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760" r:id="rId8"/>
    <p:sldMasterId id="2147483777" r:id="rId9"/>
    <p:sldMasterId id="2147483821" r:id="rId10"/>
    <p:sldMasterId id="2147483838" r:id="rId11"/>
    <p:sldMasterId id="2147483856" r:id="rId12"/>
    <p:sldMasterId id="2147483892" r:id="rId13"/>
    <p:sldMasterId id="2147483936" r:id="rId14"/>
    <p:sldMasterId id="2147483996" r:id="rId15"/>
  </p:sldMasterIdLst>
  <p:notesMasterIdLst>
    <p:notesMasterId r:id="rId53"/>
  </p:notesMasterIdLst>
  <p:handoutMasterIdLst>
    <p:handoutMasterId r:id="rId54"/>
  </p:handoutMasterIdLst>
  <p:sldIdLst>
    <p:sldId id="1721" r:id="rId16"/>
    <p:sldId id="1704" r:id="rId17"/>
    <p:sldId id="1080" r:id="rId18"/>
    <p:sldId id="1081" r:id="rId19"/>
    <p:sldId id="1078" r:id="rId20"/>
    <p:sldId id="1079" r:id="rId21"/>
    <p:sldId id="664" r:id="rId22"/>
    <p:sldId id="1071" r:id="rId23"/>
    <p:sldId id="1070" r:id="rId24"/>
    <p:sldId id="1654" r:id="rId25"/>
    <p:sldId id="1705" r:id="rId26"/>
    <p:sldId id="277" r:id="rId27"/>
    <p:sldId id="269" r:id="rId28"/>
    <p:sldId id="1072" r:id="rId29"/>
    <p:sldId id="1073" r:id="rId30"/>
    <p:sldId id="283" r:id="rId31"/>
    <p:sldId id="1074" r:id="rId32"/>
    <p:sldId id="1075" r:id="rId33"/>
    <p:sldId id="1706" r:id="rId34"/>
    <p:sldId id="614" r:id="rId35"/>
    <p:sldId id="286" r:id="rId36"/>
    <p:sldId id="293" r:id="rId37"/>
    <p:sldId id="1076" r:id="rId38"/>
    <p:sldId id="1077" r:id="rId39"/>
    <p:sldId id="1084" r:id="rId40"/>
    <p:sldId id="464" r:id="rId41"/>
    <p:sldId id="301" r:id="rId42"/>
    <p:sldId id="1712" r:id="rId43"/>
    <p:sldId id="1713" r:id="rId44"/>
    <p:sldId id="1714" r:id="rId45"/>
    <p:sldId id="1715" r:id="rId46"/>
    <p:sldId id="1716" r:id="rId47"/>
    <p:sldId id="1717" r:id="rId48"/>
    <p:sldId id="1718" r:id="rId49"/>
    <p:sldId id="1719" r:id="rId50"/>
    <p:sldId id="1707" r:id="rId51"/>
    <p:sldId id="4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and Resources" id="{C3D71062-B24D-4606-A2AB-913743E8E1BF}">
          <p14:sldIdLst/>
        </p14:section>
        <p14:section name="Azure Intro" id="{BD968B2B-4E52-4AB4-9970-F27E85866EB7}">
          <p14:sldIdLst>
            <p14:sldId id="1721"/>
            <p14:sldId id="1704"/>
            <p14:sldId id="1080"/>
            <p14:sldId id="1081"/>
            <p14:sldId id="1078"/>
            <p14:sldId id="1079"/>
          </p14:sldIdLst>
        </p14:section>
        <p14:section name="Productive" id="{ADF3B60F-55B8-47BA-9AC7-9BF3DD1E4D79}">
          <p14:sldIdLst>
            <p14:sldId id="664"/>
            <p14:sldId id="1071"/>
            <p14:sldId id="1070"/>
            <p14:sldId id="1654"/>
            <p14:sldId id="1705"/>
            <p14:sldId id="277"/>
          </p14:sldIdLst>
        </p14:section>
        <p14:section name="Hybrid" id="{3188FF57-5EDF-4F4B-B433-6AE1F3858045}">
          <p14:sldIdLst>
            <p14:sldId id="269"/>
            <p14:sldId id="1072"/>
            <p14:sldId id="1073"/>
          </p14:sldIdLst>
        </p14:section>
        <p14:section name="Intelligent" id="{B2CF80E4-DFC2-421C-AF57-B5F9C7C310EF}">
          <p14:sldIdLst>
            <p14:sldId id="283"/>
            <p14:sldId id="1074"/>
            <p14:sldId id="1075"/>
            <p14:sldId id="1706"/>
            <p14:sldId id="614"/>
            <p14:sldId id="286"/>
          </p14:sldIdLst>
        </p14:section>
        <p14:section name="Trusted" id="{16DF0194-C37F-451C-8531-35C948AFB86D}">
          <p14:sldIdLst>
            <p14:sldId id="293"/>
            <p14:sldId id="1076"/>
            <p14:sldId id="1077"/>
            <p14:sldId id="1084"/>
            <p14:sldId id="464"/>
          </p14:sldIdLst>
        </p14:section>
        <p14:section name="Azure Government" id="{69785A73-28B3-46EA-872C-056C90B44088}">
          <p14:sldIdLst>
            <p14:sldId id="301"/>
            <p14:sldId id="1712"/>
            <p14:sldId id="1713"/>
            <p14:sldId id="1714"/>
            <p14:sldId id="1715"/>
            <p14:sldId id="1716"/>
            <p14:sldId id="1717"/>
            <p14:sldId id="1718"/>
            <p14:sldId id="1719"/>
            <p14:sldId id="1707"/>
            <p14:sldId id="4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tah Cantele" initials="AC" lastIdx="2" clrIdx="0">
    <p:extLst>
      <p:ext uri="{19B8F6BF-5375-455C-9EA6-DF929625EA0E}">
        <p15:presenceInfo xmlns:p15="http://schemas.microsoft.com/office/powerpoint/2012/main" userId="S-1-5-21-1721254763-462695806-1538882281-3241485" providerId="AD"/>
      </p:ext>
    </p:extLst>
  </p:cmAuthor>
  <p:cmAuthor id="2" name="Adrienne Krefft" initials="AK" lastIdx="11" clrIdx="1">
    <p:extLst>
      <p:ext uri="{19B8F6BF-5375-455C-9EA6-DF929625EA0E}">
        <p15:presenceInfo xmlns:p15="http://schemas.microsoft.com/office/powerpoint/2012/main" userId="S-1-5-21-2127521184-1604012920-1887927527-25633059" providerId="AD"/>
      </p:ext>
    </p:extLst>
  </p:cmAuthor>
  <p:cmAuthor id="3" name="Kitt Weatherman" initials="KW" lastIdx="1" clrIdx="2">
    <p:extLst>
      <p:ext uri="{19B8F6BF-5375-455C-9EA6-DF929625EA0E}">
        <p15:presenceInfo xmlns:p15="http://schemas.microsoft.com/office/powerpoint/2012/main" userId="Kitt Weather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E6E6E6"/>
    <a:srgbClr val="F8F8F8"/>
    <a:srgbClr val="A5A5A8"/>
    <a:srgbClr val="E7E7E9"/>
    <a:srgbClr val="989898"/>
    <a:srgbClr val="4FA0D2"/>
    <a:srgbClr val="0072C6"/>
    <a:srgbClr val="FF874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4" autoAdjust="0"/>
    <p:restoredTop sz="88256" autoAdjust="0"/>
  </p:normalViewPr>
  <p:slideViewPr>
    <p:cSldViewPr snapToGrid="0">
      <p:cViewPr varScale="1">
        <p:scale>
          <a:sx n="74" d="100"/>
          <a:sy n="74" d="100"/>
        </p:scale>
        <p:origin x="27" y="42"/>
      </p:cViewPr>
      <p:guideLst/>
    </p:cSldViewPr>
  </p:slideViewPr>
  <p:notesTextViewPr>
    <p:cViewPr>
      <p:scale>
        <a:sx n="1" d="1"/>
        <a:sy n="1" d="1"/>
      </p:scale>
      <p:origin x="0" y="0"/>
    </p:cViewPr>
  </p:notesTextViewPr>
  <p:sorterViewPr>
    <p:cViewPr>
      <p:scale>
        <a:sx n="100" d="100"/>
        <a:sy n="100" d="100"/>
      </p:scale>
      <p:origin x="0" y="-495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commentAuthors" Target="commentAuthors.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4.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2.xml"/><Relationship Id="rId51" Type="http://schemas.openxmlformats.org/officeDocument/2006/relationships/slide" Target="slides/slide36.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4-06T17:01:44.815" idx="1">
    <p:pos x="7681" y="1680"/>
    <p:text>https://microsoft.sharepoint.com/teams/azurecomplianceteam/USGCompliance/SitePages/AzGovRoadmap.aspx shows 33 GA services with certification. Inclusive of additional authorizations, total is 39. Please verify</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F4491BA1-C0D8-478D-BF92-57862F85F988}" type="datetimeFigureOut">
              <a:rPr lang="en-US" smtClean="0"/>
              <a:t>7/2/2018</a:t>
            </a:fld>
            <a:endParaRPr lang="en-US"/>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C331DC88-9195-4205-AF2B-F85A165FA373}" type="slidenum">
              <a:rPr lang="en-US" smtClean="0"/>
              <a:t>‹#›</a:t>
            </a:fld>
            <a:endParaRPr lang="en-US"/>
          </a:p>
        </p:txBody>
      </p:sp>
    </p:spTree>
    <p:extLst>
      <p:ext uri="{BB962C8B-B14F-4D97-AF65-F5344CB8AC3E}">
        <p14:creationId xmlns:p14="http://schemas.microsoft.com/office/powerpoint/2010/main" val="4179812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C66E4E37-79BF-4BA4-B8DE-6A860595FB69}" type="datetimeFigureOut">
              <a:rPr lang="en-US" smtClean="0"/>
              <a:t>7/2/2018</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EF70C2B2-062E-4486-B262-1FC3936F5F0E}" type="slidenum">
              <a:rPr lang="en-US" smtClean="0"/>
              <a:t>‹#›</a:t>
            </a:fld>
            <a:endParaRPr lang="en-US"/>
          </a:p>
        </p:txBody>
      </p:sp>
    </p:spTree>
    <p:extLst>
      <p:ext uri="{BB962C8B-B14F-4D97-AF65-F5344CB8AC3E}">
        <p14:creationId xmlns:p14="http://schemas.microsoft.com/office/powerpoint/2010/main" val="388268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en-us/quantum/default.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azure.microsoft.com/en-us/blog/azure-cosmosdb-database-for-serverless-era/" TargetMode="External"/><Relationship Id="rId4" Type="http://schemas.openxmlformats.org/officeDocument/2006/relationships/hyperlink" Target="https://azure.microsoft.com/en-us/blog/announcing-azure-container-instan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blog/announcing-new-azure-government-capabilities-for-classified-mission-critical-workload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81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autoscaling. VM extensions – custom run scripts</a:t>
            </a:r>
          </a:p>
          <a:p>
            <a:pPr marL="296711" lvl="1" indent="-296711" defTabSz="968072">
              <a:spcBef>
                <a:spcPts val="1271"/>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on-prem allow VMs to connect on a private network in the cloud. It provides an isolated and secure environment for your applications.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IPSec VPN or ExpressRoute (private network on a telecom provider, highest level of security)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0" lvl="1" indent="0" defTabSz="968072">
              <a:spcBef>
                <a:spcPts val="1271"/>
              </a:spcBef>
              <a:buClr>
                <a:srgbClr val="FFFFFF"/>
              </a:buClr>
              <a:buFontTx/>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6711" lvl="1" indent="-296711" defTabSz="968072">
              <a:spcBef>
                <a:spcPts val="1271"/>
              </a:spcBef>
              <a:buClr>
                <a:srgbClr val="FFFFFF"/>
              </a:buClr>
              <a:buFontTx/>
              <a:buChar char="-"/>
              <a:defRPr/>
            </a:pPr>
            <a:r>
              <a:rPr lang="en-US" sz="1600"/>
              <a:t>Azure Storage offers different sets of storage services for various business needs. Some of them being disks connecting to a VM or Blob storage for unstructured data</a:t>
            </a: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lvl="1" defTabSz="950022">
              <a:lnSpc>
                <a:spcPct val="90000"/>
              </a:lnSpc>
              <a:spcBef>
                <a:spcPts val="1247"/>
              </a:spcBef>
              <a:spcAft>
                <a:spcPts val="346"/>
              </a:spcAft>
              <a:buClr>
                <a:srgbClr val="FFFFFF"/>
              </a:buClr>
              <a:defRPr/>
            </a:pPr>
            <a:r>
              <a:rPr lang="en-US" sz="1600"/>
              <a:t>  </a:t>
            </a:r>
          </a:p>
          <a:p>
            <a:pPr marL="0" lvl="1" defTabSz="950022">
              <a:lnSpc>
                <a:spcPct val="90000"/>
              </a:lnSpc>
              <a:spcBef>
                <a:spcPts val="1247"/>
              </a:spcBef>
              <a:spcAft>
                <a:spcPts val="346"/>
              </a:spcAft>
              <a:buClr>
                <a:srgbClr val="FFFFFF"/>
              </a:buClr>
              <a:defRPr/>
            </a:pPr>
            <a:r>
              <a:rPr lang="en-US" sz="1600"/>
              <a:t>Management</a:t>
            </a:r>
          </a:p>
          <a:p>
            <a:pPr marL="291179" lvl="1" indent="-291179" defTabSz="950022">
              <a:lnSpc>
                <a:spcPct val="90000"/>
              </a:lnSpc>
              <a:spcBef>
                <a:spcPts val="1247"/>
              </a:spcBef>
              <a:spcAft>
                <a:spcPts val="346"/>
              </a:spcAft>
              <a:buClr>
                <a:srgbClr val="FFFFFF"/>
              </a:buClr>
              <a:buFontTx/>
              <a:buChar char="-"/>
              <a:defRPr/>
            </a:pPr>
            <a:r>
              <a:rPr lang="en-US" sz="1600"/>
              <a:t>Management across the these various foundational services. Some of the services including portal, AD, MFA, </a:t>
            </a:r>
            <a:r>
              <a:rPr lang="en-US" sz="1600" err="1"/>
              <a:t>KeyVault</a:t>
            </a:r>
            <a:r>
              <a:rPr lang="en-US" sz="1600"/>
              <a:t>, marketplace.</a:t>
            </a:r>
          </a:p>
          <a:p>
            <a:pPr marL="291179" lvl="1" indent="-291179" defTabSz="950022">
              <a:lnSpc>
                <a:spcPct val="90000"/>
              </a:lnSpc>
              <a:spcBef>
                <a:spcPts val="1247"/>
              </a:spcBef>
              <a:spcAft>
                <a:spcPts val="346"/>
              </a:spcAft>
              <a:buClr>
                <a:srgbClr val="FFFFFF"/>
              </a:buClr>
              <a:buFontTx/>
              <a:buChar char="-"/>
              <a:defRPr/>
            </a:pPr>
            <a:r>
              <a:rPr lang="en-US" sz="1600"/>
              <a:t>Security</a:t>
            </a:r>
          </a:p>
          <a:p>
            <a:pPr marL="291179" lvl="1" indent="-291179" defTabSz="950022">
              <a:lnSpc>
                <a:spcPct val="90000"/>
              </a:lnSpc>
              <a:spcBef>
                <a:spcPts val="1247"/>
              </a:spcBef>
              <a:spcAft>
                <a:spcPts val="346"/>
              </a:spcAft>
              <a:buClr>
                <a:srgbClr val="FFFFFF"/>
              </a:buClr>
              <a:buFontTx/>
              <a:buChar char="-"/>
              <a:defRPr/>
            </a:pPr>
            <a:r>
              <a:rPr lang="en-US" sz="1600"/>
              <a:t>AD for identity management</a:t>
            </a:r>
          </a:p>
          <a:p>
            <a:pPr marL="291179" lvl="1" indent="-291179" defTabSz="950022">
              <a:lnSpc>
                <a:spcPct val="90000"/>
              </a:lnSpc>
              <a:spcBef>
                <a:spcPts val="1247"/>
              </a:spcBef>
              <a:spcAft>
                <a:spcPts val="346"/>
              </a:spcAft>
              <a:buClr>
                <a:srgbClr val="FFFFFF"/>
              </a:buClr>
              <a:buFontTx/>
              <a:buChar char="-"/>
              <a:defRPr/>
            </a:pPr>
            <a:r>
              <a:rPr lang="en-US" sz="1600"/>
              <a:t>ARM management, powerful - templatized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3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Remember our earlier statistic that b</a:t>
            </a:r>
            <a:r>
              <a:rPr lang="en-US" baseline="0"/>
              <a:t>y 2020, the number of mobile devices coming online will reach 1 million per hour? Mobile development couldn’t be a more important response to targeting customers and providing connected experiences across different interaction points.</a:t>
            </a:r>
          </a:p>
          <a:p>
            <a:pPr defTabSz="931774">
              <a:defRPr/>
            </a:pPr>
            <a:endParaRPr lang="en-US" baseline="0"/>
          </a:p>
          <a:p>
            <a:pPr defTabSz="931774">
              <a:defRPr/>
            </a:pPr>
            <a:r>
              <a:rPr lang="en-US" baseline="0"/>
              <a:t>That’s why we’ve been investing in mobile capabilities to help customers build mobile apps fast across platforms, with continuous integration and continuous deliver.</a:t>
            </a:r>
          </a:p>
          <a:p>
            <a:pPr defTabSz="931774">
              <a:defRPr/>
            </a:pPr>
            <a:endParaRPr lang="en-US" baseline="0"/>
          </a:p>
          <a:p>
            <a:pPr defTabSz="931774">
              <a:defRPr/>
            </a:pPr>
            <a:r>
              <a:rPr lang="en-US" baseline="0"/>
              <a:t>On the front-end of development, Xamarin helps developer productivity for building mobile apps with C# compiling code across platforms: iOS, Android, Microsoft. Xamarin Test Cloud, provides automated testing to find bugs quickly before you deploy. </a:t>
            </a:r>
          </a:p>
          <a:p>
            <a:pPr defTabSz="931774">
              <a:defRPr/>
            </a:pPr>
            <a:endParaRPr lang="en-US" baseline="0"/>
          </a:p>
          <a:p>
            <a:pPr defTabSz="931774">
              <a:defRPr/>
            </a:pPr>
            <a:r>
              <a:rPr lang="en-US" baseline="0"/>
              <a:t>With HockeyApp we can manage beta distribution, get real-time crash reports, and engage with customer feedback for continuous integration.</a:t>
            </a:r>
            <a:endParaRPr lang="en-US"/>
          </a:p>
          <a:p>
            <a:pPr defTabSz="931774">
              <a:defRPr/>
            </a:pPr>
            <a:endParaRPr lang="en-US"/>
          </a:p>
          <a:p>
            <a:pPr defTabSz="931774">
              <a:defRPr/>
            </a:pPr>
            <a:r>
              <a:rPr lang="en-US"/>
              <a:t>Azure Mobile</a:t>
            </a:r>
            <a:r>
              <a:rPr lang="en-US" baseline="0"/>
              <a:t> App Service provides the back-end services that customers require, including offline data sync, user authentication, and push notifications. Mobile App Service is also tool agnostic, so whether you’re using Xamarin/HockeyApp or another tool, you can leverage the mobile back-end services all the same.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53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4708">
              <a:buChar char="•"/>
            </a:pPr>
            <a:r>
              <a:rPr lang="en-US"/>
              <a:t>Microsoft has a comprehensive approach to open source in the cloud that spans enabling, integrating, releasing and contributing to open source, with a strong emphasis on ecosystem partnerships </a:t>
            </a:r>
          </a:p>
          <a:p>
            <a:pPr indent="-174708">
              <a:buChar char="•"/>
            </a:pPr>
            <a:r>
              <a:rPr lang="en-US"/>
              <a:t>Microsoft Azure is an open and flexible cloud that is all about choice, and allows you to build applications in the cloud the way you want with your choice of tools, applications and frameworks</a:t>
            </a:r>
          </a:p>
          <a:p>
            <a:pPr indent="-174708">
              <a:buChar char="•"/>
            </a:pPr>
            <a:r>
              <a:rPr lang="en-US"/>
              <a:t>Microsoft also integrates open source into many of Azure products and services, such as Hadoop and Linux in HDInsight, fluent in OMS or DC/OS, Kubernetes and Docker Swarm in ACS, and has open sourced ACS-Engine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47725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 and deploy where you want, with the only consistent hybrid cloud on the market. Extend Azure on-premises with Azure Stack.</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6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don’t have to be stuck in an all-or nothing choice – hybrid gives you the flexibility to move to the cloud when and how you want to. </a:t>
            </a: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959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Azure Stack is delivered as an integrated systems. It is delivered through hardware partners such as Dell and HP.</a:t>
            </a:r>
          </a:p>
          <a:p>
            <a:pPr marL="628650" lvl="1" indent="-171450">
              <a:buFont typeface="Arial" panose="020B0604020202020204" pitchFamily="34" charset="0"/>
              <a:buChar char="•"/>
            </a:pPr>
            <a:endParaRPr lang="en-US"/>
          </a:p>
          <a:p>
            <a:r>
              <a:rPr lang="en-US" sz="900" kern="1200">
                <a:solidFill>
                  <a:schemeClr val="tx1"/>
                </a:solidFill>
                <a:effectLst/>
                <a:latin typeface="Segoe UI Light" pitchFamily="34" charset="0"/>
                <a:ea typeface="+mn-ea"/>
                <a:cs typeface="+mn-cs"/>
              </a:rPr>
              <a:t>Trusted:</a:t>
            </a:r>
          </a:p>
          <a:p>
            <a:pPr lvl="0"/>
            <a:r>
              <a:rPr lang="en-US" sz="900" kern="1200">
                <a:solidFill>
                  <a:schemeClr val="tx1"/>
                </a:solidFill>
                <a:effectLst/>
                <a:latin typeface="Segoe UI Light" pitchFamily="34" charset="0"/>
                <a:ea typeface="+mn-ea"/>
                <a:cs typeface="+mn-cs"/>
              </a:rPr>
              <a:t>We understand every company, organization, and industry has unique needs and requirements.</a:t>
            </a:r>
          </a:p>
          <a:p>
            <a:pPr lvl="0"/>
            <a:r>
              <a:rPr lang="en-US" sz="900" kern="1200">
                <a:solidFill>
                  <a:schemeClr val="tx1"/>
                </a:solidFill>
                <a:effectLst/>
                <a:latin typeface="Segoe UI Light" pitchFamily="34" charset="0"/>
                <a:ea typeface="+mn-ea"/>
                <a:cs typeface="+mn-cs"/>
              </a:rPr>
              <a:t>That’s why we’re building our global infrastructure to provide the scale and performance needed to bring applications closer to users, keep them running with robust resiliency features, and meet your local data residency and compliance needs.</a:t>
            </a:r>
          </a:p>
          <a:p>
            <a:pPr lvl="0"/>
            <a:r>
              <a:rPr lang="en-US" sz="900" kern="1200">
                <a:solidFill>
                  <a:schemeClr val="tx1"/>
                </a:solidFill>
                <a:effectLst/>
                <a:latin typeface="Segoe UI Light" pitchFamily="34" charset="0"/>
                <a:ea typeface="+mn-ea"/>
                <a:cs typeface="+mn-cs"/>
              </a:rPr>
              <a:t>Microsoft has invested to more than double the number of Azure regions available to customers over the last three years.</a:t>
            </a:r>
          </a:p>
          <a:p>
            <a:pPr lvl="0"/>
            <a:r>
              <a:rPr lang="en-US" sz="900" kern="1200">
                <a:solidFill>
                  <a:schemeClr val="tx1"/>
                </a:solidFill>
                <a:effectLst/>
                <a:latin typeface="Segoe UI Light" pitchFamily="34" charset="0"/>
                <a:ea typeface="+mn-ea"/>
                <a:cs typeface="+mn-cs"/>
              </a:rPr>
              <a:t>We’ve announced 50 regions around the globe, more than any provider – 38 (40 as of April 2) available now, 12 coming soon</a:t>
            </a:r>
          </a:p>
          <a:p>
            <a:pPr lvl="0"/>
            <a:r>
              <a:rPr lang="en-US" sz="900" kern="1200">
                <a:solidFill>
                  <a:schemeClr val="tx1"/>
                </a:solidFill>
                <a:effectLst/>
                <a:latin typeface="Segoe UI Light" pitchFamily="34" charset="0"/>
                <a:ea typeface="+mn-ea"/>
                <a:cs typeface="+mn-cs"/>
              </a:rPr>
              <a:t>In March alone we announced: </a:t>
            </a:r>
          </a:p>
          <a:p>
            <a:pPr lvl="1"/>
            <a:r>
              <a:rPr lang="en-US" sz="900" kern="1200">
                <a:solidFill>
                  <a:schemeClr val="tx1"/>
                </a:solidFill>
                <a:effectLst/>
                <a:latin typeface="Segoe UI Light" pitchFamily="34" charset="0"/>
                <a:ea typeface="+mn-ea"/>
                <a:cs typeface="+mn-cs"/>
              </a:rPr>
              <a:t>Our first cloud regions in the Middle East (UAE - Abu Dhabi &amp; Dubai)</a:t>
            </a:r>
          </a:p>
          <a:p>
            <a:pPr lvl="1"/>
            <a:r>
              <a:rPr lang="en-US" sz="900" kern="1200">
                <a:solidFill>
                  <a:schemeClr val="tx1"/>
                </a:solidFill>
                <a:effectLst/>
                <a:latin typeface="Segoe UI Light" pitchFamily="34" charset="0"/>
                <a:ea typeface="+mn-ea"/>
                <a:cs typeface="+mn-cs"/>
              </a:rPr>
              <a:t>Our intention to be the first global cloud operator to introduce regions in Switzerland (cantons of Geneva and Zurich)</a:t>
            </a:r>
          </a:p>
          <a:p>
            <a:pPr lvl="1"/>
            <a:r>
              <a:rPr lang="en-US" sz="900" kern="1200">
                <a:solidFill>
                  <a:schemeClr val="tx1"/>
                </a:solidFill>
                <a:effectLst/>
                <a:latin typeface="Segoe UI Light" pitchFamily="34" charset="0"/>
                <a:ea typeface="+mn-ea"/>
                <a:cs typeface="+mn-cs"/>
              </a:rPr>
              <a:t>New datacenter regions in Germany</a:t>
            </a:r>
          </a:p>
          <a:p>
            <a:pPr lvl="1"/>
            <a:r>
              <a:rPr lang="en-US" sz="900" kern="1200">
                <a:solidFill>
                  <a:schemeClr val="tx1"/>
                </a:solidFill>
                <a:effectLst/>
                <a:latin typeface="Segoe UI Light" pitchFamily="34" charset="0"/>
                <a:ea typeface="+mn-ea"/>
                <a:cs typeface="+mn-cs"/>
              </a:rPr>
              <a:t>New regions dedicated to the US government</a:t>
            </a:r>
          </a:p>
          <a:p>
            <a:pPr lvl="1"/>
            <a:r>
              <a:rPr lang="en-US" sz="900" kern="1200">
                <a:solidFill>
                  <a:schemeClr val="tx1"/>
                </a:solidFill>
                <a:effectLst/>
                <a:latin typeface="Segoe UI Light" pitchFamily="34" charset="0"/>
                <a:ea typeface="+mn-ea"/>
                <a:cs typeface="+mn-cs"/>
              </a:rPr>
              <a:t>General availability of our France and (as of April 2) Australia (Canberra) regions</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581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intelligent apps that delight with data-driven experiences. Go quickly from concept to release with Azure data services and artificial intelligence, from image recognition to bot services.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018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Microsoft Azure: the cloud for intelligent solutions </a:t>
            </a:r>
          </a:p>
          <a:p>
            <a:endParaRPr lang="en-US" b="1"/>
          </a:p>
          <a:p>
            <a:pPr marL="171450" indent="-171450">
              <a:buFont typeface="Arial" panose="020B0604020202020204" pitchFamily="34" charset="0"/>
              <a:buChar char="•"/>
            </a:pPr>
            <a:r>
              <a:rPr lang="en-US"/>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a:t>The ease of integration enables anyone to build solutions like that. </a:t>
            </a:r>
          </a:p>
          <a:p>
            <a:pPr marL="171450" indent="-171450">
              <a:buFont typeface="Arial" panose="020B0604020202020204" pitchFamily="34" charset="0"/>
              <a:buChar char="•"/>
            </a:pPr>
            <a:r>
              <a:rPr lang="en-US"/>
              <a:t>From bot frameworks to cognitive services, you can fundamentally change the way your business goes to market with Microsoft’s power AI platform</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212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Develop breakthrough apps with built-in intelligence</a:t>
            </a:r>
          </a:p>
          <a:p>
            <a:r>
              <a:rPr lang="en-US"/>
              <a:t>Take advantage of a comprehensive set of services, infrastructure, and tools to build AI-powered experiences including bots that naturally interact with users and built-in advanced analytics tools, such as R, to make faster predictions.</a:t>
            </a:r>
          </a:p>
          <a:p>
            <a:r>
              <a:rPr lang="en-US"/>
              <a:t>Elastically scale storage and performance with </a:t>
            </a:r>
            <a:r>
              <a:rPr lang="en-US">
                <a:hlinkClick r:id="rId3"/>
              </a:rPr>
              <a:t>Azure Cosmos DB</a:t>
            </a:r>
            <a:r>
              <a:rPr lang="en-US"/>
              <a:t>, the first globally distributed database service that delivers horizontal scale-out with guaranteed single digit millisecond latency.</a:t>
            </a:r>
          </a:p>
          <a:p>
            <a:r>
              <a:rPr lang="en-US"/>
              <a:t>Rest assured with managed service capabilities such as built-in monitoring, threat detection, automatic patching, and backups.</a:t>
            </a:r>
          </a:p>
          <a:p>
            <a:endParaRPr lang="en-US"/>
          </a:p>
          <a:p>
            <a:r>
              <a:rPr lang="en-US" b="1"/>
              <a:t>Expand your possibilities with an open platform</a:t>
            </a:r>
          </a:p>
          <a:p>
            <a:r>
              <a:rPr lang="en-US"/>
              <a:t>Build apps for any scenario with familiar technologies of your choice and a comprehensive set of data engines such as PostgreSQL, MySQL, MongoDB and Hadoop.</a:t>
            </a:r>
          </a:p>
          <a:p>
            <a:r>
              <a:rPr lang="en-US"/>
              <a:t>Leverage advanced analytics and AI services and tools such as Spark, and </a:t>
            </a:r>
            <a:r>
              <a:rPr lang="en-US" err="1"/>
              <a:t>Jupyter</a:t>
            </a:r>
            <a:r>
              <a:rPr lang="en-US"/>
              <a:t> Notebooks.</a:t>
            </a:r>
          </a:p>
          <a:p>
            <a:endParaRPr lang="en-US"/>
          </a:p>
          <a:p>
            <a:r>
              <a:rPr lang="en-US" b="1"/>
              <a:t>Build and deploy custom AI models at scale</a:t>
            </a:r>
          </a:p>
          <a:p>
            <a:r>
              <a:rPr lang="en-US"/>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009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Platform as a service (PaaS) is a complete development and deployment environment in the cloud, with resources that enable you to deliver everything from simple cloud-based apps to sophisticated, cloud-enabled enterprise applications. </a:t>
            </a:r>
          </a:p>
          <a:p>
            <a:r>
              <a:rPr lang="en-US"/>
              <a:t>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endParaRPr lang="en-US"/>
          </a:p>
          <a:p>
            <a:r>
              <a:rPr lang="en-US"/>
              <a:t>PaaS allows you to avoid the expense and complexity of buying and managing software licenses, the underlying application infrastructure and middleware or the development tools and other resources. You manage the applications and services you develop, and the cloud service provider typically manages everything else.</a:t>
            </a:r>
          </a:p>
          <a:p>
            <a:endParaRPr lang="en-US"/>
          </a:p>
          <a:p>
            <a:r>
              <a:rPr lang="en-US"/>
              <a:t>App Service:</a:t>
            </a:r>
          </a:p>
          <a:p>
            <a:pPr marL="174708" indent="-174708">
              <a:buFont typeface="Arial" panose="020B0604020202020204" pitchFamily="34" charset="0"/>
              <a:buChar char="•"/>
            </a:pPr>
            <a:r>
              <a:rPr lang="en-US"/>
              <a:t>Create web and mobile apps for any platform or device. Integrate your apps with SaaS solutions, connect with on-premises applications, and automate your business processes. Azure runs your apps on fully managed virtual machines (VMs), with your choice of shared VM resources or dedicated VMs.</a:t>
            </a:r>
          </a:p>
          <a:p>
            <a:pPr marL="174708" indent="-174708">
              <a:buFont typeface="Arial" panose="020B0604020202020204" pitchFamily="34" charset="0"/>
              <a:buChar char="•"/>
            </a:pPr>
            <a:r>
              <a:rPr lang="en-US"/>
              <a:t>App Service includes the web and mobile capabilities that we previously delivered separately as Azure Websites and Azure Mobile Services. It also includes new capabilities for automating business processes and hosting cloud APIs. As a single integrated service, App Service lets you compose various components -- websites, mobile app back ends, RESTful APIs, and business processes -- into a single solution.</a:t>
            </a:r>
          </a:p>
          <a:p>
            <a:r>
              <a:rPr lang="en-US"/>
              <a:t>DevTest Labs:</a:t>
            </a:r>
          </a:p>
          <a:p>
            <a:pPr marL="174708" indent="-174708">
              <a:buFont typeface="Arial" panose="020B0604020202020204" pitchFamily="34" charset="0"/>
              <a:buChar char="•"/>
            </a:pPr>
            <a:r>
              <a:rPr lang="en-US"/>
              <a:t>Azure DevTest Labs is a service that helps developers and testers quickly create environments in Azure while minimizing waste and controlling cost. You can test the latest version of your application by quickly provisioning Windows and Linux environments using reusable templates and artifacts. Easily integrate your deployment pipeline with DevTest Labs to provision on-demand environments. Scale up your load testing by provisioning multiple test agents, and create pre-provisioned environments for training and demos.</a:t>
            </a:r>
          </a:p>
          <a:p>
            <a:r>
              <a:rPr lang="en-US"/>
              <a:t>Logic apps:</a:t>
            </a:r>
          </a:p>
          <a:p>
            <a:pPr marL="174708" indent="-174708">
              <a:buFont typeface="Arial" panose="020B0604020202020204" pitchFamily="34" charset="0"/>
              <a:buChar char="•"/>
            </a:pPr>
            <a:r>
              <a:rPr lang="en-US"/>
              <a:t>Logic Apps provide a way to simplify and implement scalable integrations and workflows in the cloud. It provides a visual designer to model and automate your process as a series of steps known as a workflow. There are many connectors across the cloud and on-premises to quickly integrate across services and protocols. A logic app begins with a trigger (like 'When an account is added to Dynamics CRM') and after firing can begin many combinations of actions, conversions, and condition logic.</a:t>
            </a:r>
          </a:p>
          <a:p>
            <a:pPr marL="174708" indent="-174708">
              <a:buFont typeface="Arial" panose="020B0604020202020204" pitchFamily="34" charset="0"/>
              <a:buChar char="•"/>
            </a:pPr>
            <a:r>
              <a:rPr lang="en-US"/>
              <a:t>Logic Apps is a fully managed </a:t>
            </a:r>
            <a:r>
              <a:rPr lang="en-US" err="1"/>
              <a:t>iPaaS</a:t>
            </a:r>
            <a:r>
              <a:rPr lang="en-US"/>
              <a:t> (integration Platform as a Service) allowing developers not to have to worry about building hosting, scalability, availability and management. Logic Apps will scale up automatically to meet demand.</a:t>
            </a:r>
          </a:p>
          <a:p>
            <a:r>
              <a:rPr lang="en-US"/>
              <a:t>Cosmos DB:</a:t>
            </a:r>
          </a:p>
          <a:p>
            <a:pPr marL="174708" indent="-174708">
              <a:buFont typeface="Arial" panose="020B0604020202020204" pitchFamily="34" charset="0"/>
              <a:buChar char="•"/>
            </a:pPr>
            <a:r>
              <a:rPr lang="en-US"/>
              <a:t>Azure Cosmos DB is Microsoft's globally distributed, multi-model database. With the click of a button, Azure Cosmos DB enables you to elastically and independently scale throughput and storage across any number of Azure's geographic regions. It offers throughput, latency, availability, and consistency guarantees with comprehensive service level agreements (SLAs), something no other database service can offer.</a:t>
            </a:r>
          </a:p>
          <a:p>
            <a:pPr marL="174708" indent="-174708">
              <a:buFont typeface="Arial" panose="020B0604020202020204" pitchFamily="34" charset="0"/>
              <a:buChar char="•"/>
            </a:pPr>
            <a:r>
              <a:rPr lang="en-US"/>
              <a:t>Any web, mobile, gaming, and IoT applications that need to handle massive amounts of reads and writes on a global scale with low response times for a variety of data will benefit from Azure Cosmos DB's guaranteed availability, high throughput, low latency, and tunable consistency.</a:t>
            </a:r>
          </a:p>
          <a:p>
            <a:endParaRPr lang="en-US"/>
          </a:p>
          <a:p>
            <a:r>
              <a:rPr lang="en-US"/>
              <a:t>Some other recent enhancements to Azure include:</a:t>
            </a:r>
          </a:p>
          <a:p>
            <a:endParaRPr lang="en-US"/>
          </a:p>
          <a:p>
            <a:r>
              <a:rPr lang="en-US"/>
              <a:t>- Scalable quantum computing: </a:t>
            </a:r>
            <a:r>
              <a:rPr lang="en-US">
                <a:hlinkClick r:id="rId3"/>
              </a:rPr>
              <a:t>https://www.microsoft.com/en-us/quantum/default.aspx</a:t>
            </a:r>
            <a:endParaRPr lang="en-US"/>
          </a:p>
          <a:p>
            <a:pPr marL="174708" indent="-174708">
              <a:buFontTx/>
              <a:buChar char="-"/>
            </a:pPr>
            <a:r>
              <a:rPr lang="en-US"/>
              <a:t>Azure Container Instances (Kubernetes or Docker): </a:t>
            </a:r>
            <a:r>
              <a:rPr lang="en-US">
                <a:hlinkClick r:id="rId4"/>
              </a:rPr>
              <a:t>https://azure.microsoft.com/en-us/blog/announcing-azure-container-instances/</a:t>
            </a:r>
            <a:endParaRPr lang="en-US"/>
          </a:p>
          <a:p>
            <a:r>
              <a:rPr lang="en-US"/>
              <a:t>- Cosmos DB and Azure Functions native integration: </a:t>
            </a:r>
            <a:r>
              <a:rPr lang="en-US">
                <a:hlinkClick r:id="rId5"/>
              </a:rPr>
              <a:t>https://azure.microsoft.com/en-us/blog/azure-cosmosdb-database-for-serverless-era/</a:t>
            </a:r>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477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1000"/>
              <a:t>Private Preview </a:t>
            </a:r>
            <a:r>
              <a:rPr lang="en-US" sz="900"/>
              <a:t>still under development, not feature complete, not publicly announced, not recommended for production workloads</a:t>
            </a: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842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Azure supports a number of artificial</a:t>
            </a:r>
            <a:r>
              <a:rPr lang="en-US" baseline="0"/>
              <a:t> intelligence capabilities. </a:t>
            </a:r>
            <a:r>
              <a:rPr lang="en-US"/>
              <a:t>Artificial Intelligence is no longer an exotic concept. Rather, it’s embedded into experiences we have every day. Siri and Cortana for example help us complete tasks faster and on the go.</a:t>
            </a:r>
          </a:p>
          <a:p>
            <a:endParaRPr lang="en-US"/>
          </a:p>
          <a:p>
            <a:r>
              <a:rPr lang="en-US" baseline="0"/>
              <a:t>Another example is Dominos. They recently went through a massive digital transformation to improve their brand perception and engage customers in new ways, and they launched a series of “app-less apps” or rather social/chat/text apps where you can order pizza through natural language interaction through channels like Twitter, and SMS. Not only are they reaching people in channels unexplored by any other pizza company, they’re building a positive brand image as a company that’s truly centered on customers.</a:t>
            </a:r>
            <a:endParaRPr lang="en-US"/>
          </a:p>
          <a:p>
            <a:endParaRPr lang="en-US"/>
          </a:p>
          <a:p>
            <a:r>
              <a:rPr lang="en-US"/>
              <a:t>With Cognitive Services and the Bot Framework, we’re providing the APIs and SDKs to help you embed these experiences within your Azure applications.</a:t>
            </a:r>
          </a:p>
          <a:p>
            <a:endParaRPr lang="en-US"/>
          </a:p>
          <a:p>
            <a:r>
              <a:rPr lang="en-US"/>
              <a:t>Cognitive Services includes APIs for vision, speech, language, knowledge, and search.</a:t>
            </a:r>
          </a:p>
          <a:p>
            <a:endParaRPr lang="en-US"/>
          </a:p>
          <a:p>
            <a:r>
              <a:rPr lang="en-US"/>
              <a:t>Bot Framework includes a connector, to text/</a:t>
            </a:r>
            <a:r>
              <a:rPr lang="en-US" err="1"/>
              <a:t>sms</a:t>
            </a:r>
            <a:r>
              <a:rPr lang="en-US"/>
              <a:t>, O365, Slack, etc., an open source SDK, and a directory of public bots.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24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a:t>While</a:t>
            </a:r>
            <a:r>
              <a:rPr lang="en-US" baseline="0"/>
              <a:t> there are a lot of interesting </a:t>
            </a:r>
            <a:r>
              <a:rPr lang="en-US" baseline="0" err="1"/>
              <a:t>IoT</a:t>
            </a:r>
            <a:r>
              <a:rPr lang="en-US" baseline="0"/>
              <a:t> scenarios unfolding in the consumer space, based on our experience in working with customers and partners we see the majority of </a:t>
            </a:r>
            <a:r>
              <a:rPr lang="en-US" baseline="0" err="1"/>
              <a:t>IoT</a:t>
            </a:r>
            <a:r>
              <a:rPr lang="en-US" baseline="0"/>
              <a:t> value being enabled in the commercial space. </a:t>
            </a:r>
          </a:p>
          <a:p>
            <a:pPr marL="174708" indent="-174708">
              <a:buFont typeface="Arial" panose="020B0604020202020204" pitchFamily="34" charset="0"/>
              <a:buChar char="•"/>
            </a:pPr>
            <a:r>
              <a:rPr lang="en-US" baseline="0"/>
              <a:t>This is backed by a recently released McKinsey report that states that 70% of the </a:t>
            </a:r>
            <a:r>
              <a:rPr lang="en-US" b="1" baseline="0"/>
              <a:t>value</a:t>
            </a:r>
            <a:r>
              <a:rPr lang="en-US" baseline="0"/>
              <a:t> enabled by </a:t>
            </a:r>
            <a:r>
              <a:rPr lang="en-US" baseline="0" err="1"/>
              <a:t>IoT</a:t>
            </a:r>
            <a:r>
              <a:rPr lang="en-US" baseline="0"/>
              <a:t> will come from B2B scenarios.</a:t>
            </a:r>
          </a:p>
          <a:p>
            <a:pPr marL="174708" indent="-174708">
              <a:buFont typeface="Arial" panose="020B0604020202020204" pitchFamily="34" charset="0"/>
              <a:buChar char="•"/>
            </a:pPr>
            <a:r>
              <a:rPr lang="en-US" baseline="0"/>
              <a:t>Whether its Rockwell Automation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a:t>
            </a:r>
            <a:r>
              <a:rPr lang="en-US" baseline="0" err="1"/>
              <a:t>IoT</a:t>
            </a:r>
            <a:r>
              <a:rPr lang="en-US" baseline="0"/>
              <a:t> to continuously monitor various sensors of the linear accelerator to anticipate problems, take action and prevent failure; organization of all types are starting to harness the value of </a:t>
            </a:r>
            <a:r>
              <a:rPr lang="en-US" baseline="0" err="1"/>
              <a:t>IoT</a:t>
            </a:r>
            <a:r>
              <a:rPr lang="en-US" baseline="0"/>
              <a:t> to transform themselves. </a:t>
            </a:r>
          </a:p>
          <a:p>
            <a:pPr marL="174708" indent="-174708">
              <a:buFont typeface="Arial" panose="020B0604020202020204" pitchFamily="34" charset="0"/>
              <a:buChar char="•"/>
            </a:pPr>
            <a:r>
              <a:rPr lang="en-US" baseline="0"/>
              <a:t>Of course, as a solution provider you could very well be working with a customer that's creating a consumer product, let's say a car manufacturer. However, the value you'll be providing in this B2B2C scenario is helping that organization build an enterprise grade </a:t>
            </a:r>
            <a:r>
              <a:rPr lang="en-US" baseline="0" err="1"/>
              <a:t>IoT</a:t>
            </a:r>
            <a:r>
              <a:rPr lang="en-US" baseline="0"/>
              <a:t> solution so they can launch their products.</a:t>
            </a:r>
          </a:p>
          <a:p>
            <a:pPr marL="174708" indent="-174708">
              <a:buFont typeface="Arial" panose="020B0604020202020204" pitchFamily="34" charset="0"/>
              <a:buChar char="•"/>
            </a:pPr>
            <a:r>
              <a:rPr lang="en-US" baseline="0"/>
              <a:t>Our focus here is simply to enable build enterprise grade internet of their things solutions for your customers. Our goal is to provide you the best platform to do this.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322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startups, governments, and 90 percent of Fortune 500s that trust the Microsoft Cloud for security, privacy, transparency, and the most compliance coverage of any cloud provider.</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428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50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sz="900" kern="1200" dirty="0">
                <a:solidFill>
                  <a:schemeClr val="tx1"/>
                </a:solidFill>
                <a:effectLst/>
                <a:latin typeface="Segoe UI Light" pitchFamily="34" charset="0"/>
                <a:ea typeface="+mn-ea"/>
                <a:cs typeface="+mn-cs"/>
              </a:rPr>
              <a:t>Trusted:</a:t>
            </a:r>
          </a:p>
          <a:p>
            <a:pPr lvl="0"/>
            <a:r>
              <a:rPr lang="en-US" sz="900" kern="1200" dirty="0">
                <a:solidFill>
                  <a:schemeClr val="tx1"/>
                </a:solidFill>
                <a:effectLst/>
                <a:latin typeface="Segoe UI Light" pitchFamily="34" charset="0"/>
                <a:ea typeface="+mn-ea"/>
                <a:cs typeface="+mn-cs"/>
              </a:rPr>
              <a:t>We understand every company, organization, and industry has unique needs and requirements.</a:t>
            </a:r>
          </a:p>
          <a:p>
            <a:pPr lvl="0"/>
            <a:r>
              <a:rPr lang="en-US" sz="900" kern="1200" dirty="0">
                <a:solidFill>
                  <a:schemeClr val="tx1"/>
                </a:solidFill>
                <a:effectLst/>
                <a:latin typeface="Segoe UI Light" pitchFamily="34" charset="0"/>
                <a:ea typeface="+mn-ea"/>
                <a:cs typeface="+mn-cs"/>
              </a:rPr>
              <a:t>That’s why we’re building our global infrastructure to provide the scale and performance needed to bring applications closer to users, keep them running with robust resiliency features, and meet your local data residency and compliance needs.</a:t>
            </a:r>
          </a:p>
          <a:p>
            <a:pPr lvl="0"/>
            <a:r>
              <a:rPr lang="en-US" sz="900" kern="1200" dirty="0">
                <a:solidFill>
                  <a:schemeClr val="tx1"/>
                </a:solidFill>
                <a:effectLst/>
                <a:latin typeface="Segoe UI Light" pitchFamily="34" charset="0"/>
                <a:ea typeface="+mn-ea"/>
                <a:cs typeface="+mn-cs"/>
              </a:rPr>
              <a:t>Microsoft has invested to more than double the number of Azure regions available to customers over the last three years.</a:t>
            </a:r>
          </a:p>
          <a:p>
            <a:pPr lvl="0"/>
            <a:r>
              <a:rPr lang="en-US" sz="900" kern="1200" dirty="0">
                <a:solidFill>
                  <a:schemeClr val="tx1"/>
                </a:solidFill>
                <a:effectLst/>
                <a:latin typeface="Segoe UI Light" pitchFamily="34" charset="0"/>
                <a:ea typeface="+mn-ea"/>
                <a:cs typeface="+mn-cs"/>
              </a:rPr>
              <a:t>We’ve announced 50 regions around the globe, more than any provider – 38 (40 as of April 2) available now, 12 coming soon</a:t>
            </a:r>
          </a:p>
          <a:p>
            <a:pPr lvl="0"/>
            <a:r>
              <a:rPr lang="en-US" sz="900" kern="1200" dirty="0">
                <a:solidFill>
                  <a:schemeClr val="tx1"/>
                </a:solidFill>
                <a:effectLst/>
                <a:latin typeface="Segoe UI Light" pitchFamily="34" charset="0"/>
                <a:ea typeface="+mn-ea"/>
                <a:cs typeface="+mn-cs"/>
              </a:rPr>
              <a:t>In March alone we announced: </a:t>
            </a:r>
          </a:p>
          <a:p>
            <a:pPr lvl="1"/>
            <a:r>
              <a:rPr lang="en-US" sz="900" kern="1200" dirty="0">
                <a:solidFill>
                  <a:schemeClr val="tx1"/>
                </a:solidFill>
                <a:effectLst/>
                <a:latin typeface="Segoe UI Light" pitchFamily="34" charset="0"/>
                <a:ea typeface="+mn-ea"/>
                <a:cs typeface="+mn-cs"/>
              </a:rPr>
              <a:t>Our first cloud regions in the Middle East (UAE - Abu Dhabi &amp; Dubai)</a:t>
            </a:r>
          </a:p>
          <a:p>
            <a:pPr lvl="1"/>
            <a:r>
              <a:rPr lang="en-US" sz="900" kern="1200" dirty="0">
                <a:solidFill>
                  <a:schemeClr val="tx1"/>
                </a:solidFill>
                <a:effectLst/>
                <a:latin typeface="Segoe UI Light" pitchFamily="34" charset="0"/>
                <a:ea typeface="+mn-ea"/>
                <a:cs typeface="+mn-cs"/>
              </a:rPr>
              <a:t>Our intention to be the first global cloud operator to introduce regions in Switzerland (cantons of Geneva and Zurich)</a:t>
            </a:r>
          </a:p>
          <a:p>
            <a:pPr lvl="1"/>
            <a:r>
              <a:rPr lang="en-US" sz="900" kern="1200" dirty="0">
                <a:solidFill>
                  <a:schemeClr val="tx1"/>
                </a:solidFill>
                <a:effectLst/>
                <a:latin typeface="Segoe UI Light" pitchFamily="34" charset="0"/>
                <a:ea typeface="+mn-ea"/>
                <a:cs typeface="+mn-cs"/>
              </a:rPr>
              <a:t>New datacenter regions in Germany</a:t>
            </a:r>
          </a:p>
          <a:p>
            <a:pPr lvl="1"/>
            <a:r>
              <a:rPr lang="en-US" sz="900" kern="1200" dirty="0">
                <a:solidFill>
                  <a:schemeClr val="tx1"/>
                </a:solidFill>
                <a:effectLst/>
                <a:latin typeface="Segoe UI Light" pitchFamily="34" charset="0"/>
                <a:ea typeface="+mn-ea"/>
                <a:cs typeface="+mn-cs"/>
              </a:rPr>
              <a:t>New regions dedicated to the US government</a:t>
            </a:r>
          </a:p>
          <a:p>
            <a:pPr lvl="1"/>
            <a:r>
              <a:rPr lang="en-US" sz="900" kern="1200" dirty="0">
                <a:solidFill>
                  <a:schemeClr val="tx1"/>
                </a:solidFill>
                <a:effectLst/>
                <a:latin typeface="Segoe UI Light" pitchFamily="34" charset="0"/>
                <a:ea typeface="+mn-ea"/>
                <a:cs typeface="+mn-cs"/>
              </a:rPr>
              <a:t>General availability of our France and (as of April 2) Australia (Canberra) regions</a:t>
            </a:r>
          </a:p>
          <a:p>
            <a:pPr marL="0"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98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Understand security state across on-premises and cloud workloads</a:t>
            </a:r>
          </a:p>
          <a:p>
            <a:r>
              <a:rPr lang="en-US"/>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a:p>
          <a:p>
            <a:endParaRPr lang="en-US"/>
          </a:p>
          <a:p>
            <a:r>
              <a:rPr lang="en-US" b="1"/>
              <a:t>Find vulnerabilities and remediate quickly</a:t>
            </a:r>
          </a:p>
          <a:p>
            <a:r>
              <a:rPr lang="en-US"/>
              <a:t>Continuously monitor the security of your machines, networks, and Azure services using hundreds of built-in security assessments or create your own. Use actionable security recommendations to remediate issues before they can be exploited.</a:t>
            </a:r>
          </a:p>
          <a:p>
            <a:endParaRPr lang="en-US"/>
          </a:p>
          <a:p>
            <a:r>
              <a:rPr lang="en-US" b="1"/>
              <a:t>Limit your exposure to threats</a:t>
            </a:r>
          </a:p>
          <a:p>
            <a:r>
              <a:rPr lang="en-US"/>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a:p>
          <a:p>
            <a:endParaRPr lang="en-US"/>
          </a:p>
          <a:p>
            <a:r>
              <a:rPr lang="en-US" b="1"/>
              <a:t>Detect and respond swiftly to attacks</a:t>
            </a:r>
          </a:p>
          <a:p>
            <a:r>
              <a:rPr lang="en-US"/>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76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http://aka.ms/AzureCompliance for more information.</a:t>
            </a:r>
            <a:r>
              <a:rPr lang="en-US" baseline="0"/>
              <a:t> </a:t>
            </a:r>
          </a:p>
          <a:p>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95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a:latin typeface="Segoe UI Light" pitchFamily="34" charset="0"/>
              </a:rPr>
              <a:t>Comprehensive set of native business continuity solutions</a:t>
            </a:r>
          </a:p>
          <a:p>
            <a:pPr lvl="0"/>
            <a:endParaRPr lang="en-US" sz="900">
              <a:latin typeface="Segoe UI Light" pitchFamily="34" charset="0"/>
            </a:endParaRPr>
          </a:p>
          <a:p>
            <a:pPr lvl="0"/>
            <a:r>
              <a:rPr lang="en-US" sz="900">
                <a:latin typeface="Segoe UI Light" pitchFamily="34" charset="0"/>
              </a:rPr>
              <a:t>industry’s only single VM SLA.  </a:t>
            </a:r>
          </a:p>
          <a:p>
            <a:pPr lvl="1"/>
            <a:r>
              <a:rPr lang="en-US" sz="900">
                <a:latin typeface="Segoe UI Light" pitchFamily="34" charset="0"/>
              </a:rPr>
              <a:t>99.9% SLA guarantee on Single Instance Virtual Machines which are backed by Premium Storage</a:t>
            </a:r>
          </a:p>
          <a:p>
            <a:pPr lvl="1"/>
            <a:r>
              <a:rPr lang="en-US" sz="900">
                <a:latin typeface="Segoe UI Light" pitchFamily="34" charset="0"/>
              </a:rPr>
              <a:t>High availability across datacenters</a:t>
            </a:r>
          </a:p>
          <a:p>
            <a:pPr lvl="0"/>
            <a:endParaRPr lang="en-US" sz="900">
              <a:latin typeface="Segoe UI Light" pitchFamily="34" charset="0"/>
            </a:endParaRPr>
          </a:p>
          <a:p>
            <a:pPr lvl="0"/>
            <a:r>
              <a:rPr lang="en-US" sz="900" b="1">
                <a:latin typeface="Segoe UI Light" pitchFamily="34" charset="0"/>
              </a:rPr>
              <a:t>Availability zones </a:t>
            </a:r>
            <a:r>
              <a:rPr lang="en-US" sz="900">
                <a:latin typeface="Segoe UI Light" pitchFamily="34" charset="0"/>
              </a:rPr>
              <a:t>– protect against loss of entire datacenters, 99.99% SLA at GA</a:t>
            </a:r>
          </a:p>
          <a:p>
            <a:pPr lvl="1"/>
            <a:r>
              <a:rPr lang="en-US" sz="900">
                <a:latin typeface="Segoe UI Light" pitchFamily="34" charset="0"/>
              </a:rPr>
              <a:t>Combination – higher than any other vendor</a:t>
            </a:r>
          </a:p>
          <a:p>
            <a:pPr lvl="1"/>
            <a:endParaRPr lang="en-US" sz="900">
              <a:latin typeface="Segoe UI Light" pitchFamily="34" charset="0"/>
            </a:endParaRPr>
          </a:p>
          <a:p>
            <a:pPr lvl="0"/>
            <a:r>
              <a:rPr lang="en-US" sz="900">
                <a:latin typeface="Segoe UI Light" pitchFamily="34" charset="0"/>
              </a:rPr>
              <a:t>Disaster recovery and backup solutions</a:t>
            </a:r>
          </a:p>
          <a:p>
            <a:pPr marL="174708" indent="-174708">
              <a:buFont typeface="Arial" panose="020B0604020202020204" pitchFamily="34" charset="0"/>
              <a:buChar char="•"/>
            </a:pPr>
            <a:r>
              <a:rPr lang="en-US" sz="900">
                <a:latin typeface="Segoe UI Light" pitchFamily="34" charset="0"/>
              </a:rPr>
              <a:t>DR via Azure Site Recovery provides orchestrated failover.</a:t>
            </a:r>
          </a:p>
          <a:p>
            <a:pPr lvl="0"/>
            <a:endParaRPr lang="en-US" sz="900">
              <a:latin typeface="Segoe UI Light" pitchFamily="34" charset="0"/>
            </a:endParaRPr>
          </a:p>
          <a:p>
            <a:r>
              <a:rPr lang="en-US" sz="900" b="1">
                <a:latin typeface="Segoe UI Light" pitchFamily="34" charset="0"/>
              </a:rPr>
              <a:t>Only Azure provides this comprehensive level of service</a:t>
            </a:r>
            <a:endParaRPr lang="en-US" b="1"/>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7/2/2018 1:39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8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06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Government announced two new Azure Government Secret regions for classified data coming soon, bringing our US government-only datacenter regions count to a total of 8.  We also announced Azure Stack integration with Azure Government in mid-2018, which will unlock a wide range of hybrid use cases, and growing connectivity options with new ExpressRoute locations. We’re also releasing new capabilities to accelerate developer and IT productivity and efficiency with DevTest Labs, Logic Apps and Power BI embedded.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457872-656B-4DDC-AFDE-646996D4E0E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787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Government announced two new Azure Government Secret regions for classified data coming soon, bringing our US government-only datacenter regions count to a total of 8.  We also announced Azure Stack integration with Azure Government in mid-2018, which will unlock a wide range of hybrid use cases, and growing connectivity options with new ExpressRoute locations. We’re also releasing new capabilities to accelerate developer and IT productivity and efficiency with DevTest Labs, Logic Apps and Power BI embedded.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457872-656B-4DDC-AFDE-646996D4E0E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666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Digital transformation: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Technology is omnipresent.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shaping how</a:t>
            </a:r>
            <a:r>
              <a:rPr lang="en-US" sz="1200" kern="1200" baseline="0">
                <a:solidFill>
                  <a:schemeClr val="tx1"/>
                </a:solidFill>
                <a:effectLst/>
                <a:latin typeface="+mn-lt"/>
                <a:ea typeface="+mn-ea"/>
                <a:cs typeface="+mn-cs"/>
              </a:rPr>
              <a:t> businesses plan for innovation and growth within their markets. </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The importance of digital transformation is urgent; Since 2000, 52% of Fortune 500 companies are gone due to digital disruption.</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endParaRPr lang="en-US" sz="1200" b="1" kern="120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digital model for the taxi industry that has allowed them to surpass every other taxi company by double or more, recently valued at $62.5 Billion.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significant shift in an industry that has been largely untouched for decades.</a:t>
            </a:r>
          </a:p>
          <a:p>
            <a:pPr marL="171450" indent="-171450">
              <a:buFont typeface="Arial" panose="020B0604020202020204" pitchFamily="34" charset="0"/>
              <a:buChar char="•"/>
            </a:pPr>
            <a:endParaRPr lang="en-US" sz="1200" b="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This slide is a good opportunity to share a personal anecdote about yourself or one of your customers in which you/they realized the importance of digital transformation and how it influences customers and end user expectations.]</a:t>
            </a:r>
            <a:endParaRPr lang="en-US" sz="120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426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are announcing several important advances. We are adding two more regions to the Azure Government region count, bringing the number of dedicated regions to a total of eight. As </a:t>
            </a:r>
            <a:r>
              <a:rPr lang="en-US" sz="1200" b="0" i="0" u="sng" strike="noStrike" kern="1200" dirty="0">
                <a:solidFill>
                  <a:schemeClr val="tx1"/>
                </a:solidFill>
                <a:effectLst/>
                <a:latin typeface="+mn-lt"/>
                <a:ea typeface="+mn-ea"/>
                <a:cs typeface="+mn-cs"/>
                <a:hlinkClick r:id="rId3"/>
              </a:rPr>
              <a:t>announced last fall</a:t>
            </a:r>
            <a:r>
              <a:rPr lang="en-US" sz="1200" b="0" i="0" u="none" strike="noStrike" kern="1200" dirty="0">
                <a:solidFill>
                  <a:schemeClr val="tx1"/>
                </a:solidFill>
                <a:effectLst/>
                <a:latin typeface="+mn-lt"/>
                <a:ea typeface="+mn-ea"/>
                <a:cs typeface="+mn-cs"/>
              </a:rPr>
              <a:t>, these regions will be enabled for data classified Secret and provide commercial-grade </a:t>
            </a:r>
            <a:r>
              <a:rPr lang="en-US" sz="1200" b="0" i="0" u="none" strike="noStrike" kern="1200" dirty="0" err="1">
                <a:solidFill>
                  <a:schemeClr val="tx1"/>
                </a:solidFill>
                <a:effectLst/>
                <a:latin typeface="+mn-lt"/>
                <a:ea typeface="+mn-ea"/>
                <a:cs typeface="+mn-cs"/>
              </a:rPr>
              <a:t>hyperscale</a:t>
            </a:r>
            <a:r>
              <a:rPr lang="en-US" sz="1200" b="0" i="0" u="none" strike="noStrike" kern="1200" dirty="0">
                <a:solidFill>
                  <a:schemeClr val="tx1"/>
                </a:solidFill>
                <a:effectLst/>
                <a:latin typeface="+mn-lt"/>
                <a:ea typeface="+mn-ea"/>
                <a:cs typeface="+mn-cs"/>
              </a:rPr>
              <a:t> cloud services with the highest availability, deepest compliance, and fastest innovation available to support the most critical of U.S. Government missions.  ​</a:t>
            </a: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Government customers can take advantage of growing connectivity options with two new ExpressRoute sites coming soon at San Antonio and Phoenix, providing choice and convenience when connecting between on-premises and virtual resources in the cloud and enabling reliable connection for scenarios like data migration, disaster recovery or other high-availability needs.  We have added key networking services such as </a:t>
            </a:r>
            <a:r>
              <a:rPr lang="en-US" sz="1200" b="0" i="0" u="none" strike="noStrike" kern="1200" dirty="0" err="1">
                <a:solidFill>
                  <a:schemeClr val="tx1"/>
                </a:solidFill>
                <a:effectLst/>
                <a:latin typeface="+mn-lt"/>
                <a:ea typeface="+mn-ea"/>
                <a:cs typeface="+mn-cs"/>
              </a:rPr>
              <a:t>VNet</a:t>
            </a:r>
            <a:r>
              <a:rPr lang="en-US" sz="1200" b="0" i="0" u="none" strike="noStrike" kern="1200" dirty="0">
                <a:solidFill>
                  <a:schemeClr val="tx1"/>
                </a:solidFill>
                <a:effectLst/>
                <a:latin typeface="+mn-lt"/>
                <a:ea typeface="+mn-ea"/>
                <a:cs typeface="+mn-cs"/>
              </a:rPr>
              <a:t> service endpoints for storage and SQL and Network Watcher for more secure building of applications and monitoring.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151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2385617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baseline="0" dirty="0"/>
              <a:t>With Office- 30 total CJIS states</a:t>
            </a:r>
          </a:p>
          <a:p>
            <a:endParaRPr lang="en-US" baseline="0" dirty="0"/>
          </a:p>
          <a:p>
            <a:r>
              <a:rPr lang="en-US" baseline="0" dirty="0"/>
              <a:t>70% of US population covered</a:t>
            </a:r>
          </a:p>
          <a:p>
            <a:endParaRPr lang="en-US" dirty="0"/>
          </a:p>
        </p:txBody>
      </p:sp>
    </p:spTree>
    <p:extLst>
      <p:ext uri="{BB962C8B-B14F-4D97-AF65-F5344CB8AC3E}">
        <p14:creationId xmlns:p14="http://schemas.microsoft.com/office/powerpoint/2010/main" val="470245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457872-656B-4DDC-AFDE-646996D4E0E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896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26973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683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7/2/2018 1:39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36</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5732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We’ve gone through a journey today, through the various capabilities of Azure that support your path toward digital transformation. We’re here to partner with you as you continue to innovate and transform. Thank you.</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61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Going digital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Segoe UI Light" pitchFamily="34" charset="0"/>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Light" pitchFamily="34" charset="0"/>
                <a:ea typeface="+mn-ea"/>
                <a:cs typeface="+mn-cs"/>
              </a:rPr>
              <a:t>Why is this transformation important? Let’s take a look at the next few</a:t>
            </a:r>
            <a:r>
              <a:rPr lang="en-US" sz="1200" kern="1200" baseline="0">
                <a:solidFill>
                  <a:schemeClr val="tx1"/>
                </a:solidFill>
                <a:effectLst/>
                <a:latin typeface="Segoe UI Light" pitchFamily="34" charset="0"/>
                <a:ea typeface="+mn-ea"/>
                <a:cs typeface="+mn-cs"/>
              </a:rPr>
              <a:t> years before us…</a:t>
            </a:r>
            <a:endParaRPr lang="en-US" sz="1200" kern="1200">
              <a:solidFill>
                <a:schemeClr val="tx1"/>
              </a:solidFill>
              <a:effectLst/>
              <a:latin typeface="Segoe UI Light" pitchFamily="34" charset="0"/>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a:solidFill>
                  <a:schemeClr val="tx1"/>
                </a:solidFill>
                <a:effectLst/>
                <a:latin typeface="Segoe UI Light" pitchFamily="34" charset="0"/>
                <a:ea typeface="+mn-ea"/>
                <a:cs typeface="+mn-cs"/>
              </a:rPr>
              <a:t>In 2020, 1 million new devices are expected to come online every hour. The connectivity between people and data is creating billions of new relationships that are driven not only by data but by algorithms that keep customers engaged and buying.*</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a:solidFill>
                  <a:schemeClr val="tx1"/>
                </a:solidFill>
                <a:effectLst/>
                <a:latin typeface="Segoe UI Light" pitchFamily="34" charset="0"/>
                <a:ea typeface="+mn-ea"/>
                <a:cs typeface="+mn-cs"/>
              </a:rPr>
              <a:t>In 2020, the average age of a S&amp;P 500 corporation is expected to be 12 years old. Compare that to the S&amp;P 500 in 1960 when the average age was 60 years old.**</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60% of computing will done </a:t>
            </a:r>
            <a:r>
              <a:rPr lang="en-US" sz="1200" kern="1200" err="1">
                <a:solidFill>
                  <a:schemeClr val="tx1"/>
                </a:solidFill>
                <a:effectLst/>
                <a:latin typeface="Segoe UI Light" pitchFamily="34" charset="0"/>
                <a:ea typeface="+mn-ea"/>
                <a:cs typeface="+mn-cs"/>
              </a:rPr>
              <a:t>done</a:t>
            </a:r>
            <a:r>
              <a:rPr lang="en-US" sz="1200" kern="1200">
                <a:solidFill>
                  <a:schemeClr val="tx1"/>
                </a:solidFill>
                <a:effectLst/>
                <a:latin typeface="Segoe UI Light" pitchFamily="34" charset="0"/>
                <a:ea typeface="+mn-ea"/>
                <a:cs typeface="+mn-cs"/>
              </a:rPr>
              <a:t> in the public cloud by 2025 – but what does that mean for the rest?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That’s 40% of computing we’re talking about.</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Obviously some things will need to stay on premises – so being able to do both is important</a:t>
            </a:r>
            <a:endParaRPr lang="en-US" sz="1200" kern="1200" baseline="0">
              <a:solidFill>
                <a:schemeClr val="tx1"/>
              </a:solidFill>
              <a:effectLst/>
              <a:latin typeface="Segoe UI Light" pitchFamily="34" charset="0"/>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Light" pitchFamily="34" charset="0"/>
                <a:ea typeface="+mn-ea"/>
                <a:cs typeface="+mn-cs"/>
              </a:rPr>
              <a:t>For digital transformation, mobility is</a:t>
            </a:r>
            <a:r>
              <a:rPr lang="en-US" sz="1200" kern="1200" baseline="0">
                <a:solidFill>
                  <a:schemeClr val="tx1"/>
                </a:solidFill>
                <a:effectLst/>
                <a:latin typeface="Segoe UI Light" pitchFamily="34" charset="0"/>
                <a:ea typeface="+mn-ea"/>
                <a:cs typeface="+mn-cs"/>
              </a:rPr>
              <a:t> the universal catalyst and cloud is the great enabler.</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a:solidFill>
                  <a:schemeClr val="tx1"/>
                </a:solidFill>
                <a:effectLst/>
                <a:latin typeface="Segoe UI Light" pitchFamily="34" charset="0"/>
                <a:ea typeface="+mn-ea"/>
                <a:cs typeface="+mn-cs"/>
              </a:rPr>
              <a:t>How are you planning for digital transformation?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a:solidFill>
                  <a:schemeClr val="tx1"/>
                </a:solidFill>
                <a:effectLst/>
                <a:latin typeface="Segoe UI Light" pitchFamily="34" charset="0"/>
                <a:ea typeface="+mn-ea"/>
                <a:cs typeface="+mn-cs"/>
              </a:rPr>
              <a:t>Do you have the right people and the right technology in place to build your digital vision?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a:solidFill>
                  <a:schemeClr val="tx1"/>
                </a:solidFill>
                <a:effectLst/>
                <a:latin typeface="Segoe UI Light" pitchFamily="34" charset="0"/>
                <a:ea typeface="+mn-ea"/>
                <a:cs typeface="+mn-cs"/>
              </a:rPr>
              <a:t>How can you use technology to shape your future?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Segoe UI Light" pitchFamily="34" charset="0"/>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*http://www.gartner.com/newsroom/id/3142917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**http://upstart.bizjournals.com/resources/author/2015/06/04/fortune-500-must-disrupt-or-die-writes-r-ray-wang.html?page=all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***http://www.emersonnetworkpower.com/en-US/Latest-Thinking/Data-Center-2025/Documents/002401_DataCenter2025Report_HR_INTERACTIVE.PDF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42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good place to give a personal story of how your customers are making their journey to the cloud]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776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With Azure, you can do—or </a:t>
            </a:r>
            <a:r>
              <a:rPr lang="en-US" b="0" i="1"/>
              <a:t>be</a:t>
            </a:r>
            <a:r>
              <a:rPr lang="en-US" b="0" i="0"/>
              <a:t>—all of these things.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Productive</a:t>
            </a:r>
          </a:p>
          <a:p>
            <a:pPr marL="171450" indent="-171450">
              <a:buFont typeface="Arial" panose="020B0604020202020204" pitchFamily="34" charset="0"/>
              <a:buChar char="•"/>
            </a:pPr>
            <a:r>
              <a:rPr lang="en-US"/>
              <a:t>Get unparalleled developer productivity with integrated tools from mobile DevOps to serverless computing.</a:t>
            </a:r>
          </a:p>
          <a:p>
            <a:pPr marL="171450" indent="-171450">
              <a:buFont typeface="Arial" panose="020B0604020202020204" pitchFamily="34" charset="0"/>
              <a:buChar char="•"/>
            </a:pPr>
            <a:r>
              <a:rPr lang="en-US">
                <a:hlinkClick r:id="rId3"/>
              </a:rPr>
              <a:t>Learn about accelerating innovation</a:t>
            </a:r>
            <a:r>
              <a:rPr lang="en-US"/>
              <a:t> </a:t>
            </a:r>
          </a:p>
          <a:p>
            <a:pPr marL="171450" indent="-171450">
              <a:buFont typeface="Arial" panose="020B0604020202020204" pitchFamily="34" charset="0"/>
              <a:buChar char="•"/>
            </a:pPr>
            <a:r>
              <a:rPr lang="en-US" b="1"/>
              <a:t>Hybrid</a:t>
            </a:r>
          </a:p>
          <a:p>
            <a:pPr marL="171450" indent="-171450">
              <a:buFont typeface="Arial" panose="020B0604020202020204" pitchFamily="34" charset="0"/>
              <a:buChar char="•"/>
            </a:pPr>
            <a:r>
              <a:rPr lang="en-US"/>
              <a:t>Develop and deploy where you want, with the only consistent hybrid cloud on the market. Extend Azure on-premises with Azure Stack.</a:t>
            </a:r>
          </a:p>
          <a:p>
            <a:pPr marL="171450" indent="-171450">
              <a:buFont typeface="Arial" panose="020B0604020202020204" pitchFamily="34" charset="0"/>
              <a:buChar char="•"/>
            </a:pPr>
            <a:r>
              <a:rPr lang="en-US">
                <a:hlinkClick r:id="rId4"/>
              </a:rPr>
              <a:t>Learn about our consistent hybrid cloud</a:t>
            </a:r>
            <a:r>
              <a:rPr lang="en-US"/>
              <a:t> </a:t>
            </a:r>
          </a:p>
          <a:p>
            <a:pPr marL="171450" indent="-171450">
              <a:buFont typeface="Arial" panose="020B0604020202020204" pitchFamily="34" charset="0"/>
              <a:buChar char="•"/>
            </a:pPr>
            <a:r>
              <a:rPr lang="en-US" b="1"/>
              <a:t>Intelligent</a:t>
            </a:r>
          </a:p>
          <a:p>
            <a:pPr marL="171450" indent="-171450">
              <a:buFont typeface="Arial" panose="020B0604020202020204" pitchFamily="34" charset="0"/>
              <a:buChar char="•"/>
            </a:pPr>
            <a:r>
              <a:rPr lang="en-US"/>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a:hlinkClick r:id="rId5"/>
              </a:rPr>
              <a:t>Learn about intelligent apps</a:t>
            </a:r>
            <a:r>
              <a:rPr lang="en-US"/>
              <a:t> </a:t>
            </a:r>
          </a:p>
          <a:p>
            <a:pPr marL="171450" indent="-171450">
              <a:buFont typeface="Arial" panose="020B0604020202020204" pitchFamily="34" charset="0"/>
              <a:buChar char="•"/>
            </a:pPr>
            <a:r>
              <a:rPr lang="en-US" b="1"/>
              <a:t>Trusted</a:t>
            </a:r>
          </a:p>
          <a:p>
            <a:pPr marL="171450" indent="-171450">
              <a:buFont typeface="Arial" panose="020B0604020202020204" pitchFamily="34" charset="0"/>
              <a:buChar char="•"/>
            </a:pPr>
            <a:r>
              <a:rPr lang="en-US"/>
              <a:t>Join startups, governments, and 90 percent of Fortune 500s that trust the Microsoft Cloud for security, privacy, transparency, and the most compliance coverage of any cloud provider.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7/2/2018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03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unparalleled developer productivity with integrated tools from mobile DevOps to serverless computing.</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1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Use any dev tool or language</a:t>
            </a:r>
          </a:p>
          <a:p>
            <a:r>
              <a:rPr lang="en-US"/>
              <a:t>Build applications using the language of your choice including </a:t>
            </a:r>
            <a:r>
              <a:rPr lang="en-US">
                <a:hlinkClick r:id="rId3"/>
              </a:rPr>
              <a:t>Node.js</a:t>
            </a:r>
            <a:r>
              <a:rPr lang="en-US"/>
              <a:t>, </a:t>
            </a:r>
            <a:r>
              <a:rPr lang="en-US">
                <a:hlinkClick r:id="rId4"/>
              </a:rPr>
              <a:t>Java</a:t>
            </a:r>
            <a:r>
              <a:rPr lang="en-US"/>
              <a:t>, </a:t>
            </a:r>
            <a:r>
              <a:rPr lang="en-US">
                <a:hlinkClick r:id="rId5"/>
              </a:rPr>
              <a:t>.NET</a:t>
            </a:r>
            <a:r>
              <a:rPr lang="en-US"/>
              <a:t>. </a:t>
            </a:r>
          </a:p>
          <a:p>
            <a:r>
              <a:rPr lang="en-US"/>
              <a:t>Leverage best in class development tools, Visual Studio or Visual Studio Code, either on your PC or Mac.</a:t>
            </a:r>
          </a:p>
          <a:p>
            <a:r>
              <a:rPr lang="en-US"/>
              <a:t>Get apps to users faster by streamlining the mobile development lifecycle with Visual Studio Mobile Center, including automated builds and testing.</a:t>
            </a:r>
          </a:p>
          <a:p>
            <a:endParaRPr lang="en-US"/>
          </a:p>
          <a:p>
            <a:r>
              <a:rPr lang="en-US" b="1"/>
              <a:t>Choice of more than 100 services</a:t>
            </a:r>
          </a:p>
          <a:p>
            <a:r>
              <a:rPr lang="en-US"/>
              <a:t>Engage with users in richer ways whether in native mobile apps, responsive web apps, or through new experiences like bots and mixed reality. Use the best in class support by Visual Studio family of tools and 100+ of Azure Cloud Services.</a:t>
            </a:r>
          </a:p>
          <a:p>
            <a:r>
              <a:rPr lang="en-US"/>
              <a:t>Develop with open source technologies like Kubernetes, modernize applications using serverless computing with Azure Functions, and use AI and data to infuse intelligence into your solutions. </a:t>
            </a:r>
          </a:p>
          <a:p>
            <a:r>
              <a:rPr lang="en-US"/>
              <a:t>Easily connect applications, data, and devices taking advantage of 150+ out-of-the-box Azure Logic Apps connectors for Salesforce, Office 365, Twitter, Dropbox, Google services, and more.</a:t>
            </a:r>
          </a:p>
          <a:p>
            <a:r>
              <a:rPr lang="en-US">
                <a:hlinkClick r:id="rId6"/>
              </a:rPr>
              <a:t>Explore Azure products and services</a:t>
            </a:r>
            <a:r>
              <a:rPr lang="en-US"/>
              <a:t> </a:t>
            </a:r>
          </a:p>
          <a:p>
            <a:endParaRPr lang="en-US"/>
          </a:p>
          <a:p>
            <a:r>
              <a:rPr lang="en-US" b="1"/>
              <a:t>End-to-end management experience</a:t>
            </a:r>
          </a:p>
          <a:p>
            <a:r>
              <a:rPr lang="en-US"/>
              <a:t>Manage applications no matter how large or complex. Use your choice of management tools including the Azure portal, Power Shell, BASH, or REST APIs. </a:t>
            </a:r>
          </a:p>
          <a:p>
            <a:r>
              <a:rPr lang="en-US"/>
              <a:t>Azure provides built-in support for things like monitoring, log analytics, patching, backup and site recovery. </a:t>
            </a:r>
          </a:p>
          <a:p>
            <a:r>
              <a:rPr lang="en-US">
                <a:hlinkClick r:id="rId7"/>
              </a:rPr>
              <a:t>Azure portal</a:t>
            </a:r>
            <a:r>
              <a:rPr lang="en-US"/>
              <a:t> </a:t>
            </a:r>
            <a:br>
              <a:rPr lang="en-US"/>
            </a:br>
            <a:r>
              <a:rPr lang="en-US">
                <a:hlinkClick r:id="rId8"/>
              </a:rPr>
              <a:t>Azure Cloud Shell</a:t>
            </a:r>
            <a:r>
              <a:rPr lang="en-US"/>
              <a:t> </a:t>
            </a:r>
          </a:p>
          <a:p>
            <a:endParaRPr lang="en-US"/>
          </a:p>
          <a:p>
            <a:r>
              <a:rPr lang="en-US" b="1"/>
              <a:t>Accelerate application delivery with agile development practices</a:t>
            </a:r>
          </a:p>
          <a:p>
            <a:r>
              <a:rPr lang="en-US"/>
              <a:t>Encourage </a:t>
            </a:r>
            <a:r>
              <a:rPr lang="en-US" err="1"/>
              <a:t>devops</a:t>
            </a:r>
            <a:r>
              <a:rPr lang="en-US"/>
              <a:t> practices and cross-team collaboration using Visual Studio Team Services. Enable continuous integration and delivery (CI/CD) for any app written in any language.</a:t>
            </a:r>
          </a:p>
          <a:p>
            <a:r>
              <a:rPr lang="en-US"/>
              <a:t>Quickly find production issues with Azure Application Insights, while saving time and money spinning up and maintaining cloud dev-test environments.</a:t>
            </a:r>
          </a:p>
          <a:p>
            <a:r>
              <a:rPr lang="en-US"/>
              <a:t>Build software your way with integration to popular open-source software and tools such as Jenkins and Chef.</a:t>
            </a:r>
          </a:p>
          <a:p>
            <a:r>
              <a:rPr lang="en-US">
                <a:hlinkClick r:id="rId9"/>
              </a:rPr>
              <a:t>Learn more about Visual Studio Team Services</a:t>
            </a:r>
            <a:r>
              <a:rPr lang="en-US"/>
              <a: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046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a:p>
          <a:p>
            <a:pPr lvl="0"/>
            <a:r>
              <a:rPr lang="en-US" b="0" i="1"/>
              <a:t>Start in the middle with the Azure portal</a:t>
            </a:r>
          </a:p>
          <a:p>
            <a:pPr lvl="0"/>
            <a:r>
              <a:rPr lang="en-US" b="1"/>
              <a:t> - </a:t>
            </a:r>
            <a:r>
              <a:rPr lang="en-US" b="0"/>
              <a:t>With Azure you get enterprise </a:t>
            </a:r>
            <a:r>
              <a:rPr lang="en-US"/>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out-of-the-box tools (like Azure Advisor, Azure Service Health, and Cost Management + Billing), you can optimize and right-size your investment and get personalized recommendations to enhance your experience.</a:t>
            </a:r>
          </a:p>
          <a:p>
            <a:pPr lvl="0"/>
            <a:endParaRPr lang="en-US"/>
          </a:p>
          <a:p>
            <a:r>
              <a:rPr lang="en-US" i="1"/>
              <a:t>Expand to the 5 areas of security and management</a:t>
            </a:r>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a:t>
            </a:r>
            <a:r>
              <a:rPr lang="en-US" err="1"/>
              <a:t>prem</a:t>
            </a:r>
            <a:r>
              <a:rPr lang="en-US"/>
              <a:t>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a:p>
          <a:p>
            <a:pPr marL="0" indent="0">
              <a:buNone/>
            </a:pPr>
            <a:r>
              <a:rPr lang="en-US" b="0"/>
              <a:t>Lastly, Azure gives you the flexibility to manage your hybrid environments with most of these services. And you can choose which areas to invest more in, and how much to consume. </a:t>
            </a:r>
          </a:p>
          <a:p>
            <a:pPr marL="0" indent="0">
              <a:buNone/>
            </a:pPr>
            <a:r>
              <a:rPr lang="en-US" b="0"/>
              <a:t>With Azure you have the flexibility to choose what and how to manage your IT.</a:t>
            </a:r>
            <a:endParaRPr lang="en-US" b="1"/>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5994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9.xml"/><Relationship Id="rId4"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70857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0039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45019420"/>
      </p:ext>
    </p:extLst>
  </p:cSld>
  <p:clrMapOvr>
    <a:masterClrMapping/>
  </p:clrMapOvr>
  <p:transition spd="slow">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654017"/>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8967769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101289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05306193"/>
      </p:ext>
    </p:extLst>
  </p:cSld>
  <p:clrMapOvr>
    <a:masterClrMapping/>
  </p:clrMapOvr>
  <p:transition spd="slow">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34538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775758"/>
      </p:ext>
    </p:extLst>
  </p:cSld>
  <p:clrMapOvr>
    <a:masterClrMapping/>
  </p:clrMapOvr>
  <p:transition spd="slow">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69118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170548"/>
      </p:ext>
    </p:extLst>
  </p:cSld>
  <p:clrMapOvr>
    <a:masterClrMapping/>
  </p:clrMapOvr>
  <p:transition spd="slow">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1632892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3659583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874330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7" y="3461169"/>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8872181"/>
      </p:ext>
    </p:extLst>
  </p:cSld>
  <p:clrMapOvr>
    <a:overrideClrMapping bg1="dk1" tx1="lt1" bg2="dk2" tx2="lt2" accent1="accent1" accent2="accent2" accent3="accent3" accent4="accent4" accent5="accent5" accent6="accent6" hlink="hlink" folHlink="folHlink"/>
  </p:clrMapOvr>
  <p:transition spd="slow">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7" y="3461169"/>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8" y="250546"/>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11030463"/>
      </p:ext>
    </p:extLst>
  </p:cSld>
  <p:clrMapOvr>
    <a:overrideClrMapping bg1="lt1" tx1="dk1" bg2="lt2" tx2="dk2" accent1="accent1" accent2="accent2" accent3="accent3" accent4="accent4" accent5="accent5" accent6="accent6" hlink="hlink" folHlink="folHlink"/>
  </p:clrMapOvr>
  <p:transition spd="slow">
    <p:fade/>
  </p:transition>
  <p:extLst mod="1">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2"/>
            <a:ext cx="9285514" cy="3406937"/>
          </a:xfrm>
        </p:spPr>
        <p:txBody>
          <a:bodyPr lIns="0" anchor="ctr"/>
          <a:lstStyle>
            <a:lvl1pPr>
              <a:defRPr sz="5400">
                <a:gradFill>
                  <a:gsLst>
                    <a:gs pos="26549">
                      <a:schemeClr val="tx1"/>
                    </a:gs>
                    <a:gs pos="5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2739468"/>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2"/>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36361019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71176703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17611429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0"/>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259220866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0"/>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sz="3600">
                <a:solidFill>
                  <a:schemeClr val="bg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C04BBD13-0EB0-4FD3-9018-852A20A21CCB}"/>
              </a:ext>
            </a:extLst>
          </p:cNvPr>
          <p:cNvSpPr>
            <a:spLocks noGrp="1"/>
          </p:cNvSpPr>
          <p:nvPr>
            <p:ph sz="quarter" idx="10"/>
          </p:nvPr>
        </p:nvSpPr>
        <p:spPr>
          <a:xfrm>
            <a:off x="269238" y="1663937"/>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29059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8" y="1663937"/>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45963620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44" name="Rectangle 43">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5" name="Rectangle 4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46" name="Rectangle 4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47" name="Rectangle 4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134646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8" y="1663937"/>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143883823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64942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6"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08408085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peaker Notes">
    <p:bg bwMode="ltGray">
      <p:bgPr>
        <a:solidFill>
          <a:srgbClr val="000000"/>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8" y="1663937"/>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6">
            <a:extLst>
              <a:ext uri="{FF2B5EF4-FFF2-40B4-BE49-F238E27FC236}">
                <a16:creationId xmlns:a16="http://schemas.microsoft.com/office/drawing/2014/main" id="{D08E36FD-23ED-4725-AFB0-2938CCAF000D}"/>
              </a:ext>
            </a:extLst>
          </p:cNvPr>
          <p:cNvSpPr>
            <a:spLocks noGrp="1"/>
          </p:cNvSpPr>
          <p:nvPr>
            <p:ph type="body" sz="quarter" idx="11" hasCustomPrompt="1"/>
          </p:nvPr>
        </p:nvSpPr>
        <p:spPr>
          <a:xfrm>
            <a:off x="0" y="6238875"/>
            <a:ext cx="12192001" cy="619125"/>
          </a:xfrm>
          <a:prstGeom prst="rect">
            <a:avLst/>
          </a:prstGeom>
          <a:solidFill>
            <a:srgbClr val="FFFF99"/>
          </a:solidFill>
        </p:spPr>
        <p:txBody>
          <a:bodyPr wrap="square" lIns="155457" tIns="77729" rIns="155457" bIns="77729" anchor="ctr" anchorCtr="0">
            <a:noAutofit/>
          </a:bodyPr>
          <a:lstStyle>
            <a:lvl1pPr algn="l">
              <a:buFont typeface="Arial" pitchFamily="34" charset="0"/>
              <a:buNone/>
              <a:defRPr sz="24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154852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ppendix">
    <p:bg bwMode="ltGray">
      <p:bgPr>
        <a:solidFill>
          <a:srgbClr val="66666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2"/>
            <a:ext cx="9285514" cy="3406937"/>
          </a:xfrm>
        </p:spPr>
        <p:txBody>
          <a:bodyPr lIns="0" anchor="ctr"/>
          <a:lstStyle>
            <a:lvl1pPr>
              <a:defRPr sz="5400">
                <a:gradFill>
                  <a:gsLst>
                    <a:gs pos="26549">
                      <a:schemeClr val="tx1"/>
                    </a:gs>
                    <a:gs pos="5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650062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4"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418676588"/>
      </p:ext>
    </p:extLst>
  </p:cSld>
  <p:clrMapOvr>
    <a:masterClrMapping/>
  </p:clrMapOvr>
  <p:transition spd="slow">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4"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1559328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81560" cy="118413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14000"/>
              </a:lnSpc>
              <a:spcBef>
                <a:spcPts val="0"/>
              </a:spcBef>
              <a:spcAft>
                <a:spcPts val="588"/>
              </a:spcAft>
              <a:buClrTx/>
              <a:buSzTx/>
              <a:buFont typeface="Arial" panose="020B0604020202020204" pitchFamily="34" charset="0"/>
              <a:buNone/>
              <a:tabLst/>
              <a:defRPr/>
            </a:pPr>
            <a:r>
              <a:rPr kumimoji="0" lang="en-US" sz="2549" b="0" i="0" u="none" strike="noStrike" kern="1200" cap="none" spc="-29"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Build your cloud skills with the latest</a:t>
            </a:r>
            <a:br>
              <a:rPr kumimoji="0" lang="en-US" sz="2549" b="0" i="0" u="none" strike="noStrike" kern="1200" cap="none" spc="-29"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549" b="0" i="0" u="none" strike="noStrike" kern="1200" cap="none" spc="-29"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 Azure and Microsoft 365  </a:t>
            </a:r>
          </a:p>
        </p:txBody>
      </p:sp>
    </p:spTree>
    <p:extLst>
      <p:ext uri="{BB962C8B-B14F-4D97-AF65-F5344CB8AC3E}">
        <p14:creationId xmlns:p14="http://schemas.microsoft.com/office/powerpoint/2010/main" val="346952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33447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08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0" cy="460028"/>
        </p:xfrm>
        <a:graphic>
          <a:graphicData uri="http://schemas.openxmlformats.org/drawingml/2006/table">
            <a:tbl>
              <a:tblPr firstRow="1" bandRow="1">
                <a:tableStyleId>{5C22544A-7EE6-4342-B048-85BDC9FD1C3A}</a:tableStyleId>
              </a:tblPr>
              <a:tblGrid>
                <a:gridCol w="2342930">
                  <a:extLst>
                    <a:ext uri="{9D8B030D-6E8A-4147-A177-3AD203B41FA5}">
                      <a16:colId xmlns:a16="http://schemas.microsoft.com/office/drawing/2014/main" val="3197870306"/>
                    </a:ext>
                  </a:extLst>
                </a:gridCol>
                <a:gridCol w="931950">
                  <a:extLst>
                    <a:ext uri="{9D8B030D-6E8A-4147-A177-3AD203B41FA5}">
                      <a16:colId xmlns:a16="http://schemas.microsoft.com/office/drawing/2014/main" val="3223459776"/>
                    </a:ext>
                  </a:extLst>
                </a:gridCol>
                <a:gridCol w="931950">
                  <a:extLst>
                    <a:ext uri="{9D8B030D-6E8A-4147-A177-3AD203B41FA5}">
                      <a16:colId xmlns:a16="http://schemas.microsoft.com/office/drawing/2014/main" val="2622186844"/>
                    </a:ext>
                  </a:extLst>
                </a:gridCol>
                <a:gridCol w="931950">
                  <a:extLst>
                    <a:ext uri="{9D8B030D-6E8A-4147-A177-3AD203B41FA5}">
                      <a16:colId xmlns:a16="http://schemas.microsoft.com/office/drawing/2014/main" val="2437352463"/>
                    </a:ext>
                  </a:extLst>
                </a:gridCol>
                <a:gridCol w="931950">
                  <a:extLst>
                    <a:ext uri="{9D8B030D-6E8A-4147-A177-3AD203B41FA5}">
                      <a16:colId xmlns:a16="http://schemas.microsoft.com/office/drawing/2014/main" val="1806727261"/>
                    </a:ext>
                  </a:extLst>
                </a:gridCol>
                <a:gridCol w="931950">
                  <a:extLst>
                    <a:ext uri="{9D8B030D-6E8A-4147-A177-3AD203B41FA5}">
                      <a16:colId xmlns:a16="http://schemas.microsoft.com/office/drawing/2014/main" val="660294748"/>
                    </a:ext>
                  </a:extLst>
                </a:gridCol>
                <a:gridCol w="931950">
                  <a:extLst>
                    <a:ext uri="{9D8B030D-6E8A-4147-A177-3AD203B41FA5}">
                      <a16:colId xmlns:a16="http://schemas.microsoft.com/office/drawing/2014/main" val="2255672095"/>
                    </a:ext>
                  </a:extLst>
                </a:gridCol>
                <a:gridCol w="931950">
                  <a:extLst>
                    <a:ext uri="{9D8B030D-6E8A-4147-A177-3AD203B41FA5}">
                      <a16:colId xmlns:a16="http://schemas.microsoft.com/office/drawing/2014/main" val="2925835340"/>
                    </a:ext>
                  </a:extLst>
                </a:gridCol>
                <a:gridCol w="931950">
                  <a:extLst>
                    <a:ext uri="{9D8B030D-6E8A-4147-A177-3AD203B41FA5}">
                      <a16:colId xmlns:a16="http://schemas.microsoft.com/office/drawing/2014/main" val="2506138795"/>
                    </a:ext>
                  </a:extLst>
                </a:gridCol>
                <a:gridCol w="931950">
                  <a:extLst>
                    <a:ext uri="{9D8B030D-6E8A-4147-A177-3AD203B41FA5}">
                      <a16:colId xmlns:a16="http://schemas.microsoft.com/office/drawing/2014/main" val="929329240"/>
                    </a:ext>
                  </a:extLst>
                </a:gridCol>
                <a:gridCol w="931950">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France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9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Northeast</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35" name="Group 34">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36" name="Group 35">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42" name="Rectangle 41">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43" name="Rectangle 4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4" name="Rectangle 4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45" name="Rectangle 4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46" name="Rectangle 4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37" name="Rectangle 36">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015331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16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37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7869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69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73503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2582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776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499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3932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55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3" cy="381850"/>
        </p:xfrm>
        <a:graphic>
          <a:graphicData uri="http://schemas.openxmlformats.org/drawingml/2006/table">
            <a:tbl>
              <a:tblPr firstRow="1" bandRow="1">
                <a:tableStyleId>{5C22544A-7EE6-4342-B048-85BDC9FD1C3A}</a:tableStyleId>
              </a:tblPr>
              <a:tblGrid>
                <a:gridCol w="1580929">
                  <a:extLst>
                    <a:ext uri="{9D8B030D-6E8A-4147-A177-3AD203B41FA5}">
                      <a16:colId xmlns:a16="http://schemas.microsoft.com/office/drawing/2014/main" val="3197870306"/>
                    </a:ext>
                  </a:extLst>
                </a:gridCol>
                <a:gridCol w="592642">
                  <a:extLst>
                    <a:ext uri="{9D8B030D-6E8A-4147-A177-3AD203B41FA5}">
                      <a16:colId xmlns:a16="http://schemas.microsoft.com/office/drawing/2014/main" val="1658188280"/>
                    </a:ext>
                  </a:extLst>
                </a:gridCol>
                <a:gridCol w="592642">
                  <a:extLst>
                    <a:ext uri="{9D8B030D-6E8A-4147-A177-3AD203B41FA5}">
                      <a16:colId xmlns:a16="http://schemas.microsoft.com/office/drawing/2014/main" val="2622186844"/>
                    </a:ext>
                  </a:extLst>
                </a:gridCol>
                <a:gridCol w="592642">
                  <a:extLst>
                    <a:ext uri="{9D8B030D-6E8A-4147-A177-3AD203B41FA5}">
                      <a16:colId xmlns:a16="http://schemas.microsoft.com/office/drawing/2014/main" val="2255672095"/>
                    </a:ext>
                  </a:extLst>
                </a:gridCol>
                <a:gridCol w="592642">
                  <a:extLst>
                    <a:ext uri="{9D8B030D-6E8A-4147-A177-3AD203B41FA5}">
                      <a16:colId xmlns:a16="http://schemas.microsoft.com/office/drawing/2014/main" val="2215749402"/>
                    </a:ext>
                  </a:extLst>
                </a:gridCol>
                <a:gridCol w="592642">
                  <a:extLst>
                    <a:ext uri="{9D8B030D-6E8A-4147-A177-3AD203B41FA5}">
                      <a16:colId xmlns:a16="http://schemas.microsoft.com/office/drawing/2014/main" val="3346969378"/>
                    </a:ext>
                  </a:extLst>
                </a:gridCol>
                <a:gridCol w="592642">
                  <a:extLst>
                    <a:ext uri="{9D8B030D-6E8A-4147-A177-3AD203B41FA5}">
                      <a16:colId xmlns:a16="http://schemas.microsoft.com/office/drawing/2014/main" val="929329240"/>
                    </a:ext>
                  </a:extLst>
                </a:gridCol>
                <a:gridCol w="592642">
                  <a:extLst>
                    <a:ext uri="{9D8B030D-6E8A-4147-A177-3AD203B41FA5}">
                      <a16:colId xmlns:a16="http://schemas.microsoft.com/office/drawing/2014/main" val="1739178816"/>
                    </a:ext>
                  </a:extLst>
                </a:gridCol>
                <a:gridCol w="592642">
                  <a:extLst>
                    <a:ext uri="{9D8B030D-6E8A-4147-A177-3AD203B41FA5}">
                      <a16:colId xmlns:a16="http://schemas.microsoft.com/office/drawing/2014/main" val="4066938788"/>
                    </a:ext>
                  </a:extLst>
                </a:gridCol>
                <a:gridCol w="592642">
                  <a:extLst>
                    <a:ext uri="{9D8B030D-6E8A-4147-A177-3AD203B41FA5}">
                      <a16:colId xmlns:a16="http://schemas.microsoft.com/office/drawing/2014/main" val="1993623972"/>
                    </a:ext>
                  </a:extLst>
                </a:gridCol>
                <a:gridCol w="592642">
                  <a:extLst>
                    <a:ext uri="{9D8B030D-6E8A-4147-A177-3AD203B41FA5}">
                      <a16:colId xmlns:a16="http://schemas.microsoft.com/office/drawing/2014/main" val="1474986278"/>
                    </a:ext>
                  </a:extLst>
                </a:gridCol>
                <a:gridCol w="592642">
                  <a:extLst>
                    <a:ext uri="{9D8B030D-6E8A-4147-A177-3AD203B41FA5}">
                      <a16:colId xmlns:a16="http://schemas.microsoft.com/office/drawing/2014/main" val="2480923566"/>
                    </a:ext>
                  </a:extLst>
                </a:gridCol>
                <a:gridCol w="592642">
                  <a:extLst>
                    <a:ext uri="{9D8B030D-6E8A-4147-A177-3AD203B41FA5}">
                      <a16:colId xmlns:a16="http://schemas.microsoft.com/office/drawing/2014/main" val="581428332"/>
                    </a:ext>
                  </a:extLst>
                </a:gridCol>
                <a:gridCol w="592642">
                  <a:extLst>
                    <a:ext uri="{9D8B030D-6E8A-4147-A177-3AD203B41FA5}">
                      <a16:colId xmlns:a16="http://schemas.microsoft.com/office/drawing/2014/main" val="478997332"/>
                    </a:ext>
                  </a:extLst>
                </a:gridCol>
                <a:gridCol w="592642">
                  <a:extLst>
                    <a:ext uri="{9D8B030D-6E8A-4147-A177-3AD203B41FA5}">
                      <a16:colId xmlns:a16="http://schemas.microsoft.com/office/drawing/2014/main" val="771603986"/>
                    </a:ext>
                  </a:extLst>
                </a:gridCol>
                <a:gridCol w="592642">
                  <a:extLst>
                    <a:ext uri="{9D8B030D-6E8A-4147-A177-3AD203B41FA5}">
                      <a16:colId xmlns:a16="http://schemas.microsoft.com/office/drawing/2014/main" val="3065061441"/>
                    </a:ext>
                  </a:extLst>
                </a:gridCol>
                <a:gridCol w="592642">
                  <a:extLst>
                    <a:ext uri="{9D8B030D-6E8A-4147-A177-3AD203B41FA5}">
                      <a16:colId xmlns:a16="http://schemas.microsoft.com/office/drawing/2014/main" val="3151267513"/>
                    </a:ext>
                  </a:extLst>
                </a:gridCol>
                <a:gridCol w="592642">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1</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33" name="Rectangle 32">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5" name="Rectangle 34">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6" name="Rectangle 35">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7" name="Rectangle 36">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03435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87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3439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96001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086835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6869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529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5045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610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32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3013350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509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852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789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328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N-R</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479282" y="120799"/>
            <a:ext cx="1630803" cy="768675"/>
            <a:chOff x="10021926" y="73270"/>
            <a:chExt cx="1630803" cy="768675"/>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21926" y="73270"/>
              <a:ext cx="1630803" cy="756369"/>
              <a:chOff x="9827054" y="223171"/>
              <a:chExt cx="1630803" cy="756369"/>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6" y="223171"/>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27054" y="223171"/>
                <a:ext cx="441503"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3079055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March 12,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a:solidFill>
                            <a:schemeClr val="tx1"/>
                          </a:solidFill>
                          <a:latin typeface="Segoe UI Semibold" panose="020B0702040204020203" pitchFamily="34" charset="0"/>
                        </a:rPr>
                        <a:t>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34" name="Group 33">
            <a:extLst>
              <a:ext uri="{FF2B5EF4-FFF2-40B4-BE49-F238E27FC236}">
                <a16:creationId xmlns:a16="http://schemas.microsoft.com/office/drawing/2014/main" id="{C99F9FFF-2F03-4319-915C-E5F60EFD0E68}"/>
              </a:ext>
            </a:extLst>
          </p:cNvPr>
          <p:cNvGrpSpPr/>
          <p:nvPr userDrawn="1"/>
        </p:nvGrpSpPr>
        <p:grpSpPr>
          <a:xfrm>
            <a:off x="10479282" y="120799"/>
            <a:ext cx="1630803" cy="768675"/>
            <a:chOff x="10021926" y="73270"/>
            <a:chExt cx="1630803" cy="768675"/>
          </a:xfrm>
          <a:noFill/>
        </p:grpSpPr>
        <p:grpSp>
          <p:nvGrpSpPr>
            <p:cNvPr id="35" name="Group 34">
              <a:extLst>
                <a:ext uri="{FF2B5EF4-FFF2-40B4-BE49-F238E27FC236}">
                  <a16:creationId xmlns:a16="http://schemas.microsoft.com/office/drawing/2014/main" id="{B701726A-0EB3-4E4A-8BBC-0992B8257004}"/>
                </a:ext>
              </a:extLst>
            </p:cNvPr>
            <p:cNvGrpSpPr/>
            <p:nvPr/>
          </p:nvGrpSpPr>
          <p:grpSpPr>
            <a:xfrm>
              <a:off x="10021926" y="73270"/>
              <a:ext cx="1630803" cy="756369"/>
              <a:chOff x="9827054" y="223171"/>
              <a:chExt cx="1630803" cy="756369"/>
            </a:xfrm>
            <a:grpFill/>
          </p:grpSpPr>
          <p:sp>
            <p:nvSpPr>
              <p:cNvPr id="39" name="Rectangle 38">
                <a:extLst>
                  <a:ext uri="{FF2B5EF4-FFF2-40B4-BE49-F238E27FC236}">
                    <a16:creationId xmlns:a16="http://schemas.microsoft.com/office/drawing/2014/main" id="{6DAD42A2-3226-476E-97C8-DDDD98C63943}"/>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40" name="Rectangle 39">
                <a:extLst>
                  <a:ext uri="{FF2B5EF4-FFF2-40B4-BE49-F238E27FC236}">
                    <a16:creationId xmlns:a16="http://schemas.microsoft.com/office/drawing/2014/main" id="{8F96F3DE-80EC-4B13-AD7E-033A25084AD3}"/>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1" name="Rectangle 40">
                <a:extLst>
                  <a:ext uri="{FF2B5EF4-FFF2-40B4-BE49-F238E27FC236}">
                    <a16:creationId xmlns:a16="http://schemas.microsoft.com/office/drawing/2014/main" id="{0C3C9D3A-85AB-47D6-A938-8ADD96DD1587}"/>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42" name="Rectangle 41">
                <a:extLst>
                  <a:ext uri="{FF2B5EF4-FFF2-40B4-BE49-F238E27FC236}">
                    <a16:creationId xmlns:a16="http://schemas.microsoft.com/office/drawing/2014/main" id="{CFC2B3B7-C243-46E9-A467-D67E627D913B}"/>
                  </a:ext>
                </a:extLst>
              </p:cNvPr>
              <p:cNvSpPr/>
              <p:nvPr userDrawn="1"/>
            </p:nvSpPr>
            <p:spPr>
              <a:xfrm>
                <a:off x="10133726" y="223171"/>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43" name="Rectangle 42">
                <a:extLst>
                  <a:ext uri="{FF2B5EF4-FFF2-40B4-BE49-F238E27FC236}">
                    <a16:creationId xmlns:a16="http://schemas.microsoft.com/office/drawing/2014/main" id="{2EA6865D-3708-4EFB-B769-500402018C3C}"/>
                  </a:ext>
                </a:extLst>
              </p:cNvPr>
              <p:cNvSpPr/>
              <p:nvPr userDrawn="1"/>
            </p:nvSpPr>
            <p:spPr>
              <a:xfrm>
                <a:off x="9827054" y="223171"/>
                <a:ext cx="441503"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36" name="Rectangle 35">
              <a:extLst>
                <a:ext uri="{FF2B5EF4-FFF2-40B4-BE49-F238E27FC236}">
                  <a16:creationId xmlns:a16="http://schemas.microsoft.com/office/drawing/2014/main" id="{1F57EF05-4A40-4951-BBE4-6006FB10E46C}"/>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4CCF33B-F546-42E3-B5E5-CD018F67FB59}"/>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C4D9AC4-062A-40D4-AE2E-F430DDDD5D1B}"/>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124763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287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76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3876885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859276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April 12,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821788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359093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974699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673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
        <p:nvSpPr>
          <p:cNvPr id="6" name="Rectangle 5">
            <a:hlinkClick r:id="" action="ppaction://noaction"/>
            <a:extLst>
              <a:ext uri="{FF2B5EF4-FFF2-40B4-BE49-F238E27FC236}">
                <a16:creationId xmlns:a16="http://schemas.microsoft.com/office/drawing/2014/main" id="{6A4E1D06-E0C0-4BDB-BF0D-6CD6007A455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501251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874522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5713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4110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8365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86240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9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647477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81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7163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38522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3001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34139126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4567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6230062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99945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6434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1643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591215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9849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49628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19263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47210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1550937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223375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82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923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49312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706462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589819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704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0457410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87979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0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3794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8742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5881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6688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594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786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4848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434561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3917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501035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26489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561601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0915739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01145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15718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8919695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237157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06424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617901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740612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7550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7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573756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952192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4123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60175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345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042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10214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ext uri="{D42A27DB-BD31-4B8C-83A1-F6EECF244321}">
                <p14:modId xmlns:p14="http://schemas.microsoft.com/office/powerpoint/2010/main" val="2648541063"/>
              </p:ext>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504016" y="127952"/>
            <a:ext cx="1606069" cy="761522"/>
            <a:chOff x="10046660" y="80423"/>
            <a:chExt cx="1606069" cy="761522"/>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49216"/>
              <a:chOff x="9851788" y="230324"/>
              <a:chExt cx="1606069" cy="749216"/>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083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240249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26942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2028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8" y="6431031"/>
            <a:ext cx="11326085" cy="95058"/>
            <a:chOff x="445128" y="6559056"/>
            <a:chExt cx="11553197" cy="96950"/>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8476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747109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08271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59070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454349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339109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375495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5968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April 12,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ext uri="{D42A27DB-BD31-4B8C-83A1-F6EECF244321}">
                <p14:modId xmlns:p14="http://schemas.microsoft.com/office/powerpoint/2010/main" val="2522885699"/>
              </p:ext>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407254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1334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7635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482271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9193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575920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887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9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867964929"/>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ext uri="{D42A27DB-BD31-4B8C-83A1-F6EECF244321}">
                <p14:modId xmlns:p14="http://schemas.microsoft.com/office/powerpoint/2010/main" val="1351642411"/>
              </p:ext>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74696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ext uri="{D42A27DB-BD31-4B8C-83A1-F6EECF244321}">
                <p14:modId xmlns:p14="http://schemas.microsoft.com/office/powerpoint/2010/main" val="4152547257"/>
              </p:ext>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511476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ext uri="{D42A27DB-BD31-4B8C-83A1-F6EECF244321}">
                <p14:modId xmlns:p14="http://schemas.microsoft.com/office/powerpoint/2010/main" val="1351642411"/>
              </p:ext>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692414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ext uri="{D42A27DB-BD31-4B8C-83A1-F6EECF244321}">
                <p14:modId xmlns:p14="http://schemas.microsoft.com/office/powerpoint/2010/main" val="4152547257"/>
              </p:ext>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464496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ext uri="{D42A27DB-BD31-4B8C-83A1-F6EECF244321}">
                <p14:modId xmlns:p14="http://schemas.microsoft.com/office/powerpoint/2010/main" val="2648541063"/>
              </p:ext>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988281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April 12,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ext uri="{D42A27DB-BD31-4B8C-83A1-F6EECF244321}">
                <p14:modId xmlns:p14="http://schemas.microsoft.com/office/powerpoint/2010/main" val="2522885699"/>
              </p:ext>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806229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569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ext uri="{D42A27DB-BD31-4B8C-83A1-F6EECF244321}">
                <p14:modId xmlns:p14="http://schemas.microsoft.com/office/powerpoint/2010/main" val="1351642411"/>
              </p:ext>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905092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ext uri="{D42A27DB-BD31-4B8C-83A1-F6EECF244321}">
                <p14:modId xmlns:p14="http://schemas.microsoft.com/office/powerpoint/2010/main" val="4152547257"/>
              </p:ext>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297183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ext uri="{D42A27DB-BD31-4B8C-83A1-F6EECF244321}">
                <p14:modId xmlns:p14="http://schemas.microsoft.com/office/powerpoint/2010/main" val="1351642411"/>
              </p:ext>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905092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ext uri="{D42A27DB-BD31-4B8C-83A1-F6EECF244321}">
                <p14:modId xmlns:p14="http://schemas.microsoft.com/office/powerpoint/2010/main" val="4152547257"/>
              </p:ext>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297183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386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390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32994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8593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1135961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7348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1043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84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Tree>
    <p:extLst>
      <p:ext uri="{BB962C8B-B14F-4D97-AF65-F5344CB8AC3E}">
        <p14:creationId xmlns:p14="http://schemas.microsoft.com/office/powerpoint/2010/main" val="1134009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3986943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71899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2664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65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1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32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89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0163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60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46442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27642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19771832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978394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888700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599047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406137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7400963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9551462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216188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538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4183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02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492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81523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64634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239746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81688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262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988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1255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420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38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28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76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04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680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994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40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521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4089309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238891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702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138908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387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69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3626124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9075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29103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0136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5558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99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829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697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1695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652105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8171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r>
              <a:rPr lang="en-US">
                <a:solidFill>
                  <a:srgbClr val="505050"/>
                </a:solidFill>
              </a:rPr>
              <a:t>Data as of December 16, 2016</a:t>
            </a:r>
          </a:p>
        </p:txBody>
      </p:sp>
    </p:spTree>
    <p:extLst>
      <p:ext uri="{BB962C8B-B14F-4D97-AF65-F5344CB8AC3E}">
        <p14:creationId xmlns:p14="http://schemas.microsoft.com/office/powerpoint/2010/main" val="11547047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788707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2E318-1D6A-41C5-88F9-9D5929939103}"/>
              </a:ext>
            </a:extLst>
          </p:cNvPr>
          <p:cNvPicPr>
            <a:picLocks noChangeAspect="1"/>
          </p:cNvPicPr>
          <p:nvPr userDrawn="1"/>
        </p:nvPicPr>
        <p:blipFill>
          <a:blip r:embed="rId2"/>
          <a:stretch>
            <a:fillRect/>
          </a:stretch>
        </p:blipFill>
        <p:spPr>
          <a:xfrm>
            <a:off x="-53358" y="0"/>
            <a:ext cx="12243630" cy="6858000"/>
          </a:xfrm>
          <a:prstGeom prst="rect">
            <a:avLst/>
          </a:prstGeom>
        </p:spPr>
      </p:pic>
      <p:sp>
        <p:nvSpPr>
          <p:cNvPr id="10" name="Rectangle 9">
            <a:extLst>
              <a:ext uri="{FF2B5EF4-FFF2-40B4-BE49-F238E27FC236}">
                <a16:creationId xmlns:a16="http://schemas.microsoft.com/office/drawing/2014/main" id="{D697BBFD-C67F-4E7F-88C5-14C147865AAC}"/>
              </a:ext>
            </a:extLst>
          </p:cNvPr>
          <p:cNvSpPr/>
          <p:nvPr userDrawn="1"/>
        </p:nvSpPr>
        <p:spPr bwMode="auto">
          <a:xfrm>
            <a:off x="21095" y="2980725"/>
            <a:ext cx="12191377" cy="3877275"/>
          </a:xfrm>
          <a:prstGeom prst="rect">
            <a:avLst/>
          </a:prstGeom>
          <a:gradFill>
            <a:gsLst>
              <a:gs pos="100000">
                <a:srgbClr val="000000">
                  <a:alpha val="50000"/>
                </a:srgbClr>
              </a:gs>
              <a:gs pos="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Box 7">
            <a:extLst>
              <a:ext uri="{FF2B5EF4-FFF2-40B4-BE49-F238E27FC236}">
                <a16:creationId xmlns:a16="http://schemas.microsoft.com/office/drawing/2014/main" id="{BEAE7D11-E447-4983-9448-755AB4ECBAE6}"/>
              </a:ext>
            </a:extLst>
          </p:cNvPr>
          <p:cNvSpPr txBox="1"/>
          <p:nvPr userDrawn="1"/>
        </p:nvSpPr>
        <p:spPr>
          <a:xfrm>
            <a:off x="269239" y="4511768"/>
            <a:ext cx="11147140" cy="1158613"/>
          </a:xfrm>
          <a:prstGeom prst="rect">
            <a:avLst/>
          </a:prstGeom>
          <a:noFill/>
        </p:spPr>
        <p:txBody>
          <a:bodyPr wrap="none" lIns="179285" tIns="143428" rIns="179285" bIns="143428" rtlCol="0" anchor="b">
            <a:spAutoFit/>
          </a:bodyPr>
          <a:lstStyle/>
          <a:p>
            <a:pPr>
              <a:lnSpc>
                <a:spcPct val="90000"/>
              </a:lnSpc>
              <a:spcAft>
                <a:spcPts val="588"/>
              </a:spcAft>
            </a:pPr>
            <a:r>
              <a:rPr lang="en-US" sz="6274">
                <a:gradFill>
                  <a:gsLst>
                    <a:gs pos="2917">
                      <a:schemeClr val="tx1"/>
                    </a:gs>
                    <a:gs pos="30000">
                      <a:schemeClr val="tx1"/>
                    </a:gs>
                  </a:gsLst>
                  <a:lin ang="5400000" scaled="0"/>
                </a:gradFill>
              </a:rPr>
              <a:t>Government Cloud Forum 2017</a:t>
            </a:r>
          </a:p>
        </p:txBody>
      </p:sp>
      <p:sp>
        <p:nvSpPr>
          <p:cNvPr id="11" name="TextBox 10">
            <a:extLst>
              <a:ext uri="{FF2B5EF4-FFF2-40B4-BE49-F238E27FC236}">
                <a16:creationId xmlns:a16="http://schemas.microsoft.com/office/drawing/2014/main" id="{F5DC2E83-4A6C-47D6-9622-B7E5BE792ACE}"/>
              </a:ext>
            </a:extLst>
          </p:cNvPr>
          <p:cNvSpPr txBox="1"/>
          <p:nvPr userDrawn="1"/>
        </p:nvSpPr>
        <p:spPr>
          <a:xfrm>
            <a:off x="269239" y="5463187"/>
            <a:ext cx="9432503" cy="832691"/>
          </a:xfrm>
          <a:prstGeom prst="rect">
            <a:avLst/>
          </a:prstGeom>
          <a:noFill/>
        </p:spPr>
        <p:txBody>
          <a:bodyPr wrap="none" lIns="179285" tIns="143428" rIns="179285" bIns="143428" rtlCol="0" anchor="b">
            <a:spAutoFit/>
          </a:bodyPr>
          <a:lstStyle/>
          <a:p>
            <a:pPr>
              <a:lnSpc>
                <a:spcPct val="90000"/>
              </a:lnSpc>
              <a:spcAft>
                <a:spcPts val="588"/>
              </a:spcAft>
            </a:pPr>
            <a:r>
              <a:rPr lang="en-US" sz="3921">
                <a:gradFill>
                  <a:gsLst>
                    <a:gs pos="2917">
                      <a:schemeClr val="tx1"/>
                    </a:gs>
                    <a:gs pos="30000">
                      <a:schemeClr val="tx1"/>
                    </a:gs>
                  </a:gsLst>
                  <a:lin ang="5400000" scaled="0"/>
                </a:gradFill>
              </a:rPr>
              <a:t>Washington D.C. ⅼ Ronald Reagan Building</a:t>
            </a:r>
          </a:p>
        </p:txBody>
      </p:sp>
    </p:spTree>
    <p:extLst>
      <p:ext uri="{BB962C8B-B14F-4D97-AF65-F5344CB8AC3E}">
        <p14:creationId xmlns:p14="http://schemas.microsoft.com/office/powerpoint/2010/main" val="403099680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240139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986670"/>
      </p:ext>
    </p:extLst>
  </p:cSld>
  <p:clrMapOvr>
    <a:masterClrMapping/>
  </p:clrMapOvr>
  <p:transition spd="slow">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0665080"/>
      </p:ext>
    </p:extLst>
  </p:cSld>
  <p:clrMapOvr>
    <a:masterClrMapping/>
  </p:clrMapOvr>
  <p:transition spd="slow">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5783773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image" Target="../media/image5.emf"/><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vmlDrawing" Target="../drawings/vmlDrawing1.vml"/><Relationship Id="rId3" Type="http://schemas.openxmlformats.org/officeDocument/2006/relationships/slideLayout" Target="../slideLayouts/slideLayout113.xml"/><Relationship Id="rId21" Type="http://schemas.openxmlformats.org/officeDocument/2006/relationships/image" Target="../media/image8.emf"/><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theme" Target="../theme/theme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oleObject" Target="../embeddings/oleObject1.bin"/><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ags" Target="../tags/tag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theme" Target="../theme/theme6.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image" Target="../media/image5.emf"/><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theme" Target="../theme/theme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theme" Target="../theme/theme8.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image" Target="../media/image5.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theme" Target="../theme/theme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image" Target="../media/image5.emf"/><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208111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969" r:id="rId11"/>
    <p:sldLayoutId id="2147483970" r:id="rId12"/>
    <p:sldLayoutId id="2147483971" r:id="rId13"/>
    <p:sldLayoutId id="2147483972" r:id="rId14"/>
    <p:sldLayoutId id="2147483989" r:id="rId15"/>
    <p:sldLayoutId id="2147483990" r:id="rId16"/>
    <p:sldLayoutId id="2147483991" r:id="rId17"/>
    <p:sldLayoutId id="2147483992" r:id="rId18"/>
    <p:sldLayoutId id="2147483993" r:id="rId19"/>
    <p:sldLayoutId id="2147483994" r:id="rId20"/>
    <p:sldLayoutId id="2147483995" r:id="rId21"/>
    <p:sldLayoutId id="2147483961" r:id="rId22"/>
    <p:sldLayoutId id="2147483962" r:id="rId23"/>
    <p:sldLayoutId id="2147483963" r:id="rId24"/>
    <p:sldLayoutId id="2147483964" r:id="rId25"/>
    <p:sldLayoutId id="2147483965" r:id="rId26"/>
    <p:sldLayoutId id="2147483966" r:id="rId27"/>
    <p:sldLayoutId id="2147483928" r:id="rId28"/>
    <p:sldLayoutId id="2147483929" r:id="rId29"/>
    <p:sldLayoutId id="2147483934" r:id="rId30"/>
    <p:sldLayoutId id="2147483935" r:id="rId31"/>
    <p:sldLayoutId id="2147483877" r:id="rId32"/>
    <p:sldLayoutId id="2147483878" r:id="rId33"/>
    <p:sldLayoutId id="2147483672" r:id="rId34"/>
    <p:sldLayoutId id="2147483673" r:id="rId35"/>
    <p:sldLayoutId id="2147483674" r:id="rId36"/>
    <p:sldLayoutId id="2147483675" r:id="rId37"/>
    <p:sldLayoutId id="2147483676" r:id="rId38"/>
    <p:sldLayoutId id="2147483677" r:id="rId39"/>
    <p:sldLayoutId id="2147483678" r:id="rId40"/>
    <p:sldLayoutId id="2147483973" r:id="rId41"/>
    <p:sldLayoutId id="2147483679" r:id="rId42"/>
    <p:sldLayoutId id="2147483680" r:id="rId43"/>
    <p:sldLayoutId id="2147483681" r:id="rId44"/>
    <p:sldLayoutId id="2147483682" r:id="rId45"/>
    <p:sldLayoutId id="2147483683" r:id="rId46"/>
    <p:sldLayoutId id="2147483684" r:id="rId47"/>
    <p:sldLayoutId id="2147483685" r:id="rId48"/>
    <p:sldLayoutId id="2147483686" r:id="rId49"/>
    <p:sldLayoutId id="2147483687" r:id="rId50"/>
    <p:sldLayoutId id="2147483688" r:id="rId51"/>
    <p:sldLayoutId id="2147483689" r:id="rId52"/>
    <p:sldLayoutId id="2147483690" r:id="rId53"/>
    <p:sldLayoutId id="2147483968" r:id="rId54"/>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8378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9715806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377622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ransition spd="slow">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4" name="think-cell Slide" r:id="rId20" imgW="425" imgH="426" progId="TCLayout.ActiveDocument.1">
                  <p:embed/>
                </p:oleObj>
              </mc:Choice>
              <mc:Fallback>
                <p:oleObj name="think-cell Slide" r:id="rId20" imgW="425" imgH="426" progId="TCLayout.ActiveDocument.1">
                  <p:embed/>
                  <p:pic>
                    <p:nvPicPr>
                      <p:cNvPr id="3" name="Object 2" hidden="1"/>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2"/>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279169"/>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ransition spd="slow">
    <p:fade/>
  </p:transition>
  <p:hf sldNum="0" hdr="0" ftr="0" dt="0"/>
  <p:txStyles>
    <p:titleStyle>
      <a:lvl1pPr algn="l" defTabSz="914367"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870535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382386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1368090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085452361"/>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37" r:id="rId26"/>
    <p:sldLayoutId id="2147484022" r:id="rId27"/>
    <p:sldLayoutId id="2147484023" r:id="rId28"/>
    <p:sldLayoutId id="2147484024" r:id="rId29"/>
    <p:sldLayoutId id="2147484025" r:id="rId30"/>
    <p:sldLayoutId id="2147484026" r:id="rId31"/>
    <p:sldLayoutId id="2147484027" r:id="rId32"/>
    <p:sldLayoutId id="2147484028" r:id="rId33"/>
    <p:sldLayoutId id="2147484029" r:id="rId34"/>
    <p:sldLayoutId id="2147484030" r:id="rId35"/>
    <p:sldLayoutId id="2147484031" r:id="rId36"/>
    <p:sldLayoutId id="2147484032" r:id="rId37"/>
    <p:sldLayoutId id="2147484033" r:id="rId38"/>
    <p:sldLayoutId id="2147484034" r:id="rId39"/>
    <p:sldLayoutId id="2147484036" r:id="rId40"/>
    <p:sldLayoutId id="2147484042" r:id="rId4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7.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oadmap/global-vnet-peering/" TargetMode="External"/><Relationship Id="rId2" Type="http://schemas.openxmlformats.org/officeDocument/2006/relationships/notesSlide" Target="../notesSlides/notesSlide10.xml"/><Relationship Id="rId1" Type="http://schemas.openxmlformats.org/officeDocument/2006/relationships/slideLayout" Target="../slideLayouts/slideLayout204.xml"/><Relationship Id="rId5" Type="http://schemas.openxmlformats.org/officeDocument/2006/relationships/hyperlink" Target="https://azure.microsoft.com/en-us/blog/migrating-your-apps-data-and-infrastructure-to-azure-is-easier-than-ever/" TargetMode="External"/><Relationship Id="rId4" Type="http://schemas.openxmlformats.org/officeDocument/2006/relationships/hyperlink" Target="https://azure.microsoft.com/en-us/blog/introducing-azure-availability-zones-for-resiliency-and-high-availabilit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roadmap/azure-lab-services-is-in-public-preview/" TargetMode="External"/><Relationship Id="rId2" Type="http://schemas.openxmlformats.org/officeDocument/2006/relationships/notesSlide" Target="../notesSlides/notesSlide11.xml"/><Relationship Id="rId1" Type="http://schemas.openxmlformats.org/officeDocument/2006/relationships/slideLayout" Target="../slideLayouts/slideLayout204.xml"/><Relationship Id="rId5" Type="http://schemas.openxmlformats.org/officeDocument/2006/relationships/hyperlink" Target="https://blogs.msdn.microsoft.com/vsappcenter/microsoft-and-github-present-an-integrated-continuous-integration-and-delivery-solution-for-mobile/" TargetMode="External"/><Relationship Id="rId4" Type="http://schemas.openxmlformats.org/officeDocument/2006/relationships/hyperlink" Target="https://azure.microsoft.com/en-us/blog/new-reference-architecture-for-jenkins-on-azure/" TargetMode="External"/></Relationships>
</file>

<file path=ppt/slides/_rels/slide12.xml.rels><?xml version="1.0" encoding="UTF-8" standalone="yes"?>
<Relationships xmlns="http://schemas.openxmlformats.org/package/2006/relationships"><Relationship Id="rId13" Type="http://schemas.openxmlformats.org/officeDocument/2006/relationships/image" Target="../media/image35.jpe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3" Type="http://schemas.openxmlformats.org/officeDocument/2006/relationships/image" Target="../media/image25.jpeg"/><Relationship Id="rId21" Type="http://schemas.openxmlformats.org/officeDocument/2006/relationships/image" Target="../media/image43.png"/><Relationship Id="rId34" Type="http://schemas.openxmlformats.org/officeDocument/2006/relationships/image" Target="../media/image56.jpe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jpe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jpe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2" Type="http://schemas.openxmlformats.org/officeDocument/2006/relationships/notesSlide" Target="../notesSlides/notesSlide12.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54" Type="http://schemas.openxmlformats.org/officeDocument/2006/relationships/image" Target="../media/image76.png"/><Relationship Id="rId1" Type="http://schemas.openxmlformats.org/officeDocument/2006/relationships/slideLayout" Target="../slideLayouts/slideLayout204.xml"/><Relationship Id="rId6" Type="http://schemas.openxmlformats.org/officeDocument/2006/relationships/image" Target="../media/image28.jpe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jpeg"/><Relationship Id="rId45" Type="http://schemas.openxmlformats.org/officeDocument/2006/relationships/image" Target="../media/image67.png"/><Relationship Id="rId53" Type="http://schemas.openxmlformats.org/officeDocument/2006/relationships/image" Target="../media/image75.png"/><Relationship Id="rId5" Type="http://schemas.openxmlformats.org/officeDocument/2006/relationships/image" Target="../media/image27.png"/><Relationship Id="rId15" Type="http://schemas.openxmlformats.org/officeDocument/2006/relationships/image" Target="../media/image37.jpe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jpeg"/><Relationship Id="rId49" Type="http://schemas.openxmlformats.org/officeDocument/2006/relationships/image" Target="../media/image71.jpeg"/><Relationship Id="rId10" Type="http://schemas.openxmlformats.org/officeDocument/2006/relationships/image" Target="../media/image32.jpeg"/><Relationship Id="rId19" Type="http://schemas.openxmlformats.org/officeDocument/2006/relationships/image" Target="../media/image41.png"/><Relationship Id="rId31" Type="http://schemas.openxmlformats.org/officeDocument/2006/relationships/image" Target="../media/image53.jpeg"/><Relationship Id="rId44" Type="http://schemas.openxmlformats.org/officeDocument/2006/relationships/image" Target="../media/image66.png"/><Relationship Id="rId52" Type="http://schemas.openxmlformats.org/officeDocument/2006/relationships/image" Target="../media/image74.jpe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8" Type="http://schemas.openxmlformats.org/officeDocument/2006/relationships/image" Target="../media/image30.jpeg"/><Relationship Id="rId51"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3.xml"/></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14.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4.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roadmap/azure-maps-now-generally-available/" TargetMode="External"/><Relationship Id="rId2" Type="http://schemas.openxmlformats.org/officeDocument/2006/relationships/notesSlide" Target="../notesSlides/notesSlide19.xml"/><Relationship Id="rId1" Type="http://schemas.openxmlformats.org/officeDocument/2006/relationships/slideLayout" Target="../slideLayouts/slideLayout204.xml"/><Relationship Id="rId5" Type="http://schemas.openxmlformats.org/officeDocument/2006/relationships/hyperlink" Target="https://azure.microsoft.com/en-us/blog/developing-an-azure-sphere-experience-with-visual-studio/" TargetMode="External"/><Relationship Id="rId4" Type="http://schemas.openxmlformats.org/officeDocument/2006/relationships/hyperlink" Target="https://docs.microsoft.com/en-us/azure/cognitive-services/lui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0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4.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14.xml"/><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25.xml"/><Relationship Id="rId1" Type="http://schemas.openxmlformats.org/officeDocument/2006/relationships/slideLayout" Target="../slideLayouts/slideLayout20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3.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user/windowsazure" TargetMode="External"/><Relationship Id="rId13" Type="http://schemas.openxmlformats.org/officeDocument/2006/relationships/hyperlink" Target="https://info.microsoft.com/ww-live-reaching-new-frontiers-data-ai.html" TargetMode="External"/><Relationship Id="rId3" Type="http://schemas.openxmlformats.org/officeDocument/2006/relationships/image" Target="../media/image94.jpeg"/><Relationship Id="rId7" Type="http://schemas.openxmlformats.org/officeDocument/2006/relationships/hyperlink" Target="https://na01.safelinks.protection.outlook.com/?url=https://blogs.msdn.microsoft.com/azuregov/2018/05/13/build-recap-azure-innovations-announced-for-government/&amp;data=02|01|v-judesc@microsoft.com|d466ee83e44c49e0169d08d5bf695cd9|72f988bf86f141af91ab2d7cd011db47|1|0|636625381611248530&amp;sdata=EtlBRqz/pXKBpj2w97oZInCelmyCzJkGhS6G90Bvim0%3D&amp;reserved=0" TargetMode="External"/><Relationship Id="rId12" Type="http://schemas.openxmlformats.org/officeDocument/2006/relationships/hyperlink" Target="https://youtu.be/0b4As1GCLjc" TargetMode="External"/><Relationship Id="rId2" Type="http://schemas.openxmlformats.org/officeDocument/2006/relationships/notesSlide" Target="../notesSlides/notesSlide28.xml"/><Relationship Id="rId1" Type="http://schemas.openxmlformats.org/officeDocument/2006/relationships/slideLayout" Target="../slideLayouts/slideLayout204.xml"/><Relationship Id="rId6" Type="http://schemas.openxmlformats.org/officeDocument/2006/relationships/hyperlink" Target="https://na01.safelinks.protection.outlook.com/?url=https://blogs.msdn.microsoft.com/azuregov/2018/05/08/citrix-cloud-coming-soon-to-azure-government/&amp;data=02|01|v-judesc@microsoft.com|4e102e5fe1d54c579bba08d5b5c6a0cb|72f988bf86f141af91ab2d7cd011db47|1|0|636614787129832221&amp;sdata=u4sWPG3Y/qtttoMepBGqssCop%2BXdaT8bayPHDwHweFw%3D&amp;reserved=0" TargetMode="External"/><Relationship Id="rId11" Type="http://schemas.openxmlformats.org/officeDocument/2006/relationships/hyperlink" Target="https://youtu.be/Ra5WWfT97Z0" TargetMode="External"/><Relationship Id="rId5" Type="http://schemas.openxmlformats.org/officeDocument/2006/relationships/hyperlink" Target="https://microsoft.sharepoint.com/:p:/r/sites/Infopedia_G03KC/_layouts/15/WopiFrame.aspx?sourcedoc=%7b6ed8d5ba-746d-4803-98bf-5e9a1723a14e%7d&amp;action=default&amp;DefaultItemOpen=1" TargetMode="External"/><Relationship Id="rId10" Type="http://schemas.openxmlformats.org/officeDocument/2006/relationships/hyperlink" Target="https://www.youtube.com/watch?v=JZY15E3zmu8&amp;feature=youtu.be" TargetMode="External"/><Relationship Id="rId4" Type="http://schemas.openxmlformats.org/officeDocument/2006/relationships/hyperlink" Target="https://microsoft.sharepoint.com/teams/GearUp/SitePages/AzureforGov.aspx" TargetMode="External"/><Relationship Id="rId9" Type="http://schemas.openxmlformats.org/officeDocument/2006/relationships/hyperlink" Target="https://www.youtube.com/watch?v=_WcyWeARD2Y&amp;feature=youtu.b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9.xml"/><Relationship Id="rId1" Type="http://schemas.openxmlformats.org/officeDocument/2006/relationships/slideLayout" Target="../slideLayouts/slideLayout204.xml"/><Relationship Id="rId6" Type="http://schemas.openxmlformats.org/officeDocument/2006/relationships/hyperlink" Target="https://na01.safelinks.protection.outlook.com/?url=https://blogs.msdn.microsoft.com/azuregov/2018/05/08/citrix-cloud-coming-soon-to-azure-government/&amp;data=02|01|v-judesc@microsoft.com|4e102e5fe1d54c579bba08d5b5c6a0cb|72f988bf86f141af91ab2d7cd011db47|1|0|636614787129832221&amp;sdata=u4sWPG3Y/qtttoMepBGqssCop%2BXdaT8bayPHDwHweFw%3D&amp;reserved=0" TargetMode="External"/><Relationship Id="rId5" Type="http://schemas.openxmlformats.org/officeDocument/2006/relationships/hyperlink" Target="https://blogs.msdn.microsoft.com/azuregov/2018/04/19/announcing-new-gpus-in-azure-government-with-nv-series/" TargetMode="External"/><Relationship Id="rId4" Type="http://schemas.openxmlformats.org/officeDocument/2006/relationships/hyperlink" Target="https://na01.safelinks.protection.outlook.com/?url=https://blogs.msdn.microsoft.com/azuregov/2018/04/18/announcing-the-launch-of-azure-m-series-vms-with-up-to-4tb-ram-in-usgov-virginia-region/&amp;data=02|01|v-judesc@microsoft.com|af61fe808b384446076708d5a53d840e|72f988bf86f141af91ab2d7cd011db47|1|0|636596606050934101&amp;sdata=JtOjZuT/vY0RKd6%2B4dMNPqzDGxFgZyupeKkc6RjjXQM%3D&amp;reserved=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4.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docs.microsoft.com/en-us/azure/expressroute/expressroute-locations" TargetMode="External"/><Relationship Id="rId2" Type="http://schemas.openxmlformats.org/officeDocument/2006/relationships/notesSlide" Target="../notesSlides/notesSlide30.xml"/><Relationship Id="rId1" Type="http://schemas.openxmlformats.org/officeDocument/2006/relationships/slideLayout" Target="../slideLayouts/slideLayout204.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31.xml.rels><?xml version="1.0" encoding="UTF-8" standalone="yes"?>
<Relationships xmlns="http://schemas.openxmlformats.org/package/2006/relationships"><Relationship Id="rId13" Type="http://schemas.openxmlformats.org/officeDocument/2006/relationships/image" Target="../media/image109.png"/><Relationship Id="rId18" Type="http://schemas.openxmlformats.org/officeDocument/2006/relationships/image" Target="../media/image113.png"/><Relationship Id="rId26" Type="http://schemas.openxmlformats.org/officeDocument/2006/relationships/image" Target="../media/image121.png"/><Relationship Id="rId39" Type="http://schemas.openxmlformats.org/officeDocument/2006/relationships/image" Target="../media/image133.png"/><Relationship Id="rId3" Type="http://schemas.openxmlformats.org/officeDocument/2006/relationships/image" Target="../media/image99.tiff"/><Relationship Id="rId21" Type="http://schemas.openxmlformats.org/officeDocument/2006/relationships/image" Target="../media/image116.jpeg"/><Relationship Id="rId34" Type="http://schemas.openxmlformats.org/officeDocument/2006/relationships/image" Target="../media/image128.png"/><Relationship Id="rId42" Type="http://schemas.openxmlformats.org/officeDocument/2006/relationships/image" Target="../media/image136.jpeg"/><Relationship Id="rId47" Type="http://schemas.openxmlformats.org/officeDocument/2006/relationships/image" Target="../media/image141.jpe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2.jpeg"/><Relationship Id="rId25" Type="http://schemas.openxmlformats.org/officeDocument/2006/relationships/image" Target="../media/image120.png"/><Relationship Id="rId33" Type="http://schemas.openxmlformats.org/officeDocument/2006/relationships/image" Target="../media/image127.png"/><Relationship Id="rId38" Type="http://schemas.openxmlformats.org/officeDocument/2006/relationships/image" Target="../media/image132.png"/><Relationship Id="rId46" Type="http://schemas.openxmlformats.org/officeDocument/2006/relationships/image" Target="../media/image140.png"/><Relationship Id="rId2" Type="http://schemas.openxmlformats.org/officeDocument/2006/relationships/notesSlide" Target="../notesSlides/notesSlide31.xml"/><Relationship Id="rId16" Type="http://schemas.openxmlformats.org/officeDocument/2006/relationships/hyperlink" Target="https://www.fisc.or.jp/" TargetMode="External"/><Relationship Id="rId20" Type="http://schemas.openxmlformats.org/officeDocument/2006/relationships/image" Target="../media/image115.png"/><Relationship Id="rId29" Type="http://schemas.openxmlformats.org/officeDocument/2006/relationships/hyperlink" Target="http://www.asd.gov.au/infosec/irap/index.htm" TargetMode="External"/><Relationship Id="rId41" Type="http://schemas.openxmlformats.org/officeDocument/2006/relationships/image" Target="../media/image135.png"/><Relationship Id="rId1" Type="http://schemas.openxmlformats.org/officeDocument/2006/relationships/slideLayout" Target="../slideLayouts/slideLayout204.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19.jpeg"/><Relationship Id="rId32" Type="http://schemas.openxmlformats.org/officeDocument/2006/relationships/image" Target="../media/image126.jpeg"/><Relationship Id="rId37" Type="http://schemas.openxmlformats.org/officeDocument/2006/relationships/image" Target="../media/image131.png"/><Relationship Id="rId40" Type="http://schemas.openxmlformats.org/officeDocument/2006/relationships/image" Target="../media/image134.png"/><Relationship Id="rId45" Type="http://schemas.openxmlformats.org/officeDocument/2006/relationships/image" Target="../media/image139.png"/><Relationship Id="rId5" Type="http://schemas.openxmlformats.org/officeDocument/2006/relationships/image" Target="../media/image101.png"/><Relationship Id="rId15" Type="http://schemas.openxmlformats.org/officeDocument/2006/relationships/image" Target="../media/image111.jpe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130.png"/><Relationship Id="rId49" Type="http://schemas.openxmlformats.org/officeDocument/2006/relationships/hyperlink" Target="https://www.microsoft.com/en-us/trustcenter/compliance/complianceofferings" TargetMode="External"/><Relationship Id="rId10" Type="http://schemas.openxmlformats.org/officeDocument/2006/relationships/image" Target="../media/image106.png"/><Relationship Id="rId19" Type="http://schemas.openxmlformats.org/officeDocument/2006/relationships/image" Target="../media/image114.jpeg"/><Relationship Id="rId31" Type="http://schemas.openxmlformats.org/officeDocument/2006/relationships/image" Target="../media/image125.jpeg"/><Relationship Id="rId44" Type="http://schemas.openxmlformats.org/officeDocument/2006/relationships/image" Target="../media/image138.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jpeg"/><Relationship Id="rId22" Type="http://schemas.openxmlformats.org/officeDocument/2006/relationships/image" Target="../media/image117.png"/><Relationship Id="rId27" Type="http://schemas.openxmlformats.org/officeDocument/2006/relationships/image" Target="../media/image122.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jpeg"/><Relationship Id="rId48" Type="http://schemas.openxmlformats.org/officeDocument/2006/relationships/image" Target="../media/image142.jpeg"/><Relationship Id="rId8"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2.xml"/><Relationship Id="rId1" Type="http://schemas.openxmlformats.org/officeDocument/2006/relationships/slideLayout" Target="../slideLayouts/slideLayout214.xml"/><Relationship Id="rId4" Type="http://schemas.openxmlformats.org/officeDocument/2006/relationships/hyperlink" Target="https://www.microsoft.com/en-us/TrustCenter/Compliance/CJI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3.xml"/><Relationship Id="rId1" Type="http://schemas.openxmlformats.org/officeDocument/2006/relationships/slideLayout" Target="../slideLayouts/slideLayout214.xml"/><Relationship Id="rId4" Type="http://schemas.openxmlformats.org/officeDocument/2006/relationships/hyperlink" Target="https://aka.ms/azureblueprin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4.xml"/><Relationship Id="rId1" Type="http://schemas.openxmlformats.org/officeDocument/2006/relationships/slideLayout" Target="../slideLayouts/slideLayout2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5.xml"/><Relationship Id="rId1" Type="http://schemas.openxmlformats.org/officeDocument/2006/relationships/slideLayout" Target="../slideLayouts/slideLayout214.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8" Type="http://schemas.openxmlformats.org/officeDocument/2006/relationships/hyperlink" Target="https://aka.ms/govblog" TargetMode="External"/><Relationship Id="rId3" Type="http://schemas.openxmlformats.org/officeDocument/2006/relationships/image" Target="../media/image147.jpeg"/><Relationship Id="rId7" Type="http://schemas.openxmlformats.org/officeDocument/2006/relationships/hyperlink" Target="http://www.meetup.com/DCAzureGov" TargetMode="External"/><Relationship Id="rId2" Type="http://schemas.openxmlformats.org/officeDocument/2006/relationships/notesSlide" Target="../notesSlides/notesSlide36.xml"/><Relationship Id="rId1" Type="http://schemas.openxmlformats.org/officeDocument/2006/relationships/slideLayout" Target="../slideLayouts/slideLayout214.xml"/><Relationship Id="rId6" Type="http://schemas.openxmlformats.org/officeDocument/2006/relationships/hyperlink" Target="https://aka.ms/azuregovtrail" TargetMode="External"/><Relationship Id="rId5" Type="http://schemas.openxmlformats.org/officeDocument/2006/relationships/hyperlink" Target="http://www.azure.com/gov" TargetMode="External"/><Relationship Id="rId4" Type="http://schemas.openxmlformats.org/officeDocument/2006/relationships/hyperlink" Target="https://aka.ms/azuregovdo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Dan Rey</a:t>
            </a:r>
          </a:p>
          <a:p>
            <a:r>
              <a:rPr lang="en-US" dirty="0"/>
              <a:t>drey@directionstraining.com</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Azure Overview</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C1_E977" title="Icon of a desktop PC">
            <a:extLst>
              <a:ext uri="{FF2B5EF4-FFF2-40B4-BE49-F238E27FC236}">
                <a16:creationId xmlns:a16="http://schemas.microsoft.com/office/drawing/2014/main" id="{33DA3304-26B4-4896-B3E3-A7C722176ABD}"/>
              </a:ext>
            </a:extLst>
          </p:cNvPr>
          <p:cNvSpPr>
            <a:spLocks noChangeAspect="1" noEditPoints="1"/>
          </p:cNvSpPr>
          <p:nvPr/>
        </p:nvSpPr>
        <p:spPr bwMode="auto">
          <a:xfrm>
            <a:off x="1654241" y="1875627"/>
            <a:ext cx="741712" cy="59360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Database_EFC7" title="Icon of a cylinder">
            <a:extLst>
              <a:ext uri="{FF2B5EF4-FFF2-40B4-BE49-F238E27FC236}">
                <a16:creationId xmlns:a16="http://schemas.microsoft.com/office/drawing/2014/main" id="{0B27EF73-FF6F-42BE-AA04-60C7DD6E9C83}"/>
              </a:ext>
            </a:extLst>
          </p:cNvPr>
          <p:cNvSpPr>
            <a:spLocks noChangeAspect="1" noEditPoints="1"/>
          </p:cNvSpPr>
          <p:nvPr/>
        </p:nvSpPr>
        <p:spPr bwMode="auto">
          <a:xfrm>
            <a:off x="4514333" y="1892306"/>
            <a:ext cx="443841" cy="5769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lationship_F003" title="Icon of three boxes connected by lines">
            <a:extLst>
              <a:ext uri="{FF2B5EF4-FFF2-40B4-BE49-F238E27FC236}">
                <a16:creationId xmlns:a16="http://schemas.microsoft.com/office/drawing/2014/main" id="{853A7984-6865-4C8F-A112-05DA489281FA}"/>
              </a:ext>
            </a:extLst>
          </p:cNvPr>
          <p:cNvSpPr>
            <a:spLocks noChangeAspect="1" noEditPoints="1"/>
          </p:cNvSpPr>
          <p:nvPr/>
        </p:nvSpPr>
        <p:spPr bwMode="auto">
          <a:xfrm>
            <a:off x="7140645" y="1892311"/>
            <a:ext cx="616815" cy="57691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75" name="Straight Connector 174">
            <a:extLst>
              <a:ext uri="{FF2B5EF4-FFF2-40B4-BE49-F238E27FC236}">
                <a16:creationId xmlns:a16="http://schemas.microsoft.com/office/drawing/2014/main" id="{989A070C-2834-4F6B-97BB-4E500D44D2C6}"/>
              </a:ext>
            </a:extLst>
          </p:cNvPr>
          <p:cNvCxnSpPr>
            <a:cxnSpLocks/>
          </p:cNvCxnSpPr>
          <p:nvPr/>
        </p:nvCxnSpPr>
        <p:spPr>
          <a:xfrm>
            <a:off x="9103473" y="3083668"/>
            <a:ext cx="2094661"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78F999-DF20-4ADC-9172-76637FF8A081}"/>
              </a:ext>
            </a:extLst>
          </p:cNvPr>
          <p:cNvSpPr>
            <a:spLocks noGrp="1"/>
          </p:cNvSpPr>
          <p:nvPr>
            <p:ph type="title"/>
          </p:nvPr>
        </p:nvSpPr>
        <p:spPr/>
        <p:txBody>
          <a:bodyPr/>
          <a:lstStyle/>
          <a:p>
            <a:r>
              <a:rPr lang="en-US"/>
              <a:t>Leverage a </a:t>
            </a:r>
            <a:r>
              <a:rPr lang="en-US">
                <a:solidFill>
                  <a:schemeClr val="tx1"/>
                </a:solidFill>
              </a:rPr>
              <a:t>secure and well-managed </a:t>
            </a:r>
            <a:r>
              <a:rPr lang="en-US"/>
              <a:t>infrastructure</a:t>
            </a:r>
          </a:p>
        </p:txBody>
      </p:sp>
      <p:cxnSp>
        <p:nvCxnSpPr>
          <p:cNvPr id="3" name="Straight Connector 2">
            <a:extLst>
              <a:ext uri="{FF2B5EF4-FFF2-40B4-BE49-F238E27FC236}">
                <a16:creationId xmlns:a16="http://schemas.microsoft.com/office/drawing/2014/main" id="{32A54C15-8F40-4842-85BB-828919101A36}"/>
              </a:ext>
            </a:extLst>
          </p:cNvPr>
          <p:cNvCxnSpPr/>
          <p:nvPr/>
        </p:nvCxnSpPr>
        <p:spPr>
          <a:xfrm flipV="1">
            <a:off x="337652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4F9D3C0-D708-4AA2-98F0-CFA3B03FE5B6}"/>
              </a:ext>
            </a:extLst>
          </p:cNvPr>
          <p:cNvCxnSpPr/>
          <p:nvPr/>
        </p:nvCxnSpPr>
        <p:spPr>
          <a:xfrm flipV="1">
            <a:off x="609599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D105FD-B266-47D1-9A00-9120A20CED8B}"/>
              </a:ext>
            </a:extLst>
          </p:cNvPr>
          <p:cNvCxnSpPr/>
          <p:nvPr/>
        </p:nvCxnSpPr>
        <p:spPr>
          <a:xfrm flipV="1">
            <a:off x="8815469" y="1546524"/>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E6EB0A-C840-4429-BFDF-2E1BA1498CC7}"/>
              </a:ext>
            </a:extLst>
          </p:cNvPr>
          <p:cNvSpPr txBox="1"/>
          <p:nvPr/>
        </p:nvSpPr>
        <p:spPr>
          <a:xfrm>
            <a:off x="1209114" y="2768008"/>
            <a:ext cx="1615362" cy="566573"/>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Compute</a:t>
            </a:r>
            <a:endParaRPr kumimoji="0" lang="x-none"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7FA5EEEF-E437-48A7-BC63-535AFDF7D584}"/>
              </a:ext>
            </a:extLst>
          </p:cNvPr>
          <p:cNvSpPr txBox="1"/>
          <p:nvPr/>
        </p:nvSpPr>
        <p:spPr>
          <a:xfrm>
            <a:off x="77972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Virtual machines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Availability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VM scale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Controlled maintenance</a:t>
            </a:r>
          </a:p>
        </p:txBody>
      </p:sp>
      <p:sp>
        <p:nvSpPr>
          <p:cNvPr id="59" name="TextBox 58">
            <a:extLst>
              <a:ext uri="{FF2B5EF4-FFF2-40B4-BE49-F238E27FC236}">
                <a16:creationId xmlns:a16="http://schemas.microsoft.com/office/drawing/2014/main" id="{4B90A820-5B70-483A-9B0D-E3A395631DDB}"/>
              </a:ext>
            </a:extLst>
          </p:cNvPr>
          <p:cNvSpPr txBox="1"/>
          <p:nvPr/>
        </p:nvSpPr>
        <p:spPr>
          <a:xfrm>
            <a:off x="4011939" y="2768008"/>
            <a:ext cx="1448650"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Storage</a:t>
            </a:r>
          </a:p>
        </p:txBody>
      </p:sp>
      <p:sp>
        <p:nvSpPr>
          <p:cNvPr id="63" name="TextBox 62">
            <a:extLst>
              <a:ext uri="{FF2B5EF4-FFF2-40B4-BE49-F238E27FC236}">
                <a16:creationId xmlns:a16="http://schemas.microsoft.com/office/drawing/2014/main" id="{289B247F-733C-499B-B948-106092B0442C}"/>
              </a:ext>
            </a:extLst>
          </p:cNvPr>
          <p:cNvSpPr txBox="1"/>
          <p:nvPr/>
        </p:nvSpPr>
        <p:spPr>
          <a:xfrm>
            <a:off x="349919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Disks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Blob storage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File sync</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Hot and cold</a:t>
            </a:r>
          </a:p>
        </p:txBody>
      </p:sp>
      <p:sp>
        <p:nvSpPr>
          <p:cNvPr id="64" name="TextBox 63">
            <a:extLst>
              <a:ext uri="{FF2B5EF4-FFF2-40B4-BE49-F238E27FC236}">
                <a16:creationId xmlns:a16="http://schemas.microsoft.com/office/drawing/2014/main" id="{84C37055-F746-4291-A20A-D3275A152976}"/>
              </a:ext>
            </a:extLst>
          </p:cNvPr>
          <p:cNvSpPr txBox="1"/>
          <p:nvPr/>
        </p:nvSpPr>
        <p:spPr>
          <a:xfrm>
            <a:off x="6497371" y="2768008"/>
            <a:ext cx="1916727"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Networking</a:t>
            </a:r>
            <a:endParaRPr kumimoji="0" lang="x-none"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77786693-894F-4A60-A352-A122DC76698A}"/>
              </a:ext>
            </a:extLst>
          </p:cNvPr>
          <p:cNvSpPr txBox="1"/>
          <p:nvPr/>
        </p:nvSpPr>
        <p:spPr>
          <a:xfrm>
            <a:off x="6218668"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Virtual networks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VPN, ExpressRoute</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Load Balancer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DNS, Traffic Manager</a:t>
            </a:r>
          </a:p>
        </p:txBody>
      </p:sp>
      <p:sp>
        <p:nvSpPr>
          <p:cNvPr id="69" name="TextBox 68">
            <a:extLst>
              <a:ext uri="{FF2B5EF4-FFF2-40B4-BE49-F238E27FC236}">
                <a16:creationId xmlns:a16="http://schemas.microsoft.com/office/drawing/2014/main" id="{53449449-0188-41A9-B58E-378687223EB8}"/>
              </a:ext>
            </a:extLst>
          </p:cNvPr>
          <p:cNvSpPr txBox="1"/>
          <p:nvPr/>
        </p:nvSpPr>
        <p:spPr>
          <a:xfrm>
            <a:off x="9127876" y="2787100"/>
            <a:ext cx="2094661"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a:t>
            </a:r>
          </a:p>
        </p:txBody>
      </p:sp>
      <p:sp>
        <p:nvSpPr>
          <p:cNvPr id="83" name="TextBox 82">
            <a:extLst>
              <a:ext uri="{FF2B5EF4-FFF2-40B4-BE49-F238E27FC236}">
                <a16:creationId xmlns:a16="http://schemas.microsoft.com/office/drawing/2014/main" id="{925EF57C-C136-48B1-B582-1D50B074B406}"/>
              </a:ext>
            </a:extLst>
          </p:cNvPr>
          <p:cNvSpPr txBox="1"/>
          <p:nvPr/>
        </p:nvSpPr>
        <p:spPr>
          <a:xfrm>
            <a:off x="8938140" y="3437129"/>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Log Analytics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Cloud Shell</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Site Recovery</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Security Center</a:t>
            </a:r>
          </a:p>
        </p:txBody>
      </p:sp>
      <p:sp>
        <p:nvSpPr>
          <p:cNvPr id="143" name="PC1_E977" title="Icon of a desktop PC">
            <a:extLst>
              <a:ext uri="{FF2B5EF4-FFF2-40B4-BE49-F238E27FC236}">
                <a16:creationId xmlns:a16="http://schemas.microsoft.com/office/drawing/2014/main" id="{2C6583DB-9437-486E-93C3-B4DF16B922B4}"/>
              </a:ext>
            </a:extLst>
          </p:cNvPr>
          <p:cNvSpPr>
            <a:spLocks noChangeAspect="1" noEditPoints="1"/>
          </p:cNvSpPr>
          <p:nvPr/>
        </p:nvSpPr>
        <p:spPr bwMode="auto">
          <a:xfrm>
            <a:off x="1654241" y="1878764"/>
            <a:ext cx="741712" cy="59360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Database_EFC7" title="Icon of a cylinder">
            <a:extLst>
              <a:ext uri="{FF2B5EF4-FFF2-40B4-BE49-F238E27FC236}">
                <a16:creationId xmlns:a16="http://schemas.microsoft.com/office/drawing/2014/main" id="{C35BB245-EACE-4819-AD1F-D3EF91A986FB}"/>
              </a:ext>
            </a:extLst>
          </p:cNvPr>
          <p:cNvSpPr>
            <a:spLocks noChangeAspect="1" noEditPoints="1"/>
          </p:cNvSpPr>
          <p:nvPr/>
        </p:nvSpPr>
        <p:spPr bwMode="auto">
          <a:xfrm>
            <a:off x="4514333" y="1895443"/>
            <a:ext cx="443841" cy="5769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lationship_F003" title="Icon of three boxes connected by lines">
            <a:extLst>
              <a:ext uri="{FF2B5EF4-FFF2-40B4-BE49-F238E27FC236}">
                <a16:creationId xmlns:a16="http://schemas.microsoft.com/office/drawing/2014/main" id="{675FA19E-A6BC-4ABC-BB55-E630CA18DC50}"/>
              </a:ext>
            </a:extLst>
          </p:cNvPr>
          <p:cNvSpPr>
            <a:spLocks noChangeAspect="1" noEditPoints="1"/>
          </p:cNvSpPr>
          <p:nvPr/>
        </p:nvSpPr>
        <p:spPr bwMode="auto">
          <a:xfrm>
            <a:off x="7140645" y="1895448"/>
            <a:ext cx="616815" cy="57691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04F44E8-B614-48F3-A050-CF35AB4F8AF7}"/>
              </a:ext>
            </a:extLst>
          </p:cNvPr>
          <p:cNvGrpSpPr/>
          <p:nvPr/>
        </p:nvGrpSpPr>
        <p:grpSpPr>
          <a:xfrm>
            <a:off x="9873479" y="1878764"/>
            <a:ext cx="603454" cy="593601"/>
            <a:chOff x="9858919" y="2376017"/>
            <a:chExt cx="618089" cy="607997"/>
          </a:xfrm>
        </p:grpSpPr>
        <p:sp>
          <p:nvSpPr>
            <p:cNvPr id="146" name="desktop" title="a desktop PC">
              <a:extLst>
                <a:ext uri="{FF2B5EF4-FFF2-40B4-BE49-F238E27FC236}">
                  <a16:creationId xmlns:a16="http://schemas.microsoft.com/office/drawing/2014/main" id="{EC1DD945-F7A1-4514-998E-15C7923D5D71}"/>
                </a:ext>
              </a:extLst>
            </p:cNvPr>
            <p:cNvSpPr>
              <a:spLocks noChangeAspect="1" noEditPoints="1"/>
            </p:cNvSpPr>
            <p:nvPr/>
          </p:nvSpPr>
          <p:spPr bwMode="auto">
            <a:xfrm>
              <a:off x="9858919" y="2376017"/>
              <a:ext cx="618089" cy="60799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617C92FD-F311-471E-8DBE-038A672CC4A9}"/>
                </a:ext>
              </a:extLst>
            </p:cNvPr>
            <p:cNvSpPr/>
            <p:nvPr/>
          </p:nvSpPr>
          <p:spPr bwMode="auto">
            <a:xfrm>
              <a:off x="991598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EE86C41-E37A-4182-B937-7CDC3AF5AD1D}"/>
                </a:ext>
              </a:extLst>
            </p:cNvPr>
            <p:cNvSpPr/>
            <p:nvPr/>
          </p:nvSpPr>
          <p:spPr bwMode="auto">
            <a:xfrm>
              <a:off x="10103114"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15C7DF2-BFC5-4C5B-9FC5-A3AB97938CED}"/>
                </a:ext>
              </a:extLst>
            </p:cNvPr>
            <p:cNvSpPr/>
            <p:nvPr/>
          </p:nvSpPr>
          <p:spPr bwMode="auto">
            <a:xfrm>
              <a:off x="1029023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066CB157-E358-414F-8D13-43C5E99EEFD0}"/>
              </a:ext>
            </a:extLst>
          </p:cNvPr>
          <p:cNvGrpSpPr/>
          <p:nvPr/>
        </p:nvGrpSpPr>
        <p:grpSpPr>
          <a:xfrm>
            <a:off x="0" y="5121984"/>
            <a:ext cx="12479471" cy="1784836"/>
            <a:chOff x="0" y="5121984"/>
            <a:chExt cx="12479471" cy="1784836"/>
          </a:xfrm>
        </p:grpSpPr>
        <p:sp>
          <p:nvSpPr>
            <p:cNvPr id="162" name="Rectangle 161">
              <a:extLst>
                <a:ext uri="{FF2B5EF4-FFF2-40B4-BE49-F238E27FC236}">
                  <a16:creationId xmlns:a16="http://schemas.microsoft.com/office/drawing/2014/main" id="{790668D5-D9DE-4FC5-A83B-7F227C9E2FF5}"/>
                </a:ext>
              </a:extLst>
            </p:cNvPr>
            <p:cNvSpPr/>
            <p:nvPr/>
          </p:nvSpPr>
          <p:spPr bwMode="auto">
            <a:xfrm>
              <a:off x="0" y="5121984"/>
              <a:ext cx="12191998" cy="1736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28A89A4F-ADC1-4FBA-B622-3341DDEEF1F3}"/>
                </a:ext>
              </a:extLst>
            </p:cNvPr>
            <p:cNvGrpSpPr/>
            <p:nvPr/>
          </p:nvGrpSpPr>
          <p:grpSpPr>
            <a:xfrm>
              <a:off x="4826564" y="5160168"/>
              <a:ext cx="7652907" cy="1746652"/>
              <a:chOff x="1891240" y="5504814"/>
              <a:chExt cx="10186063" cy="1746652"/>
            </a:xfrm>
          </p:grpSpPr>
          <p:sp>
            <p:nvSpPr>
              <p:cNvPr id="155" name="Rectangle 154">
                <a:extLst>
                  <a:ext uri="{FF2B5EF4-FFF2-40B4-BE49-F238E27FC236}">
                    <a16:creationId xmlns:a16="http://schemas.microsoft.com/office/drawing/2014/main" id="{7728E456-B76D-4EA4-9AAB-D640666B8AA2}"/>
                  </a:ext>
                </a:extLst>
              </p:cNvPr>
              <p:cNvSpPr/>
              <p:nvPr/>
            </p:nvSpPr>
            <p:spPr bwMode="auto">
              <a:xfrm>
                <a:off x="1891240" y="6451366"/>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56" name="Rectangle 155">
                <a:extLst>
                  <a:ext uri="{FF2B5EF4-FFF2-40B4-BE49-F238E27FC236}">
                    <a16:creationId xmlns:a16="http://schemas.microsoft.com/office/drawing/2014/main" id="{CFB6690F-B835-4E99-82EC-59F551AAF841}"/>
                  </a:ext>
                </a:extLst>
              </p:cNvPr>
              <p:cNvSpPr/>
              <p:nvPr/>
            </p:nvSpPr>
            <p:spPr bwMode="auto">
              <a:xfrm>
                <a:off x="8498270" y="5504814"/>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sp>
          <p:nvSpPr>
            <p:cNvPr id="159" name="TextBox 158">
              <a:extLst>
                <a:ext uri="{FF2B5EF4-FFF2-40B4-BE49-F238E27FC236}">
                  <a16:creationId xmlns:a16="http://schemas.microsoft.com/office/drawing/2014/main" id="{CA558B89-979A-48D4-95C8-5FF258980E33}"/>
                </a:ext>
              </a:extLst>
            </p:cNvPr>
            <p:cNvSpPr txBox="1"/>
            <p:nvPr/>
          </p:nvSpPr>
          <p:spPr>
            <a:xfrm>
              <a:off x="1583771" y="5143845"/>
              <a:ext cx="3585515" cy="710455"/>
            </a:xfrm>
            <a:prstGeom prst="rect">
              <a:avLst/>
            </a:prstGeom>
          </p:spPr>
          <p:txBody>
            <a:bodyPr vert="horz" wrap="square" lIns="0" tIns="0" rIns="0" bIns="0" rtlCol="0" anchor="ctr">
              <a:noAutofit/>
            </a:bodyPr>
            <a:lstStyle>
              <a:lvl1pPr defTabSz="914367">
                <a:lnSpc>
                  <a:spcPct val="90000"/>
                </a:lnSpc>
                <a:spcBef>
                  <a:spcPct val="0"/>
                </a:spcBef>
                <a:buNone/>
                <a:defRPr lang="en-US" sz="3529" b="0" cap="none" spc="-147" baseline="0">
                  <a:ln w="3175">
                    <a:noFill/>
                  </a:ln>
                  <a:solidFill>
                    <a:schemeClr val="tx2"/>
                  </a:solidFill>
                  <a:effectLst/>
                  <a:latin typeface="+mj-l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Recent announcements</a:t>
              </a:r>
            </a:p>
          </p:txBody>
        </p:sp>
        <p:sp>
          <p:nvSpPr>
            <p:cNvPr id="161" name="Rectangle 160">
              <a:extLst>
                <a:ext uri="{FF2B5EF4-FFF2-40B4-BE49-F238E27FC236}">
                  <a16:creationId xmlns:a16="http://schemas.microsoft.com/office/drawing/2014/main" id="{855D79F2-D9E8-4F29-94BB-5199B7D1D943}"/>
                </a:ext>
              </a:extLst>
            </p:cNvPr>
            <p:cNvSpPr/>
            <p:nvPr/>
          </p:nvSpPr>
          <p:spPr bwMode="auto">
            <a:xfrm>
              <a:off x="4722848" y="5470573"/>
              <a:ext cx="4596771"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3"/>
                </a:rPr>
                <a:t>Azure Global </a:t>
              </a:r>
              <a:r>
                <a:rPr kumimoji="0" lang="en-US" sz="1600" b="0" i="0" u="none" strike="noStrike" kern="0" cap="none" spc="0" normalizeH="0" baseline="0" noProof="0" err="1">
                  <a:ln>
                    <a:noFill/>
                  </a:ln>
                  <a:solidFill>
                    <a:srgbClr val="0078D7"/>
                  </a:solidFill>
                  <a:effectLst/>
                  <a:uLnTx/>
                  <a:uFillTx/>
                  <a:latin typeface="Segoe UI"/>
                  <a:ea typeface="+mn-ea"/>
                  <a:cs typeface="Segoe UI Semibold" panose="020B0702040204020203" pitchFamily="34" charset="0"/>
                  <a:hlinkClick r:id="rId3"/>
                </a:rPr>
                <a:t>VNet</a:t>
              </a: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3"/>
                </a:rPr>
                <a:t> Peering</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4"/>
                </a:rPr>
                <a:t>Azure Availability Zones</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5"/>
                </a:rPr>
                <a:t>Migration to Azure</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169" name="Freeform: Shape 168">
              <a:extLst>
                <a:ext uri="{FF2B5EF4-FFF2-40B4-BE49-F238E27FC236}">
                  <a16:creationId xmlns:a16="http://schemas.microsoft.com/office/drawing/2014/main" id="{5DE807A2-171A-4FA4-BF96-6F03FA619A44}"/>
                </a:ext>
              </a:extLst>
            </p:cNvPr>
            <p:cNvSpPr/>
            <p:nvPr/>
          </p:nvSpPr>
          <p:spPr bwMode="auto">
            <a:xfrm rot="5400000">
              <a:off x="0" y="5121984"/>
              <a:ext cx="1031379" cy="1031379"/>
            </a:xfrm>
            <a:custGeom>
              <a:avLst/>
              <a:gdLst>
                <a:gd name="connsiteX0" fmla="*/ 0 w 1348214"/>
                <a:gd name="connsiteY0" fmla="*/ 558049 h 1348214"/>
                <a:gd name="connsiteX1" fmla="*/ 0 w 1348214"/>
                <a:gd name="connsiteY1" fmla="*/ 0 h 1348214"/>
                <a:gd name="connsiteX2" fmla="*/ 1348214 w 1348214"/>
                <a:gd name="connsiteY2" fmla="*/ 1348214 h 1348214"/>
                <a:gd name="connsiteX3" fmla="*/ 790165 w 1348214"/>
                <a:gd name="connsiteY3" fmla="*/ 1348214 h 1348214"/>
              </a:gdLst>
              <a:ahLst/>
              <a:cxnLst>
                <a:cxn ang="0">
                  <a:pos x="connsiteX0" y="connsiteY0"/>
                </a:cxn>
                <a:cxn ang="0">
                  <a:pos x="connsiteX1" y="connsiteY1"/>
                </a:cxn>
                <a:cxn ang="0">
                  <a:pos x="connsiteX2" y="connsiteY2"/>
                </a:cxn>
                <a:cxn ang="0">
                  <a:pos x="connsiteX3" y="connsiteY3"/>
                </a:cxn>
              </a:cxnLst>
              <a:rect l="l" t="t" r="r" b="b"/>
              <a:pathLst>
                <a:path w="1348214" h="1348214">
                  <a:moveTo>
                    <a:pt x="0" y="558049"/>
                  </a:moveTo>
                  <a:lnTo>
                    <a:pt x="0" y="0"/>
                  </a:lnTo>
                  <a:lnTo>
                    <a:pt x="1348214" y="1348214"/>
                  </a:lnTo>
                  <a:lnTo>
                    <a:pt x="790165" y="134821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2F5749D0-4905-4E84-90FF-517DF247AEE2}"/>
                </a:ext>
              </a:extLst>
            </p:cNvPr>
            <p:cNvSpPr/>
            <p:nvPr/>
          </p:nvSpPr>
          <p:spPr>
            <a:xfrm rot="18863387">
              <a:off x="49810" y="5405993"/>
              <a:ext cx="65915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New</a:t>
              </a:r>
            </a:p>
          </p:txBody>
        </p:sp>
      </p:grpSp>
    </p:spTree>
    <p:extLst>
      <p:ext uri="{BB962C8B-B14F-4D97-AF65-F5344CB8AC3E}">
        <p14:creationId xmlns:p14="http://schemas.microsoft.com/office/powerpoint/2010/main" val="215549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25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par>
                                <p:cTn id="25" presetID="10" presetClass="entr" presetSubtype="0" fill="hold" grpId="2" nodeType="with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fade">
                                      <p:cBhvr>
                                        <p:cTn id="27" dur="250"/>
                                        <p:tgtEl>
                                          <p:spTgt spid="144"/>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25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2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250"/>
                                        <p:tgtEl>
                                          <p:spTgt spid="145"/>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250"/>
                                        <p:tgtEl>
                                          <p:spTgt spid="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fade">
                                      <p:cBhvr>
                                        <p:cTn id="49" dur="250"/>
                                        <p:tgtEl>
                                          <p:spTgt spid="1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250"/>
                                        <p:tgtEl>
                                          <p:spTgt spid="83"/>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25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1" nodeType="clickEffect">
                                  <p:stCondLst>
                                    <p:cond delay="0"/>
                                  </p:stCondLst>
                                  <p:childTnLst>
                                    <p:animMotion origin="layout" path="M 4.79167E-6 -2.59259E-6 L -0.0004 0.02871 " pathEditMode="relative" rAng="0" ptsTypes="AA">
                                      <p:cBhvr>
                                        <p:cTn id="59" dur="2000" fill="hold"/>
                                        <p:tgtEl>
                                          <p:spTgt spid="83"/>
                                        </p:tgtEl>
                                        <p:attrNameLst>
                                          <p:attrName>ppt_x</p:attrName>
                                          <p:attrName>ppt_y</p:attrName>
                                        </p:attrNameLst>
                                      </p:cBhvr>
                                      <p:rCtr x="-26" y="1435"/>
                                    </p:animMotion>
                                  </p:childTnLst>
                                </p:cTn>
                              </p:par>
                              <p:par>
                                <p:cTn id="60" presetID="42" presetClass="path" presetSubtype="0" accel="50000" decel="50000" fill="hold" grpId="0" nodeType="withEffect">
                                  <p:stCondLst>
                                    <p:cond delay="0"/>
                                  </p:stCondLst>
                                  <p:childTnLst>
                                    <p:animMotion origin="layout" path="M 4.375E-6 3.7037E-7 L 0.61067 0.18403 " pathEditMode="relative" rAng="0" ptsTypes="AA">
                                      <p:cBhvr>
                                        <p:cTn id="61" dur="2000" fill="hold"/>
                                        <p:tgtEl>
                                          <p:spTgt spid="143"/>
                                        </p:tgtEl>
                                        <p:attrNameLst>
                                          <p:attrName>ppt_x</p:attrName>
                                          <p:attrName>ppt_y</p:attrName>
                                        </p:attrNameLst>
                                      </p:cBhvr>
                                      <p:rCtr x="30534" y="9190"/>
                                    </p:animMotion>
                                  </p:childTnLst>
                                </p:cTn>
                              </p:par>
                              <p:par>
                                <p:cTn id="62" presetID="6" presetClass="emph" presetSubtype="0" fill="hold" grpId="1" nodeType="withEffect">
                                  <p:stCondLst>
                                    <p:cond delay="0"/>
                                  </p:stCondLst>
                                  <p:childTnLst>
                                    <p:animScale>
                                      <p:cBhvr>
                                        <p:cTn id="63" dur="2000" fill="hold"/>
                                        <p:tgtEl>
                                          <p:spTgt spid="143"/>
                                        </p:tgtEl>
                                      </p:cBhvr>
                                      <p:by x="55000" y="55000"/>
                                    </p:animScale>
                                  </p:childTnLst>
                                </p:cTn>
                              </p:par>
                              <p:par>
                                <p:cTn id="64" presetID="42" presetClass="path" presetSubtype="0" accel="50000" decel="50000" fill="hold" grpId="0" nodeType="withEffect">
                                  <p:stCondLst>
                                    <p:cond delay="0"/>
                                  </p:stCondLst>
                                  <p:childTnLst>
                                    <p:animMotion origin="layout" path="M 2.08333E-7 -3.7037E-7 L 0.44766 0.18287 " pathEditMode="relative" rAng="0" ptsTypes="AA">
                                      <p:cBhvr>
                                        <p:cTn id="65" dur="2000" fill="hold"/>
                                        <p:tgtEl>
                                          <p:spTgt spid="144"/>
                                        </p:tgtEl>
                                        <p:attrNameLst>
                                          <p:attrName>ppt_x</p:attrName>
                                          <p:attrName>ppt_y</p:attrName>
                                        </p:attrNameLst>
                                      </p:cBhvr>
                                      <p:rCtr x="22435" y="9028"/>
                                    </p:animMotion>
                                  </p:childTnLst>
                                </p:cTn>
                              </p:par>
                              <p:par>
                                <p:cTn id="66" presetID="6" presetClass="emph" presetSubtype="0" fill="hold" grpId="1" nodeType="withEffect">
                                  <p:stCondLst>
                                    <p:cond delay="0"/>
                                  </p:stCondLst>
                                  <p:childTnLst>
                                    <p:animScale>
                                      <p:cBhvr>
                                        <p:cTn id="67" dur="2000" fill="hold"/>
                                        <p:tgtEl>
                                          <p:spTgt spid="144"/>
                                        </p:tgtEl>
                                      </p:cBhvr>
                                      <p:by x="55000" y="55000"/>
                                    </p:animScale>
                                  </p:childTnLst>
                                </p:cTn>
                              </p:par>
                              <p:par>
                                <p:cTn id="68" presetID="64" presetClass="path" presetSubtype="0" accel="50000" decel="50000" fill="hold" grpId="0" nodeType="withEffect">
                                  <p:stCondLst>
                                    <p:cond delay="0"/>
                                  </p:stCondLst>
                                  <p:childTnLst>
                                    <p:animMotion origin="layout" path="M 4.58333E-6 3.7037E-7 L 4.58333E-6 -0.04074 " pathEditMode="relative" rAng="0" ptsTypes="AA">
                                      <p:cBhvr>
                                        <p:cTn id="69" dur="2000" fill="hold"/>
                                        <p:tgtEl>
                                          <p:spTgt spid="69"/>
                                        </p:tgtEl>
                                        <p:attrNameLst>
                                          <p:attrName>ppt_x</p:attrName>
                                          <p:attrName>ppt_y</p:attrName>
                                        </p:attrNameLst>
                                      </p:cBhvr>
                                      <p:rCtr x="0" y="-2037"/>
                                    </p:animMotion>
                                  </p:childTnLst>
                                </p:cTn>
                              </p:par>
                              <p:par>
                                <p:cTn id="70" presetID="42" presetClass="path" presetSubtype="0" accel="50000" decel="50000" fill="hold" grpId="1" nodeType="withEffect">
                                  <p:stCondLst>
                                    <p:cond delay="0"/>
                                  </p:stCondLst>
                                  <p:childTnLst>
                                    <p:animMotion origin="layout" path="M 2.5E-6 2.96296E-6 L 0.27617 0.18287 " pathEditMode="relative" rAng="0" ptsTypes="AA">
                                      <p:cBhvr>
                                        <p:cTn id="71" dur="2000" fill="hold"/>
                                        <p:tgtEl>
                                          <p:spTgt spid="145"/>
                                        </p:tgtEl>
                                        <p:attrNameLst>
                                          <p:attrName>ppt_x</p:attrName>
                                          <p:attrName>ppt_y</p:attrName>
                                        </p:attrNameLst>
                                      </p:cBhvr>
                                      <p:rCtr x="13802" y="9144"/>
                                    </p:animMotion>
                                  </p:childTnLst>
                                </p:cTn>
                              </p:par>
                              <p:par>
                                <p:cTn id="72" presetID="6" presetClass="emph" presetSubtype="0" fill="hold" grpId="2" nodeType="withEffect">
                                  <p:stCondLst>
                                    <p:cond delay="0"/>
                                  </p:stCondLst>
                                  <p:childTnLst>
                                    <p:animScale>
                                      <p:cBhvr>
                                        <p:cTn id="73" dur="2000" fill="hold"/>
                                        <p:tgtEl>
                                          <p:spTgt spid="145"/>
                                        </p:tgtEl>
                                      </p:cBhvr>
                                      <p:by x="55000" y="55000"/>
                                    </p:animScale>
                                  </p:childTnLst>
                                </p:cTn>
                              </p:par>
                              <p:par>
                                <p:cTn id="74" presetID="1" presetClass="entr" presetSubtype="0" fill="hold" grpId="0" nodeType="withEffect">
                                  <p:stCondLst>
                                    <p:cond delay="0"/>
                                  </p:stCondLst>
                                  <p:childTnLst>
                                    <p:set>
                                      <p:cBhvr>
                                        <p:cTn id="75" dur="1" fill="hold">
                                          <p:stCondLst>
                                            <p:cond delay="0"/>
                                          </p:stCondLst>
                                        </p:cTn>
                                        <p:tgtEl>
                                          <p:spTgt spid="17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7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0"/>
                                        </p:tgtEl>
                                        <p:attrNameLst>
                                          <p:attrName>style.visibility</p:attrName>
                                        </p:attrNameLst>
                                      </p:cBhvr>
                                      <p:to>
                                        <p:strVal val="visible"/>
                                      </p:to>
                                    </p:set>
                                  </p:childTnLst>
                                </p:cTn>
                              </p:par>
                              <p:par>
                                <p:cTn id="80" presetID="16" presetClass="entr" presetSubtype="37" fill="hold" nodeType="withEffect">
                                  <p:stCondLst>
                                    <p:cond delay="1250"/>
                                  </p:stCondLst>
                                  <p:childTnLst>
                                    <p:set>
                                      <p:cBhvr>
                                        <p:cTn id="81" dur="1" fill="hold">
                                          <p:stCondLst>
                                            <p:cond delay="0"/>
                                          </p:stCondLst>
                                        </p:cTn>
                                        <p:tgtEl>
                                          <p:spTgt spid="175"/>
                                        </p:tgtEl>
                                        <p:attrNameLst>
                                          <p:attrName>style.visibility</p:attrName>
                                        </p:attrNameLst>
                                      </p:cBhvr>
                                      <p:to>
                                        <p:strVal val="visible"/>
                                      </p:to>
                                    </p:set>
                                    <p:animEffect transition="in" filter="barn(outVertical)">
                                      <p:cBhvr>
                                        <p:cTn id="82" dur="500"/>
                                        <p:tgtEl>
                                          <p:spTgt spid="17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decel="100000" fill="hold" nodeType="clickEffect">
                                  <p:stCondLst>
                                    <p:cond delay="0"/>
                                  </p:stCondLst>
                                  <p:childTnLst>
                                    <p:set>
                                      <p:cBhvr>
                                        <p:cTn id="86" dur="1" fill="hold">
                                          <p:stCondLst>
                                            <p:cond delay="0"/>
                                          </p:stCondLst>
                                        </p:cTn>
                                        <p:tgtEl>
                                          <p:spTgt spid="171"/>
                                        </p:tgtEl>
                                        <p:attrNameLst>
                                          <p:attrName>style.visibility</p:attrName>
                                        </p:attrNameLst>
                                      </p:cBhvr>
                                      <p:to>
                                        <p:strVal val="visible"/>
                                      </p:to>
                                    </p:set>
                                    <p:anim calcmode="lin" valueType="num">
                                      <p:cBhvr additive="base">
                                        <p:cTn id="87" dur="500" fill="hold"/>
                                        <p:tgtEl>
                                          <p:spTgt spid="171"/>
                                        </p:tgtEl>
                                        <p:attrNameLst>
                                          <p:attrName>ppt_x</p:attrName>
                                        </p:attrNameLst>
                                      </p:cBhvr>
                                      <p:tavLst>
                                        <p:tav tm="0">
                                          <p:val>
                                            <p:strVal val="#ppt_x"/>
                                          </p:val>
                                        </p:tav>
                                        <p:tav tm="100000">
                                          <p:val>
                                            <p:strVal val="#ppt_x"/>
                                          </p:val>
                                        </p:tav>
                                      </p:tavLst>
                                    </p:anim>
                                    <p:anim calcmode="lin" valueType="num">
                                      <p:cBhvr additive="base">
                                        <p:cTn id="8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6" grpId="0"/>
      <p:bldP spid="58" grpId="0"/>
      <p:bldP spid="59" grpId="0"/>
      <p:bldP spid="63" grpId="0"/>
      <p:bldP spid="64" grpId="0"/>
      <p:bldP spid="68" grpId="0"/>
      <p:bldP spid="69" grpId="0"/>
      <p:bldP spid="69" grpId="1"/>
      <p:bldP spid="83" grpId="0"/>
      <p:bldP spid="83" grpId="1"/>
      <p:bldP spid="143" grpId="0" animBg="1"/>
      <p:bldP spid="143" grpId="1" animBg="1"/>
      <p:bldP spid="143" grpId="2" animBg="1"/>
      <p:bldP spid="144" grpId="0" animBg="1"/>
      <p:bldP spid="144" grpId="1" animBg="1"/>
      <p:bldP spid="144" grpId="2" animBg="1"/>
      <p:bldP spid="145" grpId="0" animBg="1"/>
      <p:bldP spid="145" grpId="1" animBg="1"/>
      <p:bldP spid="145"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CE66-CC93-4A07-933C-D554ADAA3185}"/>
              </a:ext>
            </a:extLst>
          </p:cNvPr>
          <p:cNvSpPr>
            <a:spLocks noGrp="1"/>
          </p:cNvSpPr>
          <p:nvPr>
            <p:ph type="title"/>
          </p:nvPr>
        </p:nvSpPr>
        <p:spPr/>
        <p:txBody>
          <a:bodyPr/>
          <a:lstStyle/>
          <a:p>
            <a:r>
              <a:rPr lang="en-US" sz="3600"/>
              <a:t>DevOps </a:t>
            </a:r>
            <a:r>
              <a:rPr lang="en-US" sz="3600">
                <a:solidFill>
                  <a:schemeClr val="tx1"/>
                </a:solidFill>
              </a:rPr>
              <a:t>framework</a:t>
            </a:r>
            <a:endParaRPr lang="en-US">
              <a:solidFill>
                <a:schemeClr val="tx1"/>
              </a:solidFill>
            </a:endParaRPr>
          </a:p>
        </p:txBody>
      </p:sp>
      <p:sp>
        <p:nvSpPr>
          <p:cNvPr id="3" name="TextBox 2">
            <a:extLst>
              <a:ext uri="{FF2B5EF4-FFF2-40B4-BE49-F238E27FC236}">
                <a16:creationId xmlns:a16="http://schemas.microsoft.com/office/drawing/2014/main" id="{4FF93C1E-812D-4F04-9FBD-ADFCAC439504}"/>
              </a:ext>
            </a:extLst>
          </p:cNvPr>
          <p:cNvSpPr txBox="1"/>
          <p:nvPr/>
        </p:nvSpPr>
        <p:spPr>
          <a:xfrm>
            <a:off x="2046262" y="1381535"/>
            <a:ext cx="3124846" cy="544724"/>
          </a:xfrm>
          <a:prstGeom prst="rect">
            <a:avLst/>
          </a:prstGeom>
          <a:noFill/>
        </p:spPr>
        <p:txBody>
          <a:bodyPr wrap="square" lIns="182854" tIns="146284" rIns="182854" bIns="146284" rtlCol="0">
            <a:spAutoFit/>
          </a:bodyPr>
          <a:lstStyle/>
          <a:p>
            <a:pPr marL="0" marR="0" lvl="0" indent="0" algn="ctr" defTabSz="896214" rtl="0" eaLnBrk="1" fontAlgn="auto" latinLnBrk="0" hangingPunct="1">
              <a:lnSpc>
                <a:spcPct val="90000"/>
              </a:lnSpc>
              <a:spcBef>
                <a:spcPts val="0"/>
              </a:spcBef>
              <a:spcAft>
                <a:spcPct val="0"/>
              </a:spcAft>
              <a:buClrTx/>
              <a:buSzTx/>
              <a:buFontTx/>
              <a:buNone/>
              <a:tabLst/>
              <a:defRPr/>
            </a:pPr>
            <a:r>
              <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Mobile DevOps</a:t>
            </a:r>
          </a:p>
        </p:txBody>
      </p:sp>
      <p:sp>
        <p:nvSpPr>
          <p:cNvPr id="4" name="TextBox 3">
            <a:extLst>
              <a:ext uri="{FF2B5EF4-FFF2-40B4-BE49-F238E27FC236}">
                <a16:creationId xmlns:a16="http://schemas.microsoft.com/office/drawing/2014/main" id="{C922F120-803D-4ACB-B8E6-4F1D79C45595}"/>
              </a:ext>
            </a:extLst>
          </p:cNvPr>
          <p:cNvSpPr txBox="1"/>
          <p:nvPr/>
        </p:nvSpPr>
        <p:spPr>
          <a:xfrm>
            <a:off x="7281949" y="1381535"/>
            <a:ext cx="4475283" cy="544724"/>
          </a:xfrm>
          <a:prstGeom prst="rect">
            <a:avLst/>
          </a:prstGeom>
          <a:noFill/>
        </p:spPr>
        <p:txBody>
          <a:bodyPr wrap="square" lIns="182854" tIns="146284" rIns="182854" bIns="146284" rtlCol="0">
            <a:spAutoFit/>
          </a:bodyPr>
          <a:lstStyle/>
          <a:p>
            <a:pPr marL="0" marR="0" lvl="0" indent="0" algn="ctr" defTabSz="896214" rtl="0" eaLnBrk="1" fontAlgn="auto" latinLnBrk="0" hangingPunct="1">
              <a:lnSpc>
                <a:spcPct val="90000"/>
              </a:lnSpc>
              <a:spcBef>
                <a:spcPts val="0"/>
              </a:spcBef>
              <a:spcAft>
                <a:spcPct val="0"/>
              </a:spcAft>
              <a:buClrTx/>
              <a:buSzTx/>
              <a:buFontTx/>
              <a:buNone/>
              <a:tabLst/>
              <a:defRPr/>
            </a:pPr>
            <a:r>
              <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Mobile back-end services</a:t>
            </a:r>
          </a:p>
        </p:txBody>
      </p:sp>
      <p:cxnSp>
        <p:nvCxnSpPr>
          <p:cNvPr id="5" name="Straight Connector 4">
            <a:extLst>
              <a:ext uri="{FF2B5EF4-FFF2-40B4-BE49-F238E27FC236}">
                <a16:creationId xmlns:a16="http://schemas.microsoft.com/office/drawing/2014/main" id="{8A1E1DF5-BD5C-4265-8F49-6D5F74B5CD8D}"/>
              </a:ext>
            </a:extLst>
          </p:cNvPr>
          <p:cNvCxnSpPr/>
          <p:nvPr/>
        </p:nvCxnSpPr>
        <p:spPr>
          <a:xfrm>
            <a:off x="471488" y="1926254"/>
            <a:ext cx="6420682" cy="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CDEA115-DE8B-4EC1-B558-AF1731C0FC23}"/>
              </a:ext>
            </a:extLst>
          </p:cNvPr>
          <p:cNvCxnSpPr/>
          <p:nvPr/>
        </p:nvCxnSpPr>
        <p:spPr>
          <a:xfrm>
            <a:off x="7281949" y="1926254"/>
            <a:ext cx="4475282" cy="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E40899-69D0-4A4F-9295-EC347FC3BC3C}"/>
              </a:ext>
            </a:extLst>
          </p:cNvPr>
          <p:cNvSpPr txBox="1"/>
          <p:nvPr/>
        </p:nvSpPr>
        <p:spPr>
          <a:xfrm>
            <a:off x="320621" y="2714371"/>
            <a:ext cx="1302395" cy="615527"/>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Code repository</a:t>
            </a:r>
          </a:p>
        </p:txBody>
      </p:sp>
      <p:grpSp>
        <p:nvGrpSpPr>
          <p:cNvPr id="8" name="Group 7">
            <a:extLst>
              <a:ext uri="{FF2B5EF4-FFF2-40B4-BE49-F238E27FC236}">
                <a16:creationId xmlns:a16="http://schemas.microsoft.com/office/drawing/2014/main" id="{8573B741-83C3-438D-801E-6AFABB743468}"/>
              </a:ext>
            </a:extLst>
          </p:cNvPr>
          <p:cNvGrpSpPr/>
          <p:nvPr/>
        </p:nvGrpSpPr>
        <p:grpSpPr>
          <a:xfrm>
            <a:off x="658817" y="2080125"/>
            <a:ext cx="659031" cy="585345"/>
            <a:chOff x="5986463" y="-1649412"/>
            <a:chExt cx="1519238" cy="1349374"/>
          </a:xfrm>
          <a:solidFill>
            <a:schemeClr val="tx2"/>
          </a:solidFill>
        </p:grpSpPr>
        <p:sp>
          <p:nvSpPr>
            <p:cNvPr id="9" name="Freeform 13">
              <a:extLst>
                <a:ext uri="{FF2B5EF4-FFF2-40B4-BE49-F238E27FC236}">
                  <a16:creationId xmlns:a16="http://schemas.microsoft.com/office/drawing/2014/main" id="{10515929-E686-4ED3-9826-9F65468EE42B}"/>
                </a:ext>
              </a:extLst>
            </p:cNvPr>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14">
              <a:extLst>
                <a:ext uri="{FF2B5EF4-FFF2-40B4-BE49-F238E27FC236}">
                  <a16:creationId xmlns:a16="http://schemas.microsoft.com/office/drawing/2014/main" id="{E789880A-1657-460D-8B04-3829FACB1C1A}"/>
                </a:ext>
              </a:extLst>
            </p:cNvPr>
            <p:cNvSpPr>
              <a:spLocks noChangeArrowheads="1"/>
            </p:cNvSpPr>
            <p:nvPr/>
          </p:nvSpPr>
          <p:spPr bwMode="auto">
            <a:xfrm>
              <a:off x="6507163" y="-1516063"/>
              <a:ext cx="60325" cy="58737"/>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5">
              <a:extLst>
                <a:ext uri="{FF2B5EF4-FFF2-40B4-BE49-F238E27FC236}">
                  <a16:creationId xmlns:a16="http://schemas.microsoft.com/office/drawing/2014/main" id="{6234DAD4-550F-46A4-8F1C-C9F6DBC05697}"/>
                </a:ext>
              </a:extLst>
            </p:cNvPr>
            <p:cNvSpPr>
              <a:spLocks noChangeArrowheads="1"/>
            </p:cNvSpPr>
            <p:nvPr/>
          </p:nvSpPr>
          <p:spPr bwMode="auto">
            <a:xfrm>
              <a:off x="6507163" y="-1277938"/>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6">
              <a:extLst>
                <a:ext uri="{FF2B5EF4-FFF2-40B4-BE49-F238E27FC236}">
                  <a16:creationId xmlns:a16="http://schemas.microsoft.com/office/drawing/2014/main" id="{DC1F70CD-A4FD-4385-94B6-EF6706E2C07B}"/>
                </a:ext>
              </a:extLst>
            </p:cNvPr>
            <p:cNvSpPr>
              <a:spLocks noChangeArrowheads="1"/>
            </p:cNvSpPr>
            <p:nvPr/>
          </p:nvSpPr>
          <p:spPr bwMode="auto">
            <a:xfrm>
              <a:off x="6507163" y="-1050925"/>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Rectangle 17">
              <a:extLst>
                <a:ext uri="{FF2B5EF4-FFF2-40B4-BE49-F238E27FC236}">
                  <a16:creationId xmlns:a16="http://schemas.microsoft.com/office/drawing/2014/main" id="{27FA8D58-C5EB-498B-A75C-B7DBD101B941}"/>
                </a:ext>
              </a:extLst>
            </p:cNvPr>
            <p:cNvSpPr>
              <a:spLocks noChangeArrowheads="1"/>
            </p:cNvSpPr>
            <p:nvPr/>
          </p:nvSpPr>
          <p:spPr bwMode="auto">
            <a:xfrm>
              <a:off x="6507163" y="-825500"/>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8">
              <a:extLst>
                <a:ext uri="{FF2B5EF4-FFF2-40B4-BE49-F238E27FC236}">
                  <a16:creationId xmlns:a16="http://schemas.microsoft.com/office/drawing/2014/main" id="{5B3E7691-0324-4118-BD30-87864E0DDC90}"/>
                </a:ext>
              </a:extLst>
            </p:cNvPr>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9">
              <a:extLst>
                <a:ext uri="{FF2B5EF4-FFF2-40B4-BE49-F238E27FC236}">
                  <a16:creationId xmlns:a16="http://schemas.microsoft.com/office/drawing/2014/main" id="{29359D68-93D9-4397-B371-3B92EC937730}"/>
                </a:ext>
              </a:extLst>
            </p:cNvPr>
            <p:cNvSpPr>
              <a:spLocks noChangeArrowheads="1"/>
            </p:cNvSpPr>
            <p:nvPr/>
          </p:nvSpPr>
          <p:spPr bwMode="auto">
            <a:xfrm>
              <a:off x="7318376" y="-1516063"/>
              <a:ext cx="60325" cy="58737"/>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20">
              <a:extLst>
                <a:ext uri="{FF2B5EF4-FFF2-40B4-BE49-F238E27FC236}">
                  <a16:creationId xmlns:a16="http://schemas.microsoft.com/office/drawing/2014/main" id="{22472102-2F47-4AB3-8C18-723D15621519}"/>
                </a:ext>
              </a:extLst>
            </p:cNvPr>
            <p:cNvSpPr>
              <a:spLocks noChangeArrowheads="1"/>
            </p:cNvSpPr>
            <p:nvPr/>
          </p:nvSpPr>
          <p:spPr bwMode="auto">
            <a:xfrm>
              <a:off x="7318376" y="-1277938"/>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21">
              <a:extLst>
                <a:ext uri="{FF2B5EF4-FFF2-40B4-BE49-F238E27FC236}">
                  <a16:creationId xmlns:a16="http://schemas.microsoft.com/office/drawing/2014/main" id="{F0E2824D-56FC-4C8E-94A6-3EE17886C7DA}"/>
                </a:ext>
              </a:extLst>
            </p:cNvPr>
            <p:cNvSpPr>
              <a:spLocks noChangeArrowheads="1"/>
            </p:cNvSpPr>
            <p:nvPr/>
          </p:nvSpPr>
          <p:spPr bwMode="auto">
            <a:xfrm>
              <a:off x="7318376" y="-1050925"/>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22">
              <a:extLst>
                <a:ext uri="{FF2B5EF4-FFF2-40B4-BE49-F238E27FC236}">
                  <a16:creationId xmlns:a16="http://schemas.microsoft.com/office/drawing/2014/main" id="{BCB0B5AD-FBEA-4CDD-9B41-685D18F8E208}"/>
                </a:ext>
              </a:extLst>
            </p:cNvPr>
            <p:cNvSpPr>
              <a:spLocks noChangeArrowheads="1"/>
            </p:cNvSpPr>
            <p:nvPr/>
          </p:nvSpPr>
          <p:spPr bwMode="auto">
            <a:xfrm>
              <a:off x="7318376" y="-825500"/>
              <a:ext cx="60325" cy="6032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0DD1A970-A053-46CF-B016-29A5C9CE4406}"/>
              </a:ext>
            </a:extLst>
          </p:cNvPr>
          <p:cNvSpPr txBox="1"/>
          <p:nvPr/>
        </p:nvSpPr>
        <p:spPr>
          <a:xfrm>
            <a:off x="1882069" y="2714371"/>
            <a:ext cx="1302395" cy="615527"/>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Build + deploy</a:t>
            </a:r>
          </a:p>
        </p:txBody>
      </p:sp>
      <p:sp>
        <p:nvSpPr>
          <p:cNvPr id="20" name="Freeform 14">
            <a:extLst>
              <a:ext uri="{FF2B5EF4-FFF2-40B4-BE49-F238E27FC236}">
                <a16:creationId xmlns:a16="http://schemas.microsoft.com/office/drawing/2014/main" id="{137D342C-D5F8-458D-A0EE-486CC3ED81A9}"/>
              </a:ext>
            </a:extLst>
          </p:cNvPr>
          <p:cNvSpPr>
            <a:spLocks noEditPoints="1"/>
          </p:cNvSpPr>
          <p:nvPr/>
        </p:nvSpPr>
        <p:spPr bwMode="auto">
          <a:xfrm>
            <a:off x="2304148" y="2150710"/>
            <a:ext cx="491261" cy="474124"/>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3C40E068-4E4D-4C93-B721-FBFAEC52C871}"/>
              </a:ext>
            </a:extLst>
          </p:cNvPr>
          <p:cNvSpPr txBox="1"/>
          <p:nvPr/>
        </p:nvSpPr>
        <p:spPr>
          <a:xfrm>
            <a:off x="3433992" y="2714371"/>
            <a:ext cx="1302395" cy="400083"/>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Test cloud</a:t>
            </a:r>
          </a:p>
        </p:txBody>
      </p:sp>
      <p:grpSp>
        <p:nvGrpSpPr>
          <p:cNvPr id="22" name="Group 21">
            <a:extLst>
              <a:ext uri="{FF2B5EF4-FFF2-40B4-BE49-F238E27FC236}">
                <a16:creationId xmlns:a16="http://schemas.microsoft.com/office/drawing/2014/main" id="{7406D344-B9FB-4EF0-BA36-63252F49C395}"/>
              </a:ext>
            </a:extLst>
          </p:cNvPr>
          <p:cNvGrpSpPr/>
          <p:nvPr/>
        </p:nvGrpSpPr>
        <p:grpSpPr>
          <a:xfrm>
            <a:off x="3608685" y="2233783"/>
            <a:ext cx="960712" cy="431688"/>
            <a:chOff x="3608685" y="3071813"/>
            <a:chExt cx="897119" cy="403113"/>
          </a:xfrm>
          <a:solidFill>
            <a:schemeClr val="tx2"/>
          </a:solidFill>
        </p:grpSpPr>
        <p:grpSp>
          <p:nvGrpSpPr>
            <p:cNvPr id="23" name="Group 22">
              <a:extLst>
                <a:ext uri="{FF2B5EF4-FFF2-40B4-BE49-F238E27FC236}">
                  <a16:creationId xmlns:a16="http://schemas.microsoft.com/office/drawing/2014/main" id="{F76BE060-D447-4E01-B8DB-D004BD9A2A08}"/>
                </a:ext>
              </a:extLst>
            </p:cNvPr>
            <p:cNvGrpSpPr/>
            <p:nvPr/>
          </p:nvGrpSpPr>
          <p:grpSpPr>
            <a:xfrm>
              <a:off x="3608685" y="3071813"/>
              <a:ext cx="408431" cy="403113"/>
              <a:chOff x="5791200" y="3125788"/>
              <a:chExt cx="609600" cy="601663"/>
            </a:xfrm>
            <a:grpFill/>
          </p:grpSpPr>
          <p:sp>
            <p:nvSpPr>
              <p:cNvPr id="29" name="Freeform 5">
                <a:extLst>
                  <a:ext uri="{FF2B5EF4-FFF2-40B4-BE49-F238E27FC236}">
                    <a16:creationId xmlns:a16="http://schemas.microsoft.com/office/drawing/2014/main" id="{7831DCEF-5102-4146-9F83-DC261FD70CED}"/>
                  </a:ext>
                </a:extLst>
              </p:cNvPr>
              <p:cNvSpPr>
                <a:spLocks/>
              </p:cNvSpPr>
              <p:nvPr/>
            </p:nvSpPr>
            <p:spPr bwMode="auto">
              <a:xfrm>
                <a:off x="5791200" y="3125788"/>
                <a:ext cx="609600" cy="601663"/>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05052EF-6804-4D84-BA70-A1DF49D96D98}"/>
                  </a:ext>
                </a:extLst>
              </p:cNvPr>
              <p:cNvSpPr>
                <a:spLocks/>
              </p:cNvSpPr>
              <p:nvPr/>
            </p:nvSpPr>
            <p:spPr bwMode="auto">
              <a:xfrm>
                <a:off x="6059488" y="3316288"/>
                <a:ext cx="146050" cy="147638"/>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590A815E-84FB-41AF-9D0E-71A08BBE99A2}"/>
                  </a:ext>
                </a:extLst>
              </p:cNvPr>
              <p:cNvSpPr>
                <a:spLocks/>
              </p:cNvSpPr>
              <p:nvPr/>
            </p:nvSpPr>
            <p:spPr bwMode="auto">
              <a:xfrm>
                <a:off x="6124575" y="3125788"/>
                <a:ext cx="158750" cy="104775"/>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F0EA4357-6DB5-411B-AA13-A653B4AF3510}"/>
                  </a:ext>
                </a:extLst>
              </p:cNvPr>
              <p:cNvSpPr>
                <a:spLocks/>
              </p:cNvSpPr>
              <p:nvPr/>
            </p:nvSpPr>
            <p:spPr bwMode="auto">
              <a:xfrm>
                <a:off x="6292850" y="3235325"/>
                <a:ext cx="107950" cy="155575"/>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0BDD97D0-426E-47A6-8D2B-97DB10406ACB}"/>
                </a:ext>
              </a:extLst>
            </p:cNvPr>
            <p:cNvGrpSpPr/>
            <p:nvPr/>
          </p:nvGrpSpPr>
          <p:grpSpPr>
            <a:xfrm>
              <a:off x="4097373" y="3071813"/>
              <a:ext cx="408431" cy="403113"/>
              <a:chOff x="5791200" y="3125788"/>
              <a:chExt cx="609600" cy="601663"/>
            </a:xfrm>
            <a:grpFill/>
          </p:grpSpPr>
          <p:sp>
            <p:nvSpPr>
              <p:cNvPr id="25" name="Freeform 5">
                <a:extLst>
                  <a:ext uri="{FF2B5EF4-FFF2-40B4-BE49-F238E27FC236}">
                    <a16:creationId xmlns:a16="http://schemas.microsoft.com/office/drawing/2014/main" id="{C84339D6-7AE8-48BC-A407-21C52068EB77}"/>
                  </a:ext>
                </a:extLst>
              </p:cNvPr>
              <p:cNvSpPr>
                <a:spLocks/>
              </p:cNvSpPr>
              <p:nvPr/>
            </p:nvSpPr>
            <p:spPr bwMode="auto">
              <a:xfrm>
                <a:off x="5791200" y="3125788"/>
                <a:ext cx="609600" cy="601663"/>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67D2C3F7-8A89-4904-85C0-93451C94D652}"/>
                  </a:ext>
                </a:extLst>
              </p:cNvPr>
              <p:cNvSpPr>
                <a:spLocks/>
              </p:cNvSpPr>
              <p:nvPr/>
            </p:nvSpPr>
            <p:spPr bwMode="auto">
              <a:xfrm>
                <a:off x="6059488" y="3316288"/>
                <a:ext cx="146050" cy="147638"/>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FC6E4317-77EF-4419-A466-F648716EFD81}"/>
                  </a:ext>
                </a:extLst>
              </p:cNvPr>
              <p:cNvSpPr>
                <a:spLocks/>
              </p:cNvSpPr>
              <p:nvPr/>
            </p:nvSpPr>
            <p:spPr bwMode="auto">
              <a:xfrm>
                <a:off x="6124575" y="3125788"/>
                <a:ext cx="158750" cy="104775"/>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C35ECF52-523E-4625-9F91-BC38CBDBB40A}"/>
                  </a:ext>
                </a:extLst>
              </p:cNvPr>
              <p:cNvSpPr>
                <a:spLocks/>
              </p:cNvSpPr>
              <p:nvPr/>
            </p:nvSpPr>
            <p:spPr bwMode="auto">
              <a:xfrm>
                <a:off x="6292850" y="3235325"/>
                <a:ext cx="107950" cy="155575"/>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3" name="Straight Connector 32">
            <a:extLst>
              <a:ext uri="{FF2B5EF4-FFF2-40B4-BE49-F238E27FC236}">
                <a16:creationId xmlns:a16="http://schemas.microsoft.com/office/drawing/2014/main" id="{5F33B709-DBD8-4856-A168-BC28965BA18C}"/>
              </a:ext>
            </a:extLst>
          </p:cNvPr>
          <p:cNvCxnSpPr/>
          <p:nvPr/>
        </p:nvCxnSpPr>
        <p:spPr>
          <a:xfrm flipH="1">
            <a:off x="1466204" y="2421633"/>
            <a:ext cx="667396"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D6B6ABC-0770-42CE-8A50-C136AA4915F5}"/>
              </a:ext>
            </a:extLst>
          </p:cNvPr>
          <p:cNvCxnSpPr/>
          <p:nvPr/>
        </p:nvCxnSpPr>
        <p:spPr>
          <a:xfrm flipH="1">
            <a:off x="2930644" y="2421633"/>
            <a:ext cx="562621"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E00B5B2-38EE-4A39-81B6-2E09ED589C79}"/>
              </a:ext>
            </a:extLst>
          </p:cNvPr>
          <p:cNvGrpSpPr/>
          <p:nvPr/>
        </p:nvGrpSpPr>
        <p:grpSpPr>
          <a:xfrm>
            <a:off x="5436076" y="2095327"/>
            <a:ext cx="508870" cy="641945"/>
            <a:chOff x="5181600" y="-1795463"/>
            <a:chExt cx="965200" cy="1217612"/>
          </a:xfrm>
          <a:solidFill>
            <a:schemeClr val="tx2"/>
          </a:solidFill>
        </p:grpSpPr>
        <p:sp>
          <p:nvSpPr>
            <p:cNvPr id="36" name="Freeform 19">
              <a:extLst>
                <a:ext uri="{FF2B5EF4-FFF2-40B4-BE49-F238E27FC236}">
                  <a16:creationId xmlns:a16="http://schemas.microsoft.com/office/drawing/2014/main" id="{047F7366-0EE5-4696-BDE9-166B7CDFA43E}"/>
                </a:ext>
              </a:extLst>
            </p:cNvPr>
            <p:cNvSpPr>
              <a:spLocks noEditPoints="1"/>
            </p:cNvSpPr>
            <p:nvPr/>
          </p:nvSpPr>
          <p:spPr bwMode="auto">
            <a:xfrm>
              <a:off x="5181600" y="-1795463"/>
              <a:ext cx="965200" cy="1217612"/>
            </a:xfrm>
            <a:custGeom>
              <a:avLst/>
              <a:gdLst>
                <a:gd name="T0" fmla="*/ 206 w 225"/>
                <a:gd name="T1" fmla="*/ 267 h 285"/>
                <a:gd name="T2" fmla="*/ 19 w 225"/>
                <a:gd name="T3" fmla="*/ 267 h 285"/>
                <a:gd name="T4" fmla="*/ 19 w 225"/>
                <a:gd name="T5" fmla="*/ 44 h 285"/>
                <a:gd name="T6" fmla="*/ 56 w 225"/>
                <a:gd name="T7" fmla="*/ 44 h 285"/>
                <a:gd name="T8" fmla="*/ 56 w 225"/>
                <a:gd name="T9" fmla="*/ 80 h 285"/>
                <a:gd name="T10" fmla="*/ 168 w 225"/>
                <a:gd name="T11" fmla="*/ 80 h 285"/>
                <a:gd name="T12" fmla="*/ 168 w 225"/>
                <a:gd name="T13" fmla="*/ 44 h 285"/>
                <a:gd name="T14" fmla="*/ 206 w 225"/>
                <a:gd name="T15" fmla="*/ 44 h 285"/>
                <a:gd name="T16" fmla="*/ 206 w 225"/>
                <a:gd name="T17" fmla="*/ 267 h 285"/>
                <a:gd name="T18" fmla="*/ 93 w 225"/>
                <a:gd name="T19" fmla="*/ 44 h 285"/>
                <a:gd name="T20" fmla="*/ 93 w 225"/>
                <a:gd name="T21" fmla="*/ 36 h 285"/>
                <a:gd name="T22" fmla="*/ 112 w 225"/>
                <a:gd name="T23" fmla="*/ 18 h 285"/>
                <a:gd name="T24" fmla="*/ 131 w 225"/>
                <a:gd name="T25" fmla="*/ 36 h 285"/>
                <a:gd name="T26" fmla="*/ 131 w 225"/>
                <a:gd name="T27" fmla="*/ 44 h 285"/>
                <a:gd name="T28" fmla="*/ 150 w 225"/>
                <a:gd name="T29" fmla="*/ 44 h 285"/>
                <a:gd name="T30" fmla="*/ 150 w 225"/>
                <a:gd name="T31" fmla="*/ 62 h 285"/>
                <a:gd name="T32" fmla="*/ 75 w 225"/>
                <a:gd name="T33" fmla="*/ 62 h 285"/>
                <a:gd name="T34" fmla="*/ 75 w 225"/>
                <a:gd name="T35" fmla="*/ 44 h 285"/>
                <a:gd name="T36" fmla="*/ 93 w 225"/>
                <a:gd name="T37" fmla="*/ 44 h 285"/>
                <a:gd name="T38" fmla="*/ 150 w 225"/>
                <a:gd name="T39" fmla="*/ 27 h 285"/>
                <a:gd name="T40" fmla="*/ 112 w 225"/>
                <a:gd name="T41" fmla="*/ 0 h 285"/>
                <a:gd name="T42" fmla="*/ 77 w 225"/>
                <a:gd name="T43" fmla="*/ 27 h 285"/>
                <a:gd name="T44" fmla="*/ 0 w 225"/>
                <a:gd name="T45" fmla="*/ 27 h 285"/>
                <a:gd name="T46" fmla="*/ 0 w 225"/>
                <a:gd name="T47" fmla="*/ 285 h 285"/>
                <a:gd name="T48" fmla="*/ 225 w 225"/>
                <a:gd name="T49" fmla="*/ 285 h 285"/>
                <a:gd name="T50" fmla="*/ 225 w 225"/>
                <a:gd name="T51" fmla="*/ 27 h 285"/>
                <a:gd name="T52" fmla="*/ 150 w 225"/>
                <a:gd name="T53"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85">
                  <a:moveTo>
                    <a:pt x="206" y="267"/>
                  </a:moveTo>
                  <a:cubicBezTo>
                    <a:pt x="19" y="267"/>
                    <a:pt x="19" y="267"/>
                    <a:pt x="19" y="267"/>
                  </a:cubicBezTo>
                  <a:cubicBezTo>
                    <a:pt x="19" y="44"/>
                    <a:pt x="19" y="44"/>
                    <a:pt x="19" y="44"/>
                  </a:cubicBezTo>
                  <a:cubicBezTo>
                    <a:pt x="56" y="44"/>
                    <a:pt x="56" y="44"/>
                    <a:pt x="56" y="44"/>
                  </a:cubicBezTo>
                  <a:cubicBezTo>
                    <a:pt x="56" y="80"/>
                    <a:pt x="56" y="80"/>
                    <a:pt x="56" y="80"/>
                  </a:cubicBezTo>
                  <a:cubicBezTo>
                    <a:pt x="168" y="80"/>
                    <a:pt x="168" y="80"/>
                    <a:pt x="168" y="80"/>
                  </a:cubicBezTo>
                  <a:cubicBezTo>
                    <a:pt x="168" y="44"/>
                    <a:pt x="168" y="44"/>
                    <a:pt x="168" y="44"/>
                  </a:cubicBezTo>
                  <a:cubicBezTo>
                    <a:pt x="206" y="44"/>
                    <a:pt x="206" y="44"/>
                    <a:pt x="206" y="44"/>
                  </a:cubicBezTo>
                  <a:lnTo>
                    <a:pt x="206" y="267"/>
                  </a:lnTo>
                  <a:close/>
                  <a:moveTo>
                    <a:pt x="93" y="44"/>
                  </a:moveTo>
                  <a:cubicBezTo>
                    <a:pt x="93" y="36"/>
                    <a:pt x="93" y="36"/>
                    <a:pt x="93" y="36"/>
                  </a:cubicBezTo>
                  <a:cubicBezTo>
                    <a:pt x="93" y="27"/>
                    <a:pt x="103" y="18"/>
                    <a:pt x="112" y="18"/>
                  </a:cubicBezTo>
                  <a:cubicBezTo>
                    <a:pt x="124" y="18"/>
                    <a:pt x="131" y="27"/>
                    <a:pt x="131" y="36"/>
                  </a:cubicBezTo>
                  <a:cubicBezTo>
                    <a:pt x="131" y="44"/>
                    <a:pt x="131" y="44"/>
                    <a:pt x="131" y="44"/>
                  </a:cubicBezTo>
                  <a:cubicBezTo>
                    <a:pt x="150" y="44"/>
                    <a:pt x="150" y="44"/>
                    <a:pt x="150" y="44"/>
                  </a:cubicBezTo>
                  <a:cubicBezTo>
                    <a:pt x="150" y="62"/>
                    <a:pt x="150" y="62"/>
                    <a:pt x="150" y="62"/>
                  </a:cubicBezTo>
                  <a:cubicBezTo>
                    <a:pt x="75" y="62"/>
                    <a:pt x="75" y="62"/>
                    <a:pt x="75" y="62"/>
                  </a:cubicBezTo>
                  <a:cubicBezTo>
                    <a:pt x="75" y="44"/>
                    <a:pt x="75" y="44"/>
                    <a:pt x="75" y="44"/>
                  </a:cubicBezTo>
                  <a:lnTo>
                    <a:pt x="93" y="44"/>
                  </a:lnTo>
                  <a:close/>
                  <a:moveTo>
                    <a:pt x="150" y="27"/>
                  </a:moveTo>
                  <a:cubicBezTo>
                    <a:pt x="145" y="11"/>
                    <a:pt x="131" y="0"/>
                    <a:pt x="112" y="0"/>
                  </a:cubicBezTo>
                  <a:cubicBezTo>
                    <a:pt x="96" y="0"/>
                    <a:pt x="82" y="11"/>
                    <a:pt x="77" y="27"/>
                  </a:cubicBezTo>
                  <a:cubicBezTo>
                    <a:pt x="0" y="27"/>
                    <a:pt x="0" y="27"/>
                    <a:pt x="0" y="27"/>
                  </a:cubicBezTo>
                  <a:cubicBezTo>
                    <a:pt x="0" y="285"/>
                    <a:pt x="0" y="285"/>
                    <a:pt x="0" y="285"/>
                  </a:cubicBezTo>
                  <a:cubicBezTo>
                    <a:pt x="225" y="285"/>
                    <a:pt x="225" y="285"/>
                    <a:pt x="225" y="285"/>
                  </a:cubicBezTo>
                  <a:cubicBezTo>
                    <a:pt x="225" y="27"/>
                    <a:pt x="225" y="27"/>
                    <a:pt x="225" y="27"/>
                  </a:cubicBezTo>
                  <a:lnTo>
                    <a:pt x="150" y="27"/>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0">
              <a:extLst>
                <a:ext uri="{FF2B5EF4-FFF2-40B4-BE49-F238E27FC236}">
                  <a16:creationId xmlns:a16="http://schemas.microsoft.com/office/drawing/2014/main" id="{7CB4B928-613D-45BF-9398-930C5BA61250}"/>
                </a:ext>
              </a:extLst>
            </p:cNvPr>
            <p:cNvSpPr>
              <a:spLocks/>
            </p:cNvSpPr>
            <p:nvPr/>
          </p:nvSpPr>
          <p:spPr bwMode="auto">
            <a:xfrm>
              <a:off x="5448300" y="-1239838"/>
              <a:ext cx="433388" cy="354012"/>
            </a:xfrm>
            <a:custGeom>
              <a:avLst/>
              <a:gdLst>
                <a:gd name="T0" fmla="*/ 81 w 273"/>
                <a:gd name="T1" fmla="*/ 223 h 223"/>
                <a:gd name="T2" fmla="*/ 0 w 273"/>
                <a:gd name="T3" fmla="*/ 142 h 223"/>
                <a:gd name="T4" fmla="*/ 32 w 273"/>
                <a:gd name="T5" fmla="*/ 107 h 223"/>
                <a:gd name="T6" fmla="*/ 81 w 273"/>
                <a:gd name="T7" fmla="*/ 156 h 223"/>
                <a:gd name="T8" fmla="*/ 237 w 273"/>
                <a:gd name="T9" fmla="*/ 0 h 223"/>
                <a:gd name="T10" fmla="*/ 273 w 273"/>
                <a:gd name="T11" fmla="*/ 35 h 223"/>
                <a:gd name="T12" fmla="*/ 81 w 273"/>
                <a:gd name="T13" fmla="*/ 223 h 223"/>
              </a:gdLst>
              <a:ahLst/>
              <a:cxnLst>
                <a:cxn ang="0">
                  <a:pos x="T0" y="T1"/>
                </a:cxn>
                <a:cxn ang="0">
                  <a:pos x="T2" y="T3"/>
                </a:cxn>
                <a:cxn ang="0">
                  <a:pos x="T4" y="T5"/>
                </a:cxn>
                <a:cxn ang="0">
                  <a:pos x="T6" y="T7"/>
                </a:cxn>
                <a:cxn ang="0">
                  <a:pos x="T8" y="T9"/>
                </a:cxn>
                <a:cxn ang="0">
                  <a:pos x="T10" y="T11"/>
                </a:cxn>
                <a:cxn ang="0">
                  <a:pos x="T12" y="T13"/>
                </a:cxn>
              </a:cxnLst>
              <a:rect l="0" t="0" r="r" b="b"/>
              <a:pathLst>
                <a:path w="273" h="223">
                  <a:moveTo>
                    <a:pt x="81" y="223"/>
                  </a:moveTo>
                  <a:lnTo>
                    <a:pt x="0" y="142"/>
                  </a:lnTo>
                  <a:lnTo>
                    <a:pt x="32" y="107"/>
                  </a:lnTo>
                  <a:lnTo>
                    <a:pt x="81" y="156"/>
                  </a:lnTo>
                  <a:lnTo>
                    <a:pt x="237" y="0"/>
                  </a:lnTo>
                  <a:lnTo>
                    <a:pt x="273" y="35"/>
                  </a:lnTo>
                  <a:lnTo>
                    <a:pt x="81" y="223"/>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8" name="Straight Connector 37">
            <a:extLst>
              <a:ext uri="{FF2B5EF4-FFF2-40B4-BE49-F238E27FC236}">
                <a16:creationId xmlns:a16="http://schemas.microsoft.com/office/drawing/2014/main" id="{4BBB9F57-F339-4037-B815-3B0271E46D90}"/>
              </a:ext>
            </a:extLst>
          </p:cNvPr>
          <p:cNvCxnSpPr/>
          <p:nvPr/>
        </p:nvCxnSpPr>
        <p:spPr>
          <a:xfrm flipH="1">
            <a:off x="4728180" y="2421633"/>
            <a:ext cx="562621" cy="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D0E15DB-9D45-484E-888C-9B9CEA82CD64}"/>
              </a:ext>
            </a:extLst>
          </p:cNvPr>
          <p:cNvSpPr txBox="1"/>
          <p:nvPr/>
        </p:nvSpPr>
        <p:spPr>
          <a:xfrm>
            <a:off x="5039313" y="2714371"/>
            <a:ext cx="1302395" cy="615527"/>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User beta </a:t>
            </a:r>
            <a:b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testing</a:t>
            </a:r>
          </a:p>
        </p:txBody>
      </p:sp>
      <p:cxnSp>
        <p:nvCxnSpPr>
          <p:cNvPr id="40" name="Straight Connector 39">
            <a:extLst>
              <a:ext uri="{FF2B5EF4-FFF2-40B4-BE49-F238E27FC236}">
                <a16:creationId xmlns:a16="http://schemas.microsoft.com/office/drawing/2014/main" id="{65072A38-41FA-4D49-B2A3-78F2DF6750CF}"/>
              </a:ext>
            </a:extLst>
          </p:cNvPr>
          <p:cNvCxnSpPr/>
          <p:nvPr/>
        </p:nvCxnSpPr>
        <p:spPr>
          <a:xfrm flipH="1">
            <a:off x="6113647" y="2421633"/>
            <a:ext cx="40326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BEC3F5-D139-4E4E-9CD6-6846EB76AEAA}"/>
              </a:ext>
            </a:extLst>
          </p:cNvPr>
          <p:cNvCxnSpPr/>
          <p:nvPr/>
        </p:nvCxnSpPr>
        <p:spPr>
          <a:xfrm flipH="1">
            <a:off x="5572897" y="4163347"/>
            <a:ext cx="94401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D6AFB-7D12-4747-80F8-ED20D3E60654}"/>
              </a:ext>
            </a:extLst>
          </p:cNvPr>
          <p:cNvCxnSpPr/>
          <p:nvPr/>
        </p:nvCxnSpPr>
        <p:spPr>
          <a:xfrm>
            <a:off x="6517931" y="2400469"/>
            <a:ext cx="0" cy="178117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759FD19-9AE9-4AE0-96A0-21C116C65AEC}"/>
              </a:ext>
            </a:extLst>
          </p:cNvPr>
          <p:cNvGrpSpPr/>
          <p:nvPr/>
        </p:nvGrpSpPr>
        <p:grpSpPr>
          <a:xfrm>
            <a:off x="4608333" y="3907338"/>
            <a:ext cx="755164" cy="587623"/>
            <a:chOff x="10672442" y="3330324"/>
            <a:chExt cx="578404" cy="450079"/>
          </a:xfrm>
          <a:solidFill>
            <a:schemeClr val="tx2"/>
          </a:solidFill>
        </p:grpSpPr>
        <p:sp>
          <p:nvSpPr>
            <p:cNvPr id="44" name="Freeform 159">
              <a:extLst>
                <a:ext uri="{FF2B5EF4-FFF2-40B4-BE49-F238E27FC236}">
                  <a16:creationId xmlns:a16="http://schemas.microsoft.com/office/drawing/2014/main" id="{3884F365-D906-41B2-A73E-DD2FC346FE56}"/>
                </a:ext>
              </a:extLst>
            </p:cNvPr>
            <p:cNvSpPr>
              <a:spLocks noEditPoints="1"/>
            </p:cNvSpPr>
            <p:nvPr/>
          </p:nvSpPr>
          <p:spPr bwMode="auto">
            <a:xfrm>
              <a:off x="10672442" y="3330324"/>
              <a:ext cx="578404" cy="450079"/>
            </a:xfrm>
            <a:custGeom>
              <a:avLst/>
              <a:gdLst>
                <a:gd name="T0" fmla="*/ 51 w 924"/>
                <a:gd name="T1" fmla="*/ 566 h 719"/>
                <a:gd name="T2" fmla="*/ 51 w 924"/>
                <a:gd name="T3" fmla="*/ 51 h 719"/>
                <a:gd name="T4" fmla="*/ 873 w 924"/>
                <a:gd name="T5" fmla="*/ 51 h 719"/>
                <a:gd name="T6" fmla="*/ 873 w 924"/>
                <a:gd name="T7" fmla="*/ 566 h 719"/>
                <a:gd name="T8" fmla="*/ 51 w 924"/>
                <a:gd name="T9" fmla="*/ 566 h 719"/>
                <a:gd name="T10" fmla="*/ 438 w 924"/>
                <a:gd name="T11" fmla="*/ 668 h 719"/>
                <a:gd name="T12" fmla="*/ 309 w 924"/>
                <a:gd name="T13" fmla="*/ 668 h 719"/>
                <a:gd name="T14" fmla="*/ 309 w 924"/>
                <a:gd name="T15" fmla="*/ 719 h 719"/>
                <a:gd name="T16" fmla="*/ 615 w 924"/>
                <a:gd name="T17" fmla="*/ 719 h 719"/>
                <a:gd name="T18" fmla="*/ 615 w 924"/>
                <a:gd name="T19" fmla="*/ 668 h 719"/>
                <a:gd name="T20" fmla="*/ 489 w 924"/>
                <a:gd name="T21" fmla="*/ 668 h 719"/>
                <a:gd name="T22" fmla="*/ 489 w 924"/>
                <a:gd name="T23" fmla="*/ 617 h 719"/>
                <a:gd name="T24" fmla="*/ 924 w 924"/>
                <a:gd name="T25" fmla="*/ 617 h 719"/>
                <a:gd name="T26" fmla="*/ 924 w 924"/>
                <a:gd name="T27" fmla="*/ 0 h 719"/>
                <a:gd name="T28" fmla="*/ 0 w 924"/>
                <a:gd name="T29" fmla="*/ 0 h 719"/>
                <a:gd name="T30" fmla="*/ 0 w 924"/>
                <a:gd name="T31" fmla="*/ 617 h 719"/>
                <a:gd name="T32" fmla="*/ 438 w 924"/>
                <a:gd name="T33" fmla="*/ 617 h 719"/>
                <a:gd name="T34" fmla="*/ 438 w 924"/>
                <a:gd name="T35" fmla="*/ 668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4" h="719">
                  <a:moveTo>
                    <a:pt x="51" y="566"/>
                  </a:moveTo>
                  <a:lnTo>
                    <a:pt x="51" y="51"/>
                  </a:lnTo>
                  <a:lnTo>
                    <a:pt x="873" y="51"/>
                  </a:lnTo>
                  <a:lnTo>
                    <a:pt x="873" y="566"/>
                  </a:lnTo>
                  <a:lnTo>
                    <a:pt x="51" y="566"/>
                  </a:lnTo>
                  <a:close/>
                  <a:moveTo>
                    <a:pt x="438" y="668"/>
                  </a:moveTo>
                  <a:lnTo>
                    <a:pt x="309" y="668"/>
                  </a:lnTo>
                  <a:lnTo>
                    <a:pt x="309" y="719"/>
                  </a:lnTo>
                  <a:lnTo>
                    <a:pt x="615" y="719"/>
                  </a:lnTo>
                  <a:lnTo>
                    <a:pt x="615" y="668"/>
                  </a:lnTo>
                  <a:lnTo>
                    <a:pt x="489" y="668"/>
                  </a:lnTo>
                  <a:lnTo>
                    <a:pt x="489" y="617"/>
                  </a:lnTo>
                  <a:lnTo>
                    <a:pt x="924" y="617"/>
                  </a:lnTo>
                  <a:lnTo>
                    <a:pt x="924" y="0"/>
                  </a:lnTo>
                  <a:lnTo>
                    <a:pt x="0" y="0"/>
                  </a:lnTo>
                  <a:lnTo>
                    <a:pt x="0" y="617"/>
                  </a:lnTo>
                  <a:lnTo>
                    <a:pt x="438" y="617"/>
                  </a:lnTo>
                  <a:lnTo>
                    <a:pt x="438" y="668"/>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5" name="Group 135">
              <a:extLst>
                <a:ext uri="{FF2B5EF4-FFF2-40B4-BE49-F238E27FC236}">
                  <a16:creationId xmlns:a16="http://schemas.microsoft.com/office/drawing/2014/main" id="{66D89482-5D11-4C4B-B2DC-D2A3F1BA9941}"/>
                </a:ext>
              </a:extLst>
            </p:cNvPr>
            <p:cNvGrpSpPr>
              <a:grpSpLocks noChangeAspect="1"/>
            </p:cNvGrpSpPr>
            <p:nvPr/>
          </p:nvGrpSpPr>
          <p:grpSpPr bwMode="auto">
            <a:xfrm>
              <a:off x="10754758" y="3446687"/>
              <a:ext cx="156438" cy="195820"/>
              <a:chOff x="3828" y="2131"/>
              <a:chExt cx="237" cy="419"/>
            </a:xfrm>
            <a:grpFill/>
          </p:grpSpPr>
          <p:sp>
            <p:nvSpPr>
              <p:cNvPr id="47" name="Rectangle 136">
                <a:extLst>
                  <a:ext uri="{FF2B5EF4-FFF2-40B4-BE49-F238E27FC236}">
                    <a16:creationId xmlns:a16="http://schemas.microsoft.com/office/drawing/2014/main" id="{79BE7110-80A6-4010-8401-DBE73C0783C7}"/>
                  </a:ext>
                </a:extLst>
              </p:cNvPr>
              <p:cNvSpPr>
                <a:spLocks noChangeArrowheads="1"/>
              </p:cNvSpPr>
              <p:nvPr/>
            </p:nvSpPr>
            <p:spPr bwMode="auto">
              <a:xfrm>
                <a:off x="3828" y="2257"/>
                <a:ext cx="43" cy="293"/>
              </a:xfrm>
              <a:prstGeom prst="rect">
                <a:avLst/>
              </a:pr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a:ln>
                    <a:noFill/>
                  </a:ln>
                  <a:solidFill>
                    <a:srgbClr val="0064B7"/>
                  </a:solidFill>
                  <a:effectLst/>
                  <a:uLnTx/>
                  <a:uFillTx/>
                  <a:latin typeface="Segoe UI"/>
                  <a:ea typeface="+mn-ea"/>
                  <a:cs typeface="+mn-cs"/>
                </a:endParaRPr>
              </a:p>
            </p:txBody>
          </p:sp>
          <p:sp>
            <p:nvSpPr>
              <p:cNvPr id="48" name="Rectangle 137">
                <a:extLst>
                  <a:ext uri="{FF2B5EF4-FFF2-40B4-BE49-F238E27FC236}">
                    <a16:creationId xmlns:a16="http://schemas.microsoft.com/office/drawing/2014/main" id="{12B62903-E64B-450F-9620-D95461258CCC}"/>
                  </a:ext>
                </a:extLst>
              </p:cNvPr>
              <p:cNvSpPr>
                <a:spLocks noChangeArrowheads="1"/>
              </p:cNvSpPr>
              <p:nvPr/>
            </p:nvSpPr>
            <p:spPr bwMode="auto">
              <a:xfrm>
                <a:off x="3893" y="2131"/>
                <a:ext cx="43" cy="419"/>
              </a:xfrm>
              <a:prstGeom prst="rect">
                <a:avLst/>
              </a:pr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a:ln>
                    <a:noFill/>
                  </a:ln>
                  <a:solidFill>
                    <a:srgbClr val="0064B7"/>
                  </a:solidFill>
                  <a:effectLst/>
                  <a:uLnTx/>
                  <a:uFillTx/>
                  <a:latin typeface="Segoe UI"/>
                  <a:ea typeface="+mn-ea"/>
                  <a:cs typeface="+mn-cs"/>
                </a:endParaRPr>
              </a:p>
            </p:txBody>
          </p:sp>
          <p:sp>
            <p:nvSpPr>
              <p:cNvPr id="49" name="Rectangle 138">
                <a:extLst>
                  <a:ext uri="{FF2B5EF4-FFF2-40B4-BE49-F238E27FC236}">
                    <a16:creationId xmlns:a16="http://schemas.microsoft.com/office/drawing/2014/main" id="{05F578E4-7FA9-4081-AC6A-DB7D60D5399F}"/>
                  </a:ext>
                </a:extLst>
              </p:cNvPr>
              <p:cNvSpPr>
                <a:spLocks noChangeArrowheads="1"/>
              </p:cNvSpPr>
              <p:nvPr/>
            </p:nvSpPr>
            <p:spPr bwMode="auto">
              <a:xfrm>
                <a:off x="3957" y="2361"/>
                <a:ext cx="43" cy="189"/>
              </a:xfrm>
              <a:prstGeom prst="rect">
                <a:avLst/>
              </a:pr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a:ln>
                    <a:noFill/>
                  </a:ln>
                  <a:solidFill>
                    <a:srgbClr val="0064B7"/>
                  </a:solidFill>
                  <a:effectLst/>
                  <a:uLnTx/>
                  <a:uFillTx/>
                  <a:latin typeface="Segoe UI"/>
                  <a:ea typeface="+mn-ea"/>
                  <a:cs typeface="+mn-cs"/>
                </a:endParaRPr>
              </a:p>
            </p:txBody>
          </p:sp>
          <p:sp>
            <p:nvSpPr>
              <p:cNvPr id="50" name="Rectangle 139">
                <a:extLst>
                  <a:ext uri="{FF2B5EF4-FFF2-40B4-BE49-F238E27FC236}">
                    <a16:creationId xmlns:a16="http://schemas.microsoft.com/office/drawing/2014/main" id="{31735322-1A54-4C7D-A624-0E9BF85ABBDC}"/>
                  </a:ext>
                </a:extLst>
              </p:cNvPr>
              <p:cNvSpPr>
                <a:spLocks noChangeArrowheads="1"/>
              </p:cNvSpPr>
              <p:nvPr/>
            </p:nvSpPr>
            <p:spPr bwMode="auto">
              <a:xfrm>
                <a:off x="4022" y="2278"/>
                <a:ext cx="43" cy="272"/>
              </a:xfrm>
              <a:prstGeom prst="rect">
                <a:avLst/>
              </a:pr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a:ln>
                    <a:noFill/>
                  </a:ln>
                  <a:solidFill>
                    <a:srgbClr val="0064B7"/>
                  </a:solidFill>
                  <a:effectLst/>
                  <a:uLnTx/>
                  <a:uFillTx/>
                  <a:latin typeface="Segoe UI"/>
                  <a:ea typeface="+mn-ea"/>
                  <a:cs typeface="+mn-cs"/>
                </a:endParaRPr>
              </a:p>
            </p:txBody>
          </p:sp>
        </p:grpSp>
        <p:sp>
          <p:nvSpPr>
            <p:cNvPr id="46" name="Freeform 256">
              <a:extLst>
                <a:ext uri="{FF2B5EF4-FFF2-40B4-BE49-F238E27FC236}">
                  <a16:creationId xmlns:a16="http://schemas.microsoft.com/office/drawing/2014/main" id="{614FFC74-7198-4F7B-B661-FAEDD6C7D669}"/>
                </a:ext>
              </a:extLst>
            </p:cNvPr>
            <p:cNvSpPr>
              <a:spLocks noChangeAspect="1"/>
            </p:cNvSpPr>
            <p:nvPr/>
          </p:nvSpPr>
          <p:spPr bwMode="black">
            <a:xfrm>
              <a:off x="10982693" y="3450990"/>
              <a:ext cx="188425" cy="18847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marL="0" marR="0" lvl="0" indent="0" algn="ctr" defTabSz="913744" rtl="0" eaLnBrk="1" fontAlgn="base" latinLnBrk="0" hangingPunct="1">
                <a:lnSpc>
                  <a:spcPct val="9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64B7"/>
                </a:solidFill>
                <a:effectLst/>
                <a:uLnTx/>
                <a:uFillTx/>
                <a:latin typeface="Segoe UI"/>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F87F9E65-2F5F-439C-9614-2766793AB20B}"/>
              </a:ext>
            </a:extLst>
          </p:cNvPr>
          <p:cNvSpPr txBox="1"/>
          <p:nvPr/>
        </p:nvSpPr>
        <p:spPr>
          <a:xfrm>
            <a:off x="4120025" y="4507596"/>
            <a:ext cx="1778930" cy="400083"/>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Monitor/analytics</a:t>
            </a:r>
          </a:p>
        </p:txBody>
      </p:sp>
      <p:cxnSp>
        <p:nvCxnSpPr>
          <p:cNvPr id="52" name="Straight Connector 51">
            <a:extLst>
              <a:ext uri="{FF2B5EF4-FFF2-40B4-BE49-F238E27FC236}">
                <a16:creationId xmlns:a16="http://schemas.microsoft.com/office/drawing/2014/main" id="{9954CB83-2F20-4DD2-BC3F-B18B42FD8DB0}"/>
              </a:ext>
            </a:extLst>
          </p:cNvPr>
          <p:cNvCxnSpPr/>
          <p:nvPr/>
        </p:nvCxnSpPr>
        <p:spPr>
          <a:xfrm flipH="1">
            <a:off x="1569720" y="4163347"/>
            <a:ext cx="2887368"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Freeform 12">
            <a:extLst>
              <a:ext uri="{FF2B5EF4-FFF2-40B4-BE49-F238E27FC236}">
                <a16:creationId xmlns:a16="http://schemas.microsoft.com/office/drawing/2014/main" id="{6FF9BBF2-4373-4787-961A-C2669C7B9DB1}"/>
              </a:ext>
            </a:extLst>
          </p:cNvPr>
          <p:cNvSpPr>
            <a:spLocks noEditPoints="1"/>
          </p:cNvSpPr>
          <p:nvPr/>
        </p:nvSpPr>
        <p:spPr bwMode="auto">
          <a:xfrm>
            <a:off x="507082" y="3905085"/>
            <a:ext cx="422828" cy="550880"/>
          </a:xfrm>
          <a:custGeom>
            <a:avLst/>
            <a:gdLst>
              <a:gd name="T0" fmla="*/ 82 w 317"/>
              <a:gd name="T1" fmla="*/ 335 h 413"/>
              <a:gd name="T2" fmla="*/ 82 w 317"/>
              <a:gd name="T3" fmla="*/ 27 h 413"/>
              <a:gd name="T4" fmla="*/ 213 w 317"/>
              <a:gd name="T5" fmla="*/ 27 h 413"/>
              <a:gd name="T6" fmla="*/ 213 w 317"/>
              <a:gd name="T7" fmla="*/ 103 h 413"/>
              <a:gd name="T8" fmla="*/ 293 w 317"/>
              <a:gd name="T9" fmla="*/ 103 h 413"/>
              <a:gd name="T10" fmla="*/ 293 w 317"/>
              <a:gd name="T11" fmla="*/ 335 h 413"/>
              <a:gd name="T12" fmla="*/ 82 w 317"/>
              <a:gd name="T13" fmla="*/ 335 h 413"/>
              <a:gd name="T14" fmla="*/ 241 w 317"/>
              <a:gd name="T15" fmla="*/ 386 h 413"/>
              <a:gd name="T16" fmla="*/ 27 w 317"/>
              <a:gd name="T17" fmla="*/ 386 h 413"/>
              <a:gd name="T18" fmla="*/ 27 w 317"/>
              <a:gd name="T19" fmla="*/ 79 h 413"/>
              <a:gd name="T20" fmla="*/ 55 w 317"/>
              <a:gd name="T21" fmla="*/ 79 h 413"/>
              <a:gd name="T22" fmla="*/ 55 w 317"/>
              <a:gd name="T23" fmla="*/ 362 h 413"/>
              <a:gd name="T24" fmla="*/ 241 w 317"/>
              <a:gd name="T25" fmla="*/ 362 h 413"/>
              <a:gd name="T26" fmla="*/ 241 w 317"/>
              <a:gd name="T27" fmla="*/ 386 h 413"/>
              <a:gd name="T28" fmla="*/ 241 w 317"/>
              <a:gd name="T29" fmla="*/ 36 h 413"/>
              <a:gd name="T30" fmla="*/ 282 w 317"/>
              <a:gd name="T31" fmla="*/ 79 h 413"/>
              <a:gd name="T32" fmla="*/ 241 w 317"/>
              <a:gd name="T33" fmla="*/ 79 h 413"/>
              <a:gd name="T34" fmla="*/ 241 w 317"/>
              <a:gd name="T35" fmla="*/ 36 h 413"/>
              <a:gd name="T36" fmla="*/ 317 w 317"/>
              <a:gd name="T37" fmla="*/ 362 h 413"/>
              <a:gd name="T38" fmla="*/ 317 w 317"/>
              <a:gd name="T39" fmla="*/ 79 h 413"/>
              <a:gd name="T40" fmla="*/ 241 w 317"/>
              <a:gd name="T41" fmla="*/ 0 h 413"/>
              <a:gd name="T42" fmla="*/ 55 w 317"/>
              <a:gd name="T43" fmla="*/ 0 h 413"/>
              <a:gd name="T44" fmla="*/ 55 w 317"/>
              <a:gd name="T45" fmla="*/ 52 h 413"/>
              <a:gd name="T46" fmla="*/ 0 w 317"/>
              <a:gd name="T47" fmla="*/ 52 h 413"/>
              <a:gd name="T48" fmla="*/ 0 w 317"/>
              <a:gd name="T49" fmla="*/ 413 h 413"/>
              <a:gd name="T50" fmla="*/ 265 w 317"/>
              <a:gd name="T51" fmla="*/ 413 h 413"/>
              <a:gd name="T52" fmla="*/ 265 w 317"/>
              <a:gd name="T53" fmla="*/ 362 h 413"/>
              <a:gd name="T54" fmla="*/ 317 w 317"/>
              <a:gd name="T55" fmla="*/ 36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7" h="413">
                <a:moveTo>
                  <a:pt x="82" y="335"/>
                </a:moveTo>
                <a:lnTo>
                  <a:pt x="82" y="27"/>
                </a:lnTo>
                <a:lnTo>
                  <a:pt x="213" y="27"/>
                </a:lnTo>
                <a:lnTo>
                  <a:pt x="213" y="103"/>
                </a:lnTo>
                <a:lnTo>
                  <a:pt x="293" y="103"/>
                </a:lnTo>
                <a:lnTo>
                  <a:pt x="293" y="335"/>
                </a:lnTo>
                <a:lnTo>
                  <a:pt x="82" y="335"/>
                </a:lnTo>
                <a:close/>
                <a:moveTo>
                  <a:pt x="241" y="386"/>
                </a:moveTo>
                <a:lnTo>
                  <a:pt x="27" y="386"/>
                </a:lnTo>
                <a:lnTo>
                  <a:pt x="27" y="79"/>
                </a:lnTo>
                <a:lnTo>
                  <a:pt x="55" y="79"/>
                </a:lnTo>
                <a:lnTo>
                  <a:pt x="55" y="362"/>
                </a:lnTo>
                <a:lnTo>
                  <a:pt x="241" y="362"/>
                </a:lnTo>
                <a:lnTo>
                  <a:pt x="241" y="386"/>
                </a:lnTo>
                <a:close/>
                <a:moveTo>
                  <a:pt x="241" y="36"/>
                </a:moveTo>
                <a:lnTo>
                  <a:pt x="282" y="79"/>
                </a:lnTo>
                <a:lnTo>
                  <a:pt x="241" y="79"/>
                </a:lnTo>
                <a:lnTo>
                  <a:pt x="241" y="36"/>
                </a:lnTo>
                <a:close/>
                <a:moveTo>
                  <a:pt x="317" y="362"/>
                </a:moveTo>
                <a:lnTo>
                  <a:pt x="317" y="79"/>
                </a:lnTo>
                <a:lnTo>
                  <a:pt x="241" y="0"/>
                </a:lnTo>
                <a:lnTo>
                  <a:pt x="55" y="0"/>
                </a:lnTo>
                <a:lnTo>
                  <a:pt x="55" y="52"/>
                </a:lnTo>
                <a:lnTo>
                  <a:pt x="0" y="52"/>
                </a:lnTo>
                <a:lnTo>
                  <a:pt x="0" y="413"/>
                </a:lnTo>
                <a:lnTo>
                  <a:pt x="265" y="413"/>
                </a:lnTo>
                <a:lnTo>
                  <a:pt x="265" y="362"/>
                </a:lnTo>
                <a:lnTo>
                  <a:pt x="317" y="362"/>
                </a:lnTo>
                <a:close/>
              </a:path>
            </a:pathLst>
          </a:custGeom>
          <a:solidFill>
            <a:schemeClr val="tx2"/>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4CBE978B-D449-44D7-9207-16674DE28F82}"/>
              </a:ext>
            </a:extLst>
          </p:cNvPr>
          <p:cNvSpPr txBox="1"/>
          <p:nvPr/>
        </p:nvSpPr>
        <p:spPr>
          <a:xfrm>
            <a:off x="330146" y="4507596"/>
            <a:ext cx="1302395" cy="400083"/>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Backlog</a:t>
            </a:r>
          </a:p>
        </p:txBody>
      </p:sp>
      <p:sp>
        <p:nvSpPr>
          <p:cNvPr id="55" name="Freeform 12">
            <a:extLst>
              <a:ext uri="{FF2B5EF4-FFF2-40B4-BE49-F238E27FC236}">
                <a16:creationId xmlns:a16="http://schemas.microsoft.com/office/drawing/2014/main" id="{FFA9EF30-D9FB-43F4-857C-2AC799583ACC}"/>
              </a:ext>
            </a:extLst>
          </p:cNvPr>
          <p:cNvSpPr>
            <a:spLocks noEditPoints="1"/>
          </p:cNvSpPr>
          <p:nvPr/>
        </p:nvSpPr>
        <p:spPr bwMode="auto">
          <a:xfrm>
            <a:off x="1007558" y="3905085"/>
            <a:ext cx="422828" cy="550880"/>
          </a:xfrm>
          <a:custGeom>
            <a:avLst/>
            <a:gdLst>
              <a:gd name="T0" fmla="*/ 82 w 317"/>
              <a:gd name="T1" fmla="*/ 335 h 413"/>
              <a:gd name="T2" fmla="*/ 82 w 317"/>
              <a:gd name="T3" fmla="*/ 27 h 413"/>
              <a:gd name="T4" fmla="*/ 213 w 317"/>
              <a:gd name="T5" fmla="*/ 27 h 413"/>
              <a:gd name="T6" fmla="*/ 213 w 317"/>
              <a:gd name="T7" fmla="*/ 103 h 413"/>
              <a:gd name="T8" fmla="*/ 293 w 317"/>
              <a:gd name="T9" fmla="*/ 103 h 413"/>
              <a:gd name="T10" fmla="*/ 293 w 317"/>
              <a:gd name="T11" fmla="*/ 335 h 413"/>
              <a:gd name="T12" fmla="*/ 82 w 317"/>
              <a:gd name="T13" fmla="*/ 335 h 413"/>
              <a:gd name="T14" fmla="*/ 241 w 317"/>
              <a:gd name="T15" fmla="*/ 386 h 413"/>
              <a:gd name="T16" fmla="*/ 27 w 317"/>
              <a:gd name="T17" fmla="*/ 386 h 413"/>
              <a:gd name="T18" fmla="*/ 27 w 317"/>
              <a:gd name="T19" fmla="*/ 79 h 413"/>
              <a:gd name="T20" fmla="*/ 55 w 317"/>
              <a:gd name="T21" fmla="*/ 79 h 413"/>
              <a:gd name="T22" fmla="*/ 55 w 317"/>
              <a:gd name="T23" fmla="*/ 362 h 413"/>
              <a:gd name="T24" fmla="*/ 241 w 317"/>
              <a:gd name="T25" fmla="*/ 362 h 413"/>
              <a:gd name="T26" fmla="*/ 241 w 317"/>
              <a:gd name="T27" fmla="*/ 386 h 413"/>
              <a:gd name="T28" fmla="*/ 241 w 317"/>
              <a:gd name="T29" fmla="*/ 36 h 413"/>
              <a:gd name="T30" fmla="*/ 282 w 317"/>
              <a:gd name="T31" fmla="*/ 79 h 413"/>
              <a:gd name="T32" fmla="*/ 241 w 317"/>
              <a:gd name="T33" fmla="*/ 79 h 413"/>
              <a:gd name="T34" fmla="*/ 241 w 317"/>
              <a:gd name="T35" fmla="*/ 36 h 413"/>
              <a:gd name="T36" fmla="*/ 317 w 317"/>
              <a:gd name="T37" fmla="*/ 362 h 413"/>
              <a:gd name="T38" fmla="*/ 317 w 317"/>
              <a:gd name="T39" fmla="*/ 79 h 413"/>
              <a:gd name="T40" fmla="*/ 241 w 317"/>
              <a:gd name="T41" fmla="*/ 0 h 413"/>
              <a:gd name="T42" fmla="*/ 55 w 317"/>
              <a:gd name="T43" fmla="*/ 0 h 413"/>
              <a:gd name="T44" fmla="*/ 55 w 317"/>
              <a:gd name="T45" fmla="*/ 52 h 413"/>
              <a:gd name="T46" fmla="*/ 0 w 317"/>
              <a:gd name="T47" fmla="*/ 52 h 413"/>
              <a:gd name="T48" fmla="*/ 0 w 317"/>
              <a:gd name="T49" fmla="*/ 413 h 413"/>
              <a:gd name="T50" fmla="*/ 265 w 317"/>
              <a:gd name="T51" fmla="*/ 413 h 413"/>
              <a:gd name="T52" fmla="*/ 265 w 317"/>
              <a:gd name="T53" fmla="*/ 362 h 413"/>
              <a:gd name="T54" fmla="*/ 317 w 317"/>
              <a:gd name="T55" fmla="*/ 36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7" h="413">
                <a:moveTo>
                  <a:pt x="82" y="335"/>
                </a:moveTo>
                <a:lnTo>
                  <a:pt x="82" y="27"/>
                </a:lnTo>
                <a:lnTo>
                  <a:pt x="213" y="27"/>
                </a:lnTo>
                <a:lnTo>
                  <a:pt x="213" y="103"/>
                </a:lnTo>
                <a:lnTo>
                  <a:pt x="293" y="103"/>
                </a:lnTo>
                <a:lnTo>
                  <a:pt x="293" y="335"/>
                </a:lnTo>
                <a:lnTo>
                  <a:pt x="82" y="335"/>
                </a:lnTo>
                <a:close/>
                <a:moveTo>
                  <a:pt x="241" y="386"/>
                </a:moveTo>
                <a:lnTo>
                  <a:pt x="27" y="386"/>
                </a:lnTo>
                <a:lnTo>
                  <a:pt x="27" y="79"/>
                </a:lnTo>
                <a:lnTo>
                  <a:pt x="55" y="79"/>
                </a:lnTo>
                <a:lnTo>
                  <a:pt x="55" y="362"/>
                </a:lnTo>
                <a:lnTo>
                  <a:pt x="241" y="362"/>
                </a:lnTo>
                <a:lnTo>
                  <a:pt x="241" y="386"/>
                </a:lnTo>
                <a:close/>
                <a:moveTo>
                  <a:pt x="241" y="36"/>
                </a:moveTo>
                <a:lnTo>
                  <a:pt x="282" y="79"/>
                </a:lnTo>
                <a:lnTo>
                  <a:pt x="241" y="79"/>
                </a:lnTo>
                <a:lnTo>
                  <a:pt x="241" y="36"/>
                </a:lnTo>
                <a:close/>
                <a:moveTo>
                  <a:pt x="317" y="362"/>
                </a:moveTo>
                <a:lnTo>
                  <a:pt x="317" y="79"/>
                </a:lnTo>
                <a:lnTo>
                  <a:pt x="241" y="0"/>
                </a:lnTo>
                <a:lnTo>
                  <a:pt x="55" y="0"/>
                </a:lnTo>
                <a:lnTo>
                  <a:pt x="55" y="52"/>
                </a:lnTo>
                <a:lnTo>
                  <a:pt x="0" y="52"/>
                </a:lnTo>
                <a:lnTo>
                  <a:pt x="0" y="413"/>
                </a:lnTo>
                <a:lnTo>
                  <a:pt x="265" y="413"/>
                </a:lnTo>
                <a:lnTo>
                  <a:pt x="265" y="362"/>
                </a:lnTo>
                <a:lnTo>
                  <a:pt x="317" y="362"/>
                </a:lnTo>
                <a:close/>
              </a:path>
            </a:pathLst>
          </a:custGeom>
          <a:solidFill>
            <a:schemeClr val="tx2"/>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CDDBE175-8E3D-48EC-9BB9-5F8939F50A6B}"/>
              </a:ext>
            </a:extLst>
          </p:cNvPr>
          <p:cNvGrpSpPr/>
          <p:nvPr/>
        </p:nvGrpSpPr>
        <p:grpSpPr>
          <a:xfrm>
            <a:off x="1181506" y="4101475"/>
            <a:ext cx="136331" cy="159336"/>
            <a:chOff x="5026109" y="4686995"/>
            <a:chExt cx="253964" cy="296819"/>
          </a:xfrm>
          <a:solidFill>
            <a:schemeClr val="tx2"/>
          </a:solidFill>
        </p:grpSpPr>
        <p:sp>
          <p:nvSpPr>
            <p:cNvPr id="57" name="Freeform 47">
              <a:extLst>
                <a:ext uri="{FF2B5EF4-FFF2-40B4-BE49-F238E27FC236}">
                  <a16:creationId xmlns:a16="http://schemas.microsoft.com/office/drawing/2014/main" id="{5ACF54A4-4AFA-463E-9363-ADE1F651A62B}"/>
                </a:ext>
              </a:extLst>
            </p:cNvPr>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48">
              <a:extLst>
                <a:ext uri="{FF2B5EF4-FFF2-40B4-BE49-F238E27FC236}">
                  <a16:creationId xmlns:a16="http://schemas.microsoft.com/office/drawing/2014/main" id="{80E34B2B-B745-441F-B98F-AA271D0640D0}"/>
                </a:ext>
              </a:extLst>
            </p:cNvPr>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59" name="Straight Connector 58">
            <a:extLst>
              <a:ext uri="{FF2B5EF4-FFF2-40B4-BE49-F238E27FC236}">
                <a16:creationId xmlns:a16="http://schemas.microsoft.com/office/drawing/2014/main" id="{1255E231-0545-4464-89D6-E45489968BDA}"/>
              </a:ext>
            </a:extLst>
          </p:cNvPr>
          <p:cNvCxnSpPr/>
          <p:nvPr/>
        </p:nvCxnSpPr>
        <p:spPr>
          <a:xfrm>
            <a:off x="763712" y="3578919"/>
            <a:ext cx="0" cy="23125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E72600-FC21-410E-ABE7-E5E91E39AAE7}"/>
              </a:ext>
            </a:extLst>
          </p:cNvPr>
          <p:cNvCxnSpPr/>
          <p:nvPr/>
        </p:nvCxnSpPr>
        <p:spPr>
          <a:xfrm>
            <a:off x="1198052" y="3578919"/>
            <a:ext cx="0" cy="231250"/>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F4AF9B29-6820-4622-92D6-C5E9252F3BD5}"/>
              </a:ext>
            </a:extLst>
          </p:cNvPr>
          <p:cNvGrpSpPr/>
          <p:nvPr/>
        </p:nvGrpSpPr>
        <p:grpSpPr>
          <a:xfrm>
            <a:off x="691297" y="4130801"/>
            <a:ext cx="129143" cy="132304"/>
            <a:chOff x="691297" y="4940257"/>
            <a:chExt cx="129143" cy="132304"/>
          </a:xfrm>
          <a:solidFill>
            <a:schemeClr val="tx2"/>
          </a:solidFill>
        </p:grpSpPr>
        <p:sp>
          <p:nvSpPr>
            <p:cNvPr id="62" name="Freeform 49">
              <a:extLst>
                <a:ext uri="{FF2B5EF4-FFF2-40B4-BE49-F238E27FC236}">
                  <a16:creationId xmlns:a16="http://schemas.microsoft.com/office/drawing/2014/main" id="{FAC84EF7-82FA-4A71-98A3-29518AEB1E30}"/>
                </a:ext>
              </a:extLst>
            </p:cNvPr>
            <p:cNvSpPr>
              <a:spLocks/>
            </p:cNvSpPr>
            <p:nvPr/>
          </p:nvSpPr>
          <p:spPr bwMode="auto">
            <a:xfrm>
              <a:off x="749322" y="4940257"/>
              <a:ext cx="71118" cy="62521"/>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0">
              <a:extLst>
                <a:ext uri="{FF2B5EF4-FFF2-40B4-BE49-F238E27FC236}">
                  <a16:creationId xmlns:a16="http://schemas.microsoft.com/office/drawing/2014/main" id="{9329EC3F-2F7D-44D9-A2C4-15DBE714CF50}"/>
                </a:ext>
              </a:extLst>
            </p:cNvPr>
            <p:cNvSpPr>
              <a:spLocks/>
            </p:cNvSpPr>
            <p:nvPr/>
          </p:nvSpPr>
          <p:spPr bwMode="auto">
            <a:xfrm>
              <a:off x="691297" y="4951198"/>
              <a:ext cx="54706" cy="51580"/>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1">
              <a:extLst>
                <a:ext uri="{FF2B5EF4-FFF2-40B4-BE49-F238E27FC236}">
                  <a16:creationId xmlns:a16="http://schemas.microsoft.com/office/drawing/2014/main" id="{90FDD6BC-509F-4632-A27D-ADF88A844895}"/>
                </a:ext>
              </a:extLst>
            </p:cNvPr>
            <p:cNvSpPr>
              <a:spLocks/>
            </p:cNvSpPr>
            <p:nvPr/>
          </p:nvSpPr>
          <p:spPr bwMode="auto">
            <a:xfrm>
              <a:off x="691297" y="5008477"/>
              <a:ext cx="54706" cy="53143"/>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52">
              <a:extLst>
                <a:ext uri="{FF2B5EF4-FFF2-40B4-BE49-F238E27FC236}">
                  <a16:creationId xmlns:a16="http://schemas.microsoft.com/office/drawing/2014/main" id="{7BCD424A-4867-46ED-9990-911EABDCF288}"/>
                </a:ext>
              </a:extLst>
            </p:cNvPr>
            <p:cNvSpPr>
              <a:spLocks/>
            </p:cNvSpPr>
            <p:nvPr/>
          </p:nvSpPr>
          <p:spPr bwMode="auto">
            <a:xfrm>
              <a:off x="749322" y="5008477"/>
              <a:ext cx="71118" cy="64084"/>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6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Rectangle 65">
            <a:extLst>
              <a:ext uri="{FF2B5EF4-FFF2-40B4-BE49-F238E27FC236}">
                <a16:creationId xmlns:a16="http://schemas.microsoft.com/office/drawing/2014/main" id="{0EF7188A-303D-4D4D-A887-E7A7B054041F}"/>
              </a:ext>
            </a:extLst>
          </p:cNvPr>
          <p:cNvSpPr/>
          <p:nvPr/>
        </p:nvSpPr>
        <p:spPr bwMode="auto">
          <a:xfrm>
            <a:off x="7504700" y="2050868"/>
            <a:ext cx="4040829" cy="222865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Cloud and offline data</a:t>
            </a:r>
          </a:p>
          <a:p>
            <a:pPr marL="0" marR="0" lvl="0" indent="0" algn="ctr" defTabSz="932293" rtl="0" eaLnBrk="1" fontAlgn="base" latinLnBrk="0" hangingPunct="1">
              <a:lnSpc>
                <a:spcPct val="100000"/>
              </a:lnSpc>
              <a:spcBef>
                <a:spcPts val="0"/>
              </a:spcBef>
              <a:spcAft>
                <a:spcPct val="0"/>
              </a:spcAft>
              <a:buClrTx/>
              <a:buSzTx/>
              <a:buFontTx/>
              <a:buNone/>
              <a:tabLst/>
              <a:defRPr/>
            </a:pPr>
            <a:endPar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293" rtl="0" eaLnBrk="1" fontAlgn="base" latinLnBrk="0" hangingPunct="1">
              <a:lnSpc>
                <a:spcPct val="100000"/>
              </a:lnSpc>
              <a:spcBef>
                <a:spcPts val="0"/>
              </a:spcBef>
              <a:spcAft>
                <a:spcPct val="0"/>
              </a:spcAft>
              <a:buClrTx/>
              <a:buSzTx/>
              <a:buFontTx/>
              <a:buNone/>
              <a:tabLst/>
              <a:defRPr/>
            </a:pPr>
            <a:endPar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293"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User authentication</a:t>
            </a:r>
          </a:p>
          <a:p>
            <a:pPr marL="0" marR="0" lvl="0" indent="0" algn="ctr" defTabSz="932293" rtl="0" eaLnBrk="1" fontAlgn="base" latinLnBrk="0" hangingPunct="1">
              <a:lnSpc>
                <a:spcPct val="100000"/>
              </a:lnSpc>
              <a:spcBef>
                <a:spcPts val="0"/>
              </a:spcBef>
              <a:spcAft>
                <a:spcPct val="0"/>
              </a:spcAft>
              <a:buClrTx/>
              <a:buSzTx/>
              <a:buFontTx/>
              <a:buNone/>
              <a:tabLst/>
              <a:defRPr/>
            </a:pPr>
            <a:endPar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293" rtl="0" eaLnBrk="1" fontAlgn="base" latinLnBrk="0" hangingPunct="1">
              <a:lnSpc>
                <a:spcPct val="100000"/>
              </a:lnSpc>
              <a:spcBef>
                <a:spcPts val="0"/>
              </a:spcBef>
              <a:spcAft>
                <a:spcPct val="0"/>
              </a:spcAft>
              <a:buClrTx/>
              <a:buSzTx/>
              <a:buFontTx/>
              <a:buNone/>
              <a:tabLst/>
              <a:defRPr/>
            </a:pPr>
            <a:endPar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293"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Push notifications</a:t>
            </a:r>
          </a:p>
        </p:txBody>
      </p:sp>
      <p:cxnSp>
        <p:nvCxnSpPr>
          <p:cNvPr id="67" name="Straight Connector 66">
            <a:extLst>
              <a:ext uri="{FF2B5EF4-FFF2-40B4-BE49-F238E27FC236}">
                <a16:creationId xmlns:a16="http://schemas.microsoft.com/office/drawing/2014/main" id="{87A65664-4716-43AB-AB2D-97892BD59F81}"/>
              </a:ext>
            </a:extLst>
          </p:cNvPr>
          <p:cNvCxnSpPr/>
          <p:nvPr/>
        </p:nvCxnSpPr>
        <p:spPr>
          <a:xfrm>
            <a:off x="7924800" y="2737272"/>
            <a:ext cx="3200400" cy="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E7AC55-7655-4282-A50C-B9F973A0ED67}"/>
              </a:ext>
            </a:extLst>
          </p:cNvPr>
          <p:cNvCxnSpPr/>
          <p:nvPr/>
        </p:nvCxnSpPr>
        <p:spPr>
          <a:xfrm>
            <a:off x="7924800" y="3590070"/>
            <a:ext cx="3200400" cy="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780416D1-5190-42E5-8D22-AE0783F7A95F}"/>
              </a:ext>
            </a:extLst>
          </p:cNvPr>
          <p:cNvGrpSpPr/>
          <p:nvPr/>
        </p:nvGrpSpPr>
        <p:grpSpPr>
          <a:xfrm>
            <a:off x="0" y="5121984"/>
            <a:ext cx="12479471" cy="1784836"/>
            <a:chOff x="0" y="5121984"/>
            <a:chExt cx="12479471" cy="1784836"/>
          </a:xfrm>
        </p:grpSpPr>
        <p:sp>
          <p:nvSpPr>
            <p:cNvPr id="70" name="Rectangle 69">
              <a:extLst>
                <a:ext uri="{FF2B5EF4-FFF2-40B4-BE49-F238E27FC236}">
                  <a16:creationId xmlns:a16="http://schemas.microsoft.com/office/drawing/2014/main" id="{68EA277D-95C7-404E-A6B8-566745CA4314}"/>
                </a:ext>
              </a:extLst>
            </p:cNvPr>
            <p:cNvSpPr/>
            <p:nvPr/>
          </p:nvSpPr>
          <p:spPr bwMode="auto">
            <a:xfrm>
              <a:off x="0" y="5121984"/>
              <a:ext cx="12191998" cy="1736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87170366-D504-4D5D-AED0-A8F6FB26AFE0}"/>
                </a:ext>
              </a:extLst>
            </p:cNvPr>
            <p:cNvGrpSpPr/>
            <p:nvPr/>
          </p:nvGrpSpPr>
          <p:grpSpPr>
            <a:xfrm>
              <a:off x="4826564" y="5160168"/>
              <a:ext cx="7652907" cy="1746652"/>
              <a:chOff x="1891240" y="5504814"/>
              <a:chExt cx="10186063" cy="1746652"/>
            </a:xfrm>
          </p:grpSpPr>
          <p:sp>
            <p:nvSpPr>
              <p:cNvPr id="76" name="Rectangle 75">
                <a:extLst>
                  <a:ext uri="{FF2B5EF4-FFF2-40B4-BE49-F238E27FC236}">
                    <a16:creationId xmlns:a16="http://schemas.microsoft.com/office/drawing/2014/main" id="{E690A1DF-D864-42B0-92FE-B6B8B9463735}"/>
                  </a:ext>
                </a:extLst>
              </p:cNvPr>
              <p:cNvSpPr/>
              <p:nvPr/>
            </p:nvSpPr>
            <p:spPr bwMode="auto">
              <a:xfrm>
                <a:off x="1891240" y="6451366"/>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E6F4FA89-AC0D-41D5-BAC1-996E78B365BC}"/>
                  </a:ext>
                </a:extLst>
              </p:cNvPr>
              <p:cNvSpPr/>
              <p:nvPr/>
            </p:nvSpPr>
            <p:spPr bwMode="auto">
              <a:xfrm>
                <a:off x="8498270" y="5504814"/>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sp>
          <p:nvSpPr>
            <p:cNvPr id="72" name="TextBox 71">
              <a:extLst>
                <a:ext uri="{FF2B5EF4-FFF2-40B4-BE49-F238E27FC236}">
                  <a16:creationId xmlns:a16="http://schemas.microsoft.com/office/drawing/2014/main" id="{2DFE7C1F-7D18-4474-B93F-4720409A9A49}"/>
                </a:ext>
              </a:extLst>
            </p:cNvPr>
            <p:cNvSpPr txBox="1"/>
            <p:nvPr/>
          </p:nvSpPr>
          <p:spPr>
            <a:xfrm>
              <a:off x="1583771" y="5143845"/>
              <a:ext cx="3585515" cy="710455"/>
            </a:xfrm>
            <a:prstGeom prst="rect">
              <a:avLst/>
            </a:prstGeom>
          </p:spPr>
          <p:txBody>
            <a:bodyPr vert="horz" wrap="square" lIns="0" tIns="0" rIns="0" bIns="0" rtlCol="0" anchor="ctr">
              <a:noAutofit/>
            </a:bodyPr>
            <a:lstStyle>
              <a:lvl1pPr defTabSz="914367">
                <a:lnSpc>
                  <a:spcPct val="90000"/>
                </a:lnSpc>
                <a:spcBef>
                  <a:spcPct val="0"/>
                </a:spcBef>
                <a:buNone/>
                <a:defRPr lang="en-US" sz="3529" b="0" cap="none" spc="-147" baseline="0">
                  <a:ln w="3175">
                    <a:noFill/>
                  </a:ln>
                  <a:solidFill>
                    <a:schemeClr val="tx2"/>
                  </a:solidFill>
                  <a:effectLst/>
                  <a:latin typeface="+mj-l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Recent announcements</a:t>
              </a:r>
            </a:p>
          </p:txBody>
        </p:sp>
        <p:sp>
          <p:nvSpPr>
            <p:cNvPr id="73" name="Rectangle 72">
              <a:extLst>
                <a:ext uri="{FF2B5EF4-FFF2-40B4-BE49-F238E27FC236}">
                  <a16:creationId xmlns:a16="http://schemas.microsoft.com/office/drawing/2014/main" id="{E256C47A-E1DB-4454-90D0-62A0E6115CFA}"/>
                </a:ext>
              </a:extLst>
            </p:cNvPr>
            <p:cNvSpPr/>
            <p:nvPr/>
          </p:nvSpPr>
          <p:spPr bwMode="auto">
            <a:xfrm>
              <a:off x="4722848" y="5470573"/>
              <a:ext cx="6707152"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3"/>
                </a:rPr>
                <a:t>Azure Lab Services</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4"/>
                </a:rPr>
                <a:t>Running Jenkins on Azure</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5"/>
                </a:rPr>
                <a:t>Visual Studio App Center - App Center and GitHub integration</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74" name="Freeform: Shape 73">
              <a:extLst>
                <a:ext uri="{FF2B5EF4-FFF2-40B4-BE49-F238E27FC236}">
                  <a16:creationId xmlns:a16="http://schemas.microsoft.com/office/drawing/2014/main" id="{710DE8B0-C70A-4607-877C-04AEBC77D2CC}"/>
                </a:ext>
              </a:extLst>
            </p:cNvPr>
            <p:cNvSpPr/>
            <p:nvPr/>
          </p:nvSpPr>
          <p:spPr bwMode="auto">
            <a:xfrm rot="5400000">
              <a:off x="0" y="5121984"/>
              <a:ext cx="1031379" cy="1031379"/>
            </a:xfrm>
            <a:custGeom>
              <a:avLst/>
              <a:gdLst>
                <a:gd name="connsiteX0" fmla="*/ 0 w 1348214"/>
                <a:gd name="connsiteY0" fmla="*/ 558049 h 1348214"/>
                <a:gd name="connsiteX1" fmla="*/ 0 w 1348214"/>
                <a:gd name="connsiteY1" fmla="*/ 0 h 1348214"/>
                <a:gd name="connsiteX2" fmla="*/ 1348214 w 1348214"/>
                <a:gd name="connsiteY2" fmla="*/ 1348214 h 1348214"/>
                <a:gd name="connsiteX3" fmla="*/ 790165 w 1348214"/>
                <a:gd name="connsiteY3" fmla="*/ 1348214 h 1348214"/>
              </a:gdLst>
              <a:ahLst/>
              <a:cxnLst>
                <a:cxn ang="0">
                  <a:pos x="connsiteX0" y="connsiteY0"/>
                </a:cxn>
                <a:cxn ang="0">
                  <a:pos x="connsiteX1" y="connsiteY1"/>
                </a:cxn>
                <a:cxn ang="0">
                  <a:pos x="connsiteX2" y="connsiteY2"/>
                </a:cxn>
                <a:cxn ang="0">
                  <a:pos x="connsiteX3" y="connsiteY3"/>
                </a:cxn>
              </a:cxnLst>
              <a:rect l="l" t="t" r="r" b="b"/>
              <a:pathLst>
                <a:path w="1348214" h="1348214">
                  <a:moveTo>
                    <a:pt x="0" y="558049"/>
                  </a:moveTo>
                  <a:lnTo>
                    <a:pt x="0" y="0"/>
                  </a:lnTo>
                  <a:lnTo>
                    <a:pt x="1348214" y="1348214"/>
                  </a:lnTo>
                  <a:lnTo>
                    <a:pt x="790165" y="134821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DA26C854-F645-4E89-A084-4D8AC35F571C}"/>
                </a:ext>
              </a:extLst>
            </p:cNvPr>
            <p:cNvSpPr/>
            <p:nvPr/>
          </p:nvSpPr>
          <p:spPr>
            <a:xfrm rot="18863387">
              <a:off x="49810" y="5405993"/>
              <a:ext cx="65915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New</a:t>
              </a:r>
            </a:p>
          </p:txBody>
        </p:sp>
      </p:grpSp>
    </p:spTree>
    <p:extLst>
      <p:ext uri="{BB962C8B-B14F-4D97-AF65-F5344CB8AC3E}">
        <p14:creationId xmlns:p14="http://schemas.microsoft.com/office/powerpoint/2010/main" val="383202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par>
                                <p:cTn id="71" presetID="10"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childTnLst>
                                </p:cTn>
                              </p:par>
                              <p:par>
                                <p:cTn id="74" presetID="10" presetClass="entr" presetSubtype="0" fill="hold"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10"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decel="10000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9" grpId="0"/>
      <p:bldP spid="20" grpId="0" animBg="1"/>
      <p:bldP spid="21" grpId="0"/>
      <p:bldP spid="39" grpId="0"/>
      <p:bldP spid="51" grpId="0"/>
      <p:bldP spid="53" grpId="0" animBg="1"/>
      <p:bldP spid="54" grpId="0"/>
      <p:bldP spid="55" grpId="0" animBg="1"/>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p:cNvSpPr>
            <a:spLocks noGrp="1"/>
          </p:cNvSpPr>
          <p:nvPr>
            <p:ph type="title"/>
          </p:nvPr>
        </p:nvSpPr>
        <p:spPr/>
        <p:txBody>
          <a:bodyPr/>
          <a:lstStyle/>
          <a:p>
            <a:r>
              <a:rPr lang="en-US"/>
              <a:t>Open source support</a:t>
            </a:r>
          </a:p>
        </p:txBody>
      </p:sp>
      <p:grpSp>
        <p:nvGrpSpPr>
          <p:cNvPr id="303" name="Group 302"/>
          <p:cNvGrpSpPr/>
          <p:nvPr/>
        </p:nvGrpSpPr>
        <p:grpSpPr>
          <a:xfrm>
            <a:off x="381001" y="1466324"/>
            <a:ext cx="11546392" cy="4853355"/>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3823" y="1562389"/>
            <a:ext cx="702402" cy="47586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212" y="1451577"/>
            <a:ext cx="510887" cy="622927"/>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5103" y="1459274"/>
            <a:ext cx="476116" cy="65884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67" r="27067"/>
          <a:stretch/>
        </p:blipFill>
        <p:spPr bwMode="auto">
          <a:xfrm>
            <a:off x="6195059" y="1475994"/>
            <a:ext cx="498883" cy="576471"/>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1156" y="1545407"/>
            <a:ext cx="602888" cy="486575"/>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9938" y="1443226"/>
            <a:ext cx="640367" cy="639627"/>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0236" y="1494423"/>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762" r="7097"/>
          <a:stretch/>
        </p:blipFill>
        <p:spPr bwMode="auto">
          <a:xfrm>
            <a:off x="10081224" y="1427264"/>
            <a:ext cx="805485" cy="73546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54916" y="1448547"/>
            <a:ext cx="688872" cy="68887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38798" y="2339142"/>
            <a:ext cx="626063" cy="615209"/>
          </a:xfrm>
          <a:prstGeom prst="rect">
            <a:avLst/>
          </a:prstGeom>
        </p:spPr>
      </p:pic>
      <p:pic>
        <p:nvPicPr>
          <p:cNvPr id="432" name="Picture 18" descr="Image result for puppet labs"/>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860" r="19860"/>
          <a:stretch/>
        </p:blipFill>
        <p:spPr bwMode="auto">
          <a:xfrm>
            <a:off x="3073102" y="2305089"/>
            <a:ext cx="701388" cy="73513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027283" y="2331520"/>
            <a:ext cx="778972" cy="615870"/>
          </a:xfrm>
          <a:prstGeom prst="rect">
            <a:avLst/>
          </a:prstGeom>
        </p:spPr>
      </p:pic>
      <p:pic>
        <p:nvPicPr>
          <p:cNvPr id="434" name="Picture 20" descr="Image result for saltstac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15802" y="2425226"/>
            <a:ext cx="833800" cy="522164"/>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218578" y="2429777"/>
            <a:ext cx="472288" cy="472288"/>
          </a:xfrm>
          <a:prstGeom prst="rect">
            <a:avLst/>
          </a:prstGeom>
        </p:spPr>
      </p:pic>
      <p:pic>
        <p:nvPicPr>
          <p:cNvPr id="436" name="Picture 435"/>
          <p:cNvPicPr>
            <a:picLocks noChangeAspect="1"/>
          </p:cNvPicPr>
          <p:nvPr/>
        </p:nvPicPr>
        <p:blipFill>
          <a:blip r:embed="rId17"/>
          <a:stretch>
            <a:fillRect/>
          </a:stretch>
        </p:blipFill>
        <p:spPr>
          <a:xfrm>
            <a:off x="6193461" y="2409759"/>
            <a:ext cx="518054" cy="518054"/>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49687" y="2484045"/>
            <a:ext cx="857564" cy="40982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22576" y="2297516"/>
            <a:ext cx="691984" cy="691984"/>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223386" y="2379124"/>
            <a:ext cx="536108" cy="536108"/>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137863" y="2578445"/>
            <a:ext cx="811746" cy="215726"/>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86602" y="3286525"/>
            <a:ext cx="445844" cy="452136"/>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4866" y="3283455"/>
            <a:ext cx="658570" cy="469656"/>
          </a:xfrm>
          <a:prstGeom prst="rect">
            <a:avLst/>
          </a:prstGeom>
        </p:spPr>
      </p:pic>
      <p:pic>
        <p:nvPicPr>
          <p:cNvPr id="443" name="Picture 38" descr="Image result for new drupal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167812" y="3215505"/>
            <a:ext cx="579120" cy="594176"/>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064022" y="3119124"/>
            <a:ext cx="769620" cy="76962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13748" y="3168560"/>
            <a:ext cx="691850" cy="69185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179676" y="3339452"/>
            <a:ext cx="597585" cy="398389"/>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227300" y="3275466"/>
            <a:ext cx="488885" cy="477645"/>
          </a:xfrm>
          <a:prstGeom prst="rect">
            <a:avLst/>
          </a:prstGeom>
        </p:spPr>
      </p:pic>
      <p:pic>
        <p:nvPicPr>
          <p:cNvPr id="449" name="Picture 448"/>
          <p:cNvPicPr>
            <a:picLocks noChangeAspect="1"/>
          </p:cNvPicPr>
          <p:nvPr/>
        </p:nvPicPr>
        <p:blipFill>
          <a:blip r:embed="rId29"/>
          <a:stretch>
            <a:fillRect/>
          </a:stretch>
        </p:blipFill>
        <p:spPr>
          <a:xfrm>
            <a:off x="5156148" y="3235730"/>
            <a:ext cx="533196" cy="540304"/>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08150" y="4291309"/>
            <a:ext cx="625800" cy="174648"/>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071318" y="4283237"/>
            <a:ext cx="780712" cy="182720"/>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167138" y="4117558"/>
            <a:ext cx="508753" cy="508753"/>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45458" y="4230056"/>
            <a:ext cx="553523" cy="297154"/>
          </a:xfrm>
          <a:prstGeom prst="rect">
            <a:avLst/>
          </a:prstGeom>
        </p:spPr>
      </p:pic>
      <p:pic>
        <p:nvPicPr>
          <p:cNvPr id="454" name="Picture 44" descr="Image result for javascript logo"/>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171926" y="410715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215702" y="4117558"/>
            <a:ext cx="439210" cy="504205"/>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141491" y="4084658"/>
            <a:ext cx="574551" cy="574551"/>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239179" y="4989140"/>
            <a:ext cx="444989" cy="454591"/>
          </a:xfrm>
          <a:prstGeom prst="rect">
            <a:avLst/>
          </a:prstGeom>
        </p:spPr>
      </p:pic>
      <p:pic>
        <p:nvPicPr>
          <p:cNvPr id="458" name="Picture 50" descr="Image result for hadoop logo"/>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001368" y="4909496"/>
            <a:ext cx="841701" cy="590158"/>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093152" y="4907465"/>
            <a:ext cx="700434" cy="59127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185992" y="4962473"/>
            <a:ext cx="481258" cy="481258"/>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030674" y="5087936"/>
            <a:ext cx="812800" cy="197104"/>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7179" t="17045" r="17179" b="17045"/>
          <a:stretch/>
        </p:blipFill>
        <p:spPr bwMode="auto">
          <a:xfrm>
            <a:off x="6063743" y="4942012"/>
            <a:ext cx="737019" cy="488951"/>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030975" y="5114444"/>
            <a:ext cx="831517" cy="2258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046498" y="4961919"/>
            <a:ext cx="844140" cy="482366"/>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102646" y="5859532"/>
            <a:ext cx="659850" cy="401541"/>
          </a:xfrm>
          <a:prstGeom prst="rect">
            <a:avLst/>
          </a:prstGeom>
        </p:spPr>
      </p:pic>
      <p:pic>
        <p:nvPicPr>
          <p:cNvPr id="466" name="Picture 465"/>
          <p:cNvPicPr>
            <a:picLocks noChangeAspect="1"/>
          </p:cNvPicPr>
          <p:nvPr/>
        </p:nvPicPr>
        <p:blipFill>
          <a:blip r:embed="rId46"/>
          <a:stretch>
            <a:fillRect/>
          </a:stretch>
        </p:blipFill>
        <p:spPr>
          <a:xfrm>
            <a:off x="3188626" y="5823313"/>
            <a:ext cx="464848" cy="459180"/>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227370" y="5767713"/>
            <a:ext cx="419296" cy="51478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177479" y="5734561"/>
            <a:ext cx="485775" cy="573215"/>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174330" y="5804673"/>
            <a:ext cx="464782" cy="51126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089041" y="5681443"/>
            <a:ext cx="679450" cy="67945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054362" y="5865946"/>
            <a:ext cx="820164" cy="395127"/>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077008" y="5734561"/>
            <a:ext cx="811364" cy="545238"/>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081224" y="5707896"/>
            <a:ext cx="789976" cy="704812"/>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18653" y="3130106"/>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sp>
        <p:nvSpPr>
          <p:cNvPr id="475" name="TextBox 474"/>
          <p:cNvSpPr txBox="1"/>
          <p:nvPr/>
        </p:nvSpPr>
        <p:spPr>
          <a:xfrm>
            <a:off x="318653" y="5679757"/>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Infrastructure</a:t>
            </a:r>
          </a:p>
        </p:txBody>
      </p:sp>
      <p:sp>
        <p:nvSpPr>
          <p:cNvPr id="476" name="TextBox 475"/>
          <p:cNvSpPr txBox="1"/>
          <p:nvPr/>
        </p:nvSpPr>
        <p:spPr>
          <a:xfrm>
            <a:off x="318653" y="2285543"/>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Management</a:t>
            </a:r>
          </a:p>
        </p:txBody>
      </p:sp>
      <p:sp>
        <p:nvSpPr>
          <p:cNvPr id="477" name="TextBox 476"/>
          <p:cNvSpPr txBox="1"/>
          <p:nvPr/>
        </p:nvSpPr>
        <p:spPr>
          <a:xfrm>
            <a:off x="318653" y="4871635"/>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a:t>
            </a:r>
            <a:r>
              <a:rPr kumimoji="0" lang="en-US" sz="1200" b="1" i="0" u="none" strike="noStrike" kern="1200" cap="none" spc="0" normalizeH="0" baseline="0" noProof="0" err="1">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iddleware</a:t>
            </a:r>
            <a:endPar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8" name="TextBox 477"/>
          <p:cNvSpPr txBox="1"/>
          <p:nvPr/>
        </p:nvSpPr>
        <p:spPr>
          <a:xfrm>
            <a:off x="318653" y="4033700"/>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&amp; tools</a:t>
            </a:r>
          </a:p>
        </p:txBody>
      </p:sp>
      <p:sp>
        <p:nvSpPr>
          <p:cNvPr id="479" name="TextBox 478"/>
          <p:cNvSpPr txBox="1"/>
          <p:nvPr/>
        </p:nvSpPr>
        <p:spPr>
          <a:xfrm>
            <a:off x="318653" y="1467062"/>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pic>
        <p:nvPicPr>
          <p:cNvPr id="182" name="Picture 181">
            <a:extLst>
              <a:ext uri="{FF2B5EF4-FFF2-40B4-BE49-F238E27FC236}">
                <a16:creationId xmlns:a16="http://schemas.microsoft.com/office/drawing/2014/main" id="{AAEA7475-6206-48ED-B1E9-9AA57912AE29}"/>
              </a:ext>
            </a:extLst>
          </p:cNvPr>
          <p:cNvPicPr>
            <a:picLocks noChangeAspect="1"/>
          </p:cNvPicPr>
          <p:nvPr/>
        </p:nvPicPr>
        <p:blipFill rotWithShape="1">
          <a:blip r:embed="rId54" cstate="hqprint">
            <a:extLst>
              <a:ext uri="{28A0092B-C50C-407E-A947-70E740481C1C}">
                <a14:useLocalDpi xmlns:a14="http://schemas.microsoft.com/office/drawing/2010/main" val="0"/>
              </a:ext>
            </a:extLst>
          </a:blip>
          <a:srcRect l="2555" t="11928" r="30851" b="25993"/>
          <a:stretch/>
        </p:blipFill>
        <p:spPr>
          <a:xfrm>
            <a:off x="2117810" y="1451577"/>
            <a:ext cx="693919" cy="646873"/>
          </a:xfrm>
          <a:prstGeom prst="rect">
            <a:avLst/>
          </a:prstGeom>
        </p:spPr>
      </p:pic>
    </p:spTree>
    <p:extLst>
      <p:ext uri="{BB962C8B-B14F-4D97-AF65-F5344CB8AC3E}">
        <p14:creationId xmlns:p14="http://schemas.microsoft.com/office/powerpoint/2010/main" val="35687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p:txBody>
          <a:bodyPr anchor="ctr"/>
          <a:lstStyle/>
          <a:p>
            <a:r>
              <a:rPr lang="en-US"/>
              <a:t>Hybrid</a:t>
            </a:r>
          </a:p>
        </p:txBody>
      </p:sp>
      <p:grpSp>
        <p:nvGrpSpPr>
          <p:cNvPr id="2" name="Group 1">
            <a:extLst>
              <a:ext uri="{FF2B5EF4-FFF2-40B4-BE49-F238E27FC236}">
                <a16:creationId xmlns:a16="http://schemas.microsoft.com/office/drawing/2014/main" id="{0AC45878-9C0C-404D-91CE-ED61D03CD25F}"/>
              </a:ext>
            </a:extLst>
          </p:cNvPr>
          <p:cNvGrpSpPr/>
          <p:nvPr/>
        </p:nvGrpSpPr>
        <p:grpSpPr>
          <a:xfrm>
            <a:off x="2982479" y="2377309"/>
            <a:ext cx="942749" cy="920813"/>
            <a:chOff x="2937875" y="2598340"/>
            <a:chExt cx="579450" cy="565967"/>
          </a:xfrm>
        </p:grpSpPr>
        <p:sp>
          <p:nvSpPr>
            <p:cNvPr id="4" name="Rectangle 3">
              <a:extLst>
                <a:ext uri="{FF2B5EF4-FFF2-40B4-BE49-F238E27FC236}">
                  <a16:creationId xmlns:a16="http://schemas.microsoft.com/office/drawing/2014/main" id="{369E4826-6017-4B44-9741-A2456F0D14F2}"/>
                </a:ext>
              </a:extLst>
            </p:cNvPr>
            <p:cNvSpPr/>
            <p:nvPr/>
          </p:nvSpPr>
          <p:spPr bwMode="auto">
            <a:xfrm>
              <a:off x="3106320" y="2598340"/>
              <a:ext cx="411005" cy="410999"/>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C8FE53E1-A085-4630-B098-775BD60BD082}"/>
                </a:ext>
              </a:extLst>
            </p:cNvPr>
            <p:cNvSpPr/>
            <p:nvPr/>
          </p:nvSpPr>
          <p:spPr bwMode="auto">
            <a:xfrm>
              <a:off x="2937875" y="2753308"/>
              <a:ext cx="411005" cy="410999"/>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68463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7938168" y="3277808"/>
            <a:ext cx="213645"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7938170"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094915"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data services</a:t>
            </a:r>
          </a:p>
        </p:txBody>
      </p:sp>
      <p:sp>
        <p:nvSpPr>
          <p:cNvPr id="76" name="Rectangle 75">
            <a:extLst>
              <a:ext uri="{FF2B5EF4-FFF2-40B4-BE49-F238E27FC236}">
                <a16:creationId xmlns:a16="http://schemas.microsoft.com/office/drawing/2014/main" id="{F753D573-9843-480C-AB40-1D281AECAD55}"/>
              </a:ext>
            </a:extLst>
          </p:cNvPr>
          <p:cNvSpPr/>
          <p:nvPr/>
        </p:nvSpPr>
        <p:spPr>
          <a:xfrm>
            <a:off x="7094915"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SQL</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Server</a:t>
            </a:r>
          </a:p>
        </p:txBody>
      </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9906650" y="3277810"/>
            <a:ext cx="213640" cy="19714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9906650" y="4422942"/>
            <a:ext cx="213638" cy="19714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063394"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 security</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and management</a:t>
            </a:r>
          </a:p>
        </p:txBody>
      </p:sp>
      <p:sp>
        <p:nvSpPr>
          <p:cNvPr id="92" name="Rectangle 91">
            <a:extLst>
              <a:ext uri="{FF2B5EF4-FFF2-40B4-BE49-F238E27FC236}">
                <a16:creationId xmlns:a16="http://schemas.microsoft.com/office/drawing/2014/main" id="{FF7D8C1C-BFD3-48E2-8CE5-963B497E01A0}"/>
              </a:ext>
            </a:extLst>
          </p:cNvPr>
          <p:cNvSpPr/>
          <p:nvPr/>
        </p:nvSpPr>
        <p:spPr>
          <a:xfrm>
            <a:off x="9063394"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On–premises</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infrastructure</a:t>
            </a: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5969159" y="3277808"/>
            <a:ext cx="213645"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5969159"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125906"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services</a:t>
            </a:r>
          </a:p>
        </p:txBody>
      </p:sp>
      <p:sp>
        <p:nvSpPr>
          <p:cNvPr id="70" name="Rectangle 69">
            <a:extLst>
              <a:ext uri="{FF2B5EF4-FFF2-40B4-BE49-F238E27FC236}">
                <a16:creationId xmlns:a16="http://schemas.microsoft.com/office/drawing/2014/main" id="{5782A5B2-B029-4677-973A-F7C8359396A9}"/>
              </a:ext>
            </a:extLst>
          </p:cNvPr>
          <p:cNvSpPr/>
          <p:nvPr/>
        </p:nvSpPr>
        <p:spPr>
          <a:xfrm>
            <a:off x="5125906"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Stack</a:t>
            </a: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095445"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063924"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Security and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126435"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Unified cloud</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157426" y="3534300"/>
            <a:ext cx="1899090" cy="811328"/>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Common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00151" y="3277809"/>
            <a:ext cx="213642" cy="197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00151" y="4422938"/>
            <a:ext cx="213642" cy="19714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156896" y="1422146"/>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Azure Active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67" name="Rectangle 66">
            <a:extLst>
              <a:ext uri="{FF2B5EF4-FFF2-40B4-BE49-F238E27FC236}">
                <a16:creationId xmlns:a16="http://schemas.microsoft.com/office/drawing/2014/main" id="{27C431E3-45C0-4664-9DC1-64D2CE563C45}"/>
              </a:ext>
            </a:extLst>
          </p:cNvPr>
          <p:cNvSpPr/>
          <p:nvPr/>
        </p:nvSpPr>
        <p:spPr>
          <a:xfrm>
            <a:off x="3156896" y="5565573"/>
            <a:ext cx="1900151" cy="524929"/>
          </a:xfrm>
          <a:prstGeom prst="rect">
            <a:avLst/>
          </a:prstGeom>
        </p:spPr>
        <p:txBody>
          <a:bodyPr wrap="none" anchor="t">
            <a:noAutofit/>
          </a:bodyPr>
          <a:lstStyle/>
          <a:p>
            <a:pPr marL="0" marR="0" lvl="0" indent="0" algn="ctr" defTabSz="913347" rtl="0" eaLnBrk="1" fontAlgn="base" latinLnBrk="0" hangingPunct="1">
              <a:lnSpc>
                <a:spcPct val="9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Active</a:t>
            </a:r>
            <a:b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a:ln>
                  <a:noFill/>
                </a:ln>
                <a:gradFill>
                  <a:gsLst>
                    <a:gs pos="78761">
                      <a:srgbClr val="0078D7"/>
                    </a:gs>
                    <a:gs pos="0">
                      <a:srgbClr val="0078D7"/>
                    </a:gs>
                  </a:gsLst>
                  <a:lin ang="5400000" scaled="0"/>
                </a:gradFill>
                <a:effectLst/>
                <a:uLnTx/>
                <a:uFillTx/>
                <a:latin typeface="Segoe UI" panose="020B0502040204020203" pitchFamily="34" charset="0"/>
                <a:ea typeface="+mn-ea"/>
                <a:cs typeface="Segoe UI" panose="020B0502040204020203" pitchFamily="34" charset="0"/>
              </a:rPr>
              <a:t>Directory</a:t>
            </a:r>
          </a:p>
        </p:txBody>
      </p:sp>
      <p:sp>
        <p:nvSpPr>
          <p:cNvPr id="118" name="Rectangle 117">
            <a:extLst>
              <a:ext uri="{FF2B5EF4-FFF2-40B4-BE49-F238E27FC236}">
                <a16:creationId xmlns:a16="http://schemas.microsoft.com/office/drawing/2014/main" id="{363C846E-432E-4E96-8B4E-9BF8EB00F050}"/>
              </a:ext>
            </a:extLst>
          </p:cNvPr>
          <p:cNvSpPr/>
          <p:nvPr/>
        </p:nvSpPr>
        <p:spPr>
          <a:xfrm>
            <a:off x="612390" y="3125495"/>
            <a:ext cx="1149076" cy="45259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grpSp>
        <p:nvGrpSpPr>
          <p:cNvPr id="2" name="Group 1">
            <a:extLst>
              <a:ext uri="{FF2B5EF4-FFF2-40B4-BE49-F238E27FC236}">
                <a16:creationId xmlns:a16="http://schemas.microsoft.com/office/drawing/2014/main" id="{9F56D961-670E-45F5-865E-C5D98467CFA6}"/>
              </a:ext>
            </a:extLst>
          </p:cNvPr>
          <p:cNvGrpSpPr/>
          <p:nvPr/>
        </p:nvGrpSpPr>
        <p:grpSpPr>
          <a:xfrm>
            <a:off x="897202" y="2341862"/>
            <a:ext cx="579450" cy="565967"/>
            <a:chOff x="897202" y="2341862"/>
            <a:chExt cx="579450" cy="565967"/>
          </a:xfrm>
        </p:grpSpPr>
        <p:sp>
          <p:nvSpPr>
            <p:cNvPr id="68" name="Rectangle 67">
              <a:extLst>
                <a:ext uri="{FF2B5EF4-FFF2-40B4-BE49-F238E27FC236}">
                  <a16:creationId xmlns:a16="http://schemas.microsoft.com/office/drawing/2014/main" id="{B3CFD5EC-43D5-4B04-B8AE-6E1A4076A14C}"/>
                </a:ext>
              </a:extLst>
            </p:cNvPr>
            <p:cNvSpPr/>
            <p:nvPr/>
          </p:nvSpPr>
          <p:spPr bwMode="auto">
            <a:xfrm>
              <a:off x="1065647" y="2341862"/>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897202" y="2496830"/>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9" name="Title 1">
            <a:extLst>
              <a:ext uri="{FF2B5EF4-FFF2-40B4-BE49-F238E27FC236}">
                <a16:creationId xmlns:a16="http://schemas.microsoft.com/office/drawing/2014/main" id="{11F68C0C-7BAD-4425-B094-371C47CCFA3B}"/>
              </a:ext>
            </a:extLst>
          </p:cNvPr>
          <p:cNvSpPr txBox="1">
            <a:spLocks/>
          </p:cNvSpPr>
          <p:nvPr/>
        </p:nvSpPr>
        <p:spPr>
          <a:xfrm>
            <a:off x="3023036" y="477492"/>
            <a:ext cx="79192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The only consistent, hybrid cloud</a:t>
            </a:r>
          </a:p>
        </p:txBody>
      </p:sp>
      <p:sp>
        <p:nvSpPr>
          <p:cNvPr id="91" name="Rectangle 90">
            <a:extLst>
              <a:ext uri="{FF2B5EF4-FFF2-40B4-BE49-F238E27FC236}">
                <a16:creationId xmlns:a16="http://schemas.microsoft.com/office/drawing/2014/main" id="{6ACC106D-0B3A-451A-97C3-CBECB9DA5404}"/>
              </a:ext>
            </a:extLst>
          </p:cNvPr>
          <p:cNvSpPr/>
          <p:nvPr/>
        </p:nvSpPr>
        <p:spPr>
          <a:xfrm>
            <a:off x="597462" y="1780042"/>
            <a:ext cx="1208814" cy="338378"/>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4" name="Straight Connector 93">
            <a:extLst>
              <a:ext uri="{FF2B5EF4-FFF2-40B4-BE49-F238E27FC236}">
                <a16:creationId xmlns:a16="http://schemas.microsoft.com/office/drawing/2014/main" id="{1D6736E3-5550-464D-A3D7-0DD480206388}"/>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1" name="Rectangle 100">
            <a:extLst>
              <a:ext uri="{FF2B5EF4-FFF2-40B4-BE49-F238E27FC236}">
                <a16:creationId xmlns:a16="http://schemas.microsoft.com/office/drawing/2014/main" id="{A80C841C-8ABD-4ECD-A4C1-74F843015E84}"/>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102" name="Rectangle 101">
            <a:extLst>
              <a:ext uri="{FF2B5EF4-FFF2-40B4-BE49-F238E27FC236}">
                <a16:creationId xmlns:a16="http://schemas.microsoft.com/office/drawing/2014/main" id="{EEFD83A3-E3B1-4F24-91C6-9172DAFADEF9}"/>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104" name="light">
            <a:extLst>
              <a:ext uri="{FF2B5EF4-FFF2-40B4-BE49-F238E27FC236}">
                <a16:creationId xmlns:a16="http://schemas.microsoft.com/office/drawing/2014/main" id="{7FD01E57-9C46-43AC-884B-9CC1D7C3CCF3}"/>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60">
            <a:extLst>
              <a:ext uri="{FF2B5EF4-FFF2-40B4-BE49-F238E27FC236}">
                <a16:creationId xmlns:a16="http://schemas.microsoft.com/office/drawing/2014/main" id="{1DE91E58-3385-41B4-B214-E2B3B77A2296}"/>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A524C48C-F9C3-463D-BEE7-0F4059157987}"/>
              </a:ext>
            </a:extLst>
          </p:cNvPr>
          <p:cNvGrpSpPr/>
          <p:nvPr/>
        </p:nvGrpSpPr>
        <p:grpSpPr>
          <a:xfrm>
            <a:off x="3936145" y="2156421"/>
            <a:ext cx="6987258" cy="3277176"/>
            <a:chOff x="4015072" y="2199165"/>
            <a:chExt cx="7127367" cy="3342890"/>
          </a:xfrm>
        </p:grpSpPr>
        <p:grpSp>
          <p:nvGrpSpPr>
            <p:cNvPr id="54" name="Group 53">
              <a:extLst>
                <a:ext uri="{FF2B5EF4-FFF2-40B4-BE49-F238E27FC236}">
                  <a16:creationId xmlns:a16="http://schemas.microsoft.com/office/drawing/2014/main" id="{94EBD3D5-2647-4E74-851A-909398070D0E}"/>
                </a:ext>
              </a:extLst>
            </p:cNvPr>
            <p:cNvGrpSpPr/>
            <p:nvPr/>
          </p:nvGrpSpPr>
          <p:grpSpPr>
            <a:xfrm>
              <a:off x="4016144" y="2659699"/>
              <a:ext cx="348545" cy="461382"/>
              <a:chOff x="2989197" y="3117304"/>
              <a:chExt cx="172645" cy="220603"/>
            </a:xfrm>
            <a:noFill/>
          </p:grpSpPr>
          <p:sp>
            <p:nvSpPr>
              <p:cNvPr id="85"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CFB70BF-4B5C-48E3-B5F1-0DDE8D21A1F2}"/>
                </a:ext>
              </a:extLst>
            </p:cNvPr>
            <p:cNvGrpSpPr/>
            <p:nvPr/>
          </p:nvGrpSpPr>
          <p:grpSpPr>
            <a:xfrm>
              <a:off x="9935363" y="2199165"/>
              <a:ext cx="1207076" cy="948520"/>
              <a:chOff x="9854443" y="1455869"/>
              <a:chExt cx="1521253" cy="1195403"/>
            </a:xfrm>
          </p:grpSpPr>
          <p:grpSp>
            <p:nvGrpSpPr>
              <p:cNvPr id="58" name="Group 57">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73" name="Rectangle 72">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75"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19050" cap="flat" cmpd="sng" algn="ctr">
                    <a:solidFill>
                      <a:schemeClr val="tx1"/>
                    </a:solidFill>
                    <a:prstDash val="solid"/>
                    <a:miter lim="800000"/>
                    <a:headEnd type="none" w="med" len="med"/>
                    <a:tailEnd type="none" w="med" len="med"/>
                  </a:ln>
                  <a:effectLst/>
                </p:spPr>
              </p:cxnSp>
              <p:cxnSp>
                <p:nvCxnSpPr>
                  <p:cNvPr id="84" name="Straight Connector 83">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19050" cap="flat" cmpd="sng" algn="ctr">
                    <a:solidFill>
                      <a:schemeClr val="tx1"/>
                    </a:solidFill>
                    <a:prstDash val="solid"/>
                    <a:miter lim="800000"/>
                    <a:headEnd type="none" w="med" len="med"/>
                    <a:tailEnd type="none" w="med" len="med"/>
                  </a:ln>
                  <a:effectLst/>
                </p:spPr>
              </p:cxnSp>
            </p:grpSp>
          </p:grpSp>
          <p:sp>
            <p:nvSpPr>
              <p:cNvPr id="60"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rgbClr val="75787B"/>
                  </a:solidFill>
                  <a:effectLst/>
                  <a:uLnTx/>
                  <a:uFillTx/>
                  <a:latin typeface="Segoe UI Light"/>
                  <a:ea typeface="+mn-ea"/>
                  <a:cs typeface="+mn-cs"/>
                </a:endParaRPr>
              </a:p>
            </p:txBody>
          </p:sp>
          <p:cxnSp>
            <p:nvCxnSpPr>
              <p:cNvPr id="61" name="Straight Arrow Connector 60">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19050" cap="flat" cmpd="sng" algn="ctr">
                <a:solidFill>
                  <a:schemeClr val="tx1"/>
                </a:solidFill>
                <a:prstDash val="solid"/>
                <a:headEnd type="none" w="med" len="med"/>
                <a:tailEnd type="triangle" w="lg" len="sm"/>
              </a:ln>
              <a:effectLst/>
            </p:spPr>
          </p:cxnSp>
          <p:cxnSp>
            <p:nvCxnSpPr>
              <p:cNvPr id="72" name="Straight Arrow Connector 71">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19050" cap="flat" cmpd="sng" algn="ctr">
                <a:solidFill>
                  <a:schemeClr val="tx1"/>
                </a:solidFill>
                <a:prstDash val="solid"/>
                <a:headEnd type="none" w="med" len="med"/>
                <a:tailEnd type="none" w="lg" len="sm"/>
              </a:ln>
              <a:effectLst/>
            </p:spPr>
          </p:cxnSp>
        </p:grpSp>
        <p:sp>
          <p:nvSpPr>
            <p:cNvPr id="56" name="Freeform 5">
              <a:extLst>
                <a:ext uri="{FF2B5EF4-FFF2-40B4-BE49-F238E27FC236}">
                  <a16:creationId xmlns:a16="http://schemas.microsoft.com/office/drawing/2014/main" id="{B036FA4C-D57F-4500-800C-9972597820D6}"/>
                </a:ext>
              </a:extLst>
            </p:cNvPr>
            <p:cNvSpPr>
              <a:spLocks noChangeAspect="1"/>
            </p:cNvSpPr>
            <p:nvPr/>
          </p:nvSpPr>
          <p:spPr bwMode="auto">
            <a:xfrm>
              <a:off x="5864475" y="2686388"/>
              <a:ext cx="655277" cy="45552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57" name="Cylinder 120">
              <a:extLst>
                <a:ext uri="{FF2B5EF4-FFF2-40B4-BE49-F238E27FC236}">
                  <a16:creationId xmlns:a16="http://schemas.microsoft.com/office/drawing/2014/main" id="{CB2E82CD-3A74-490E-A3D8-F0194F88005A}"/>
                </a:ext>
              </a:extLst>
            </p:cNvPr>
            <p:cNvSpPr/>
            <p:nvPr/>
          </p:nvSpPr>
          <p:spPr bwMode="auto">
            <a:xfrm>
              <a:off x="7977486" y="2657832"/>
              <a:ext cx="490127" cy="508964"/>
            </a:xfrm>
            <a:prstGeom prst="can">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87E6D6D5-8AE0-4BAF-89D4-9DE357A89F59}"/>
                </a:ext>
              </a:extLst>
            </p:cNvPr>
            <p:cNvGrpSpPr>
              <a:grpSpLocks noChangeAspect="1"/>
            </p:cNvGrpSpPr>
            <p:nvPr/>
          </p:nvGrpSpPr>
          <p:grpSpPr>
            <a:xfrm>
              <a:off x="4015072" y="5002798"/>
              <a:ext cx="350690" cy="464224"/>
              <a:chOff x="2989197" y="3117304"/>
              <a:chExt cx="172645" cy="220603"/>
            </a:xfrm>
            <a:noFill/>
          </p:grpSpPr>
          <p:sp>
            <p:nvSpPr>
              <p:cNvPr id="135"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19050" cap="flat" cmpd="sng" algn="ctr">
                <a:solidFill>
                  <a:schemeClr val="tx1"/>
                </a:solidFill>
                <a:prstDash val="solid"/>
                <a:miter lim="800000"/>
                <a:headEnd type="none" w="med" len="med"/>
                <a:tailEnd type="none" w="med" len="med"/>
              </a:ln>
              <a:effectLst/>
            </p:spPr>
            <p:txBody>
              <a:bodyPr vert="horz" wrap="square" lIns="89580" tIns="44790" rIns="89580" bIns="44790" numCol="1" anchor="t" anchorCtr="0" compatLnSpc="1">
                <a:prstTxWarp prst="textNoShape">
                  <a:avLst/>
                </a:prstTxWarp>
              </a:bodyPr>
              <a:lstStyle/>
              <a:p>
                <a:pPr marL="0" marR="0" lvl="0" indent="0" algn="l" defTabSz="89552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B6D3D7D-D992-40FA-A290-67A0E6BCE78E}"/>
                </a:ext>
              </a:extLst>
            </p:cNvPr>
            <p:cNvGrpSpPr/>
            <p:nvPr/>
          </p:nvGrpSpPr>
          <p:grpSpPr>
            <a:xfrm>
              <a:off x="5864475" y="4959299"/>
              <a:ext cx="655277" cy="551223"/>
              <a:chOff x="4328280" y="5634327"/>
              <a:chExt cx="825832" cy="694694"/>
            </a:xfrm>
          </p:grpSpPr>
          <p:sp>
            <p:nvSpPr>
              <p:cNvPr id="133" name="Rectangle 132">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19050">
                <a:solidFill>
                  <a:schemeClr val="tx1"/>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grpSp>
        <p:sp>
          <p:nvSpPr>
            <p:cNvPr id="103" name="Cylinder 167">
              <a:extLst>
                <a:ext uri="{FF2B5EF4-FFF2-40B4-BE49-F238E27FC236}">
                  <a16:creationId xmlns:a16="http://schemas.microsoft.com/office/drawing/2014/main" id="{3E6455FB-B3F1-4D72-B4E8-7F0CCF4FE79F}"/>
                </a:ext>
              </a:extLst>
            </p:cNvPr>
            <p:cNvSpPr/>
            <p:nvPr/>
          </p:nvSpPr>
          <p:spPr bwMode="auto">
            <a:xfrm>
              <a:off x="7982269" y="4980427"/>
              <a:ext cx="490127" cy="508966"/>
            </a:xfrm>
            <a:prstGeom prst="can">
              <a:avLst/>
            </a:pr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network_3" title="Icon of a server connected to a network">
              <a:extLst>
                <a:ext uri="{FF2B5EF4-FFF2-40B4-BE49-F238E27FC236}">
                  <a16:creationId xmlns:a16="http://schemas.microsoft.com/office/drawing/2014/main" id="{7B252891-C936-42B6-AF52-AAFB2B6FA667}"/>
                </a:ext>
              </a:extLst>
            </p:cNvPr>
            <p:cNvSpPr>
              <a:spLocks noChangeAspect="1" noEditPoints="1"/>
            </p:cNvSpPr>
            <p:nvPr/>
          </p:nvSpPr>
          <p:spPr bwMode="auto">
            <a:xfrm>
              <a:off x="9907189" y="4927765"/>
              <a:ext cx="591956" cy="61429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flat" cmpd="sng" algn="ctr">
              <a:solidFill>
                <a:schemeClr val="tx1"/>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046053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1000"/>
                                        <p:tgtEl>
                                          <p:spTgt spid="87"/>
                                        </p:tgtEl>
                                      </p:cBhvr>
                                    </p:animEffect>
                                  </p:childTnLst>
                                </p:cTn>
                              </p:par>
                              <p:par>
                                <p:cTn id="17" presetID="1" presetClass="entr" presetSubtype="0" fill="hold" grpId="0" nodeType="withEffect">
                                  <p:stCondLst>
                                    <p:cond delay="0"/>
                                  </p:stCondLst>
                                  <p:childTnLst>
                                    <p:set>
                                      <p:cBhvr>
                                        <p:cTn id="18" dur="1" fill="hold">
                                          <p:stCondLst>
                                            <p:cond delay="249"/>
                                          </p:stCondLst>
                                        </p:cTn>
                                        <p:tgtEl>
                                          <p:spTgt spid="48"/>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250" fill="hold"/>
                                        <p:tgtEl>
                                          <p:spTgt spid="48"/>
                                        </p:tgtEl>
                                      </p:cBhvr>
                                      <p:by x="0" y="0"/>
                                    </p:animScale>
                                  </p:childTnLst>
                                </p:cTn>
                              </p:par>
                              <p:par>
                                <p:cTn id="21" presetID="35" presetClass="path" presetSubtype="0" decel="100000" fill="hold" grpId="2" nodeType="withEffect">
                                  <p:stCondLst>
                                    <p:cond delay="0"/>
                                  </p:stCondLst>
                                  <p:childTnLst>
                                    <p:animMotion origin="layout" path="M 1.04167E-6 -1.11111E-6 L 1.04167E-6 0.11667 " pathEditMode="relative" rAng="0" ptsTypes="AA">
                                      <p:cBhvr>
                                        <p:cTn id="22" dur="600" spd="-100000" fill="hold"/>
                                        <p:tgtEl>
                                          <p:spTgt spid="48"/>
                                        </p:tgtEl>
                                        <p:attrNameLst>
                                          <p:attrName>ppt_x</p:attrName>
                                          <p:attrName>ppt_y</p:attrName>
                                        </p:attrNameLst>
                                      </p:cBhvr>
                                      <p:rCtr x="0" y="5833"/>
                                    </p:animMotion>
                                  </p:childTnLst>
                                </p:cTn>
                              </p:par>
                              <p:par>
                                <p:cTn id="23" presetID="1" presetClass="entr" presetSubtype="0" fill="hold" grpId="0" nodeType="withEffect">
                                  <p:stCondLst>
                                    <p:cond delay="0"/>
                                  </p:stCondLst>
                                  <p:childTnLst>
                                    <p:set>
                                      <p:cBhvr>
                                        <p:cTn id="24" dur="1" fill="hold">
                                          <p:stCondLst>
                                            <p:cond delay="249"/>
                                          </p:stCondLst>
                                        </p:cTn>
                                        <p:tgtEl>
                                          <p:spTgt spid="50"/>
                                        </p:tgtEl>
                                        <p:attrNameLst>
                                          <p:attrName>style.visibility</p:attrName>
                                        </p:attrNameLst>
                                      </p:cBhvr>
                                      <p:to>
                                        <p:strVal val="visible"/>
                                      </p:to>
                                    </p:set>
                                  </p:childTnLst>
                                </p:cTn>
                              </p:par>
                              <p:par>
                                <p:cTn id="25" presetID="6" presetClass="emph" presetSubtype="0" accel="100000" autoRev="1" fill="hold" grpId="1" nodeType="withEffect">
                                  <p:stCondLst>
                                    <p:cond delay="0"/>
                                  </p:stCondLst>
                                  <p:childTnLst>
                                    <p:animScale>
                                      <p:cBhvr>
                                        <p:cTn id="26" dur="250" fill="hold"/>
                                        <p:tgtEl>
                                          <p:spTgt spid="50"/>
                                        </p:tgtEl>
                                      </p:cBhvr>
                                      <p:by x="0" y="0"/>
                                    </p:animScale>
                                  </p:childTnLst>
                                </p:cTn>
                              </p:par>
                              <p:par>
                                <p:cTn id="27" presetID="35" presetClass="path" presetSubtype="0" decel="100000" fill="hold" grpId="2" nodeType="withEffect">
                                  <p:stCondLst>
                                    <p:cond delay="0"/>
                                  </p:stCondLst>
                                  <p:childTnLst>
                                    <p:animMotion origin="layout" path="M 2.70833E-6 -1.11111E-6 L 2.70833E-6 0.11667 " pathEditMode="relative" rAng="0" ptsTypes="AA">
                                      <p:cBhvr>
                                        <p:cTn id="28" dur="600" spd="-100000" fill="hold"/>
                                        <p:tgtEl>
                                          <p:spTgt spid="50"/>
                                        </p:tgtEl>
                                        <p:attrNameLst>
                                          <p:attrName>ppt_x</p:attrName>
                                          <p:attrName>ppt_y</p:attrName>
                                        </p:attrNameLst>
                                      </p:cBhvr>
                                      <p:rCtr x="0" y="5833"/>
                                    </p:animMotion>
                                  </p:childTnLst>
                                </p:cTn>
                              </p:par>
                              <p:par>
                                <p:cTn id="29" presetID="1" presetClass="entr" presetSubtype="0" fill="hold" grpId="0" nodeType="withEffect">
                                  <p:stCondLst>
                                    <p:cond delay="0"/>
                                  </p:stCondLst>
                                  <p:childTnLst>
                                    <p:set>
                                      <p:cBhvr>
                                        <p:cTn id="30" dur="1" fill="hold">
                                          <p:stCondLst>
                                            <p:cond delay="249"/>
                                          </p:stCondLst>
                                        </p:cTn>
                                        <p:tgtEl>
                                          <p:spTgt spid="51"/>
                                        </p:tgtEl>
                                        <p:attrNameLst>
                                          <p:attrName>style.visibility</p:attrName>
                                        </p:attrNameLst>
                                      </p:cBhvr>
                                      <p:to>
                                        <p:strVal val="visible"/>
                                      </p:to>
                                    </p:set>
                                  </p:childTnLst>
                                </p:cTn>
                              </p:par>
                              <p:par>
                                <p:cTn id="31" presetID="6" presetClass="emph" presetSubtype="0" accel="100000" autoRev="1" fill="hold" grpId="1" nodeType="withEffect">
                                  <p:stCondLst>
                                    <p:cond delay="0"/>
                                  </p:stCondLst>
                                  <p:childTnLst>
                                    <p:animScale>
                                      <p:cBhvr>
                                        <p:cTn id="32" dur="250" fill="hold"/>
                                        <p:tgtEl>
                                          <p:spTgt spid="51"/>
                                        </p:tgtEl>
                                      </p:cBhvr>
                                      <p:by x="0" y="0"/>
                                    </p:animScale>
                                  </p:childTnLst>
                                </p:cTn>
                              </p:par>
                              <p:par>
                                <p:cTn id="33" presetID="35" presetClass="path" presetSubtype="0" decel="100000" fill="hold" grpId="2" nodeType="withEffect">
                                  <p:stCondLst>
                                    <p:cond delay="0"/>
                                  </p:stCondLst>
                                  <p:childTnLst>
                                    <p:animMotion origin="layout" path="M 4.16667E-6 -1.11111E-6 L 4.16667E-6 0.11667 " pathEditMode="relative" rAng="0" ptsTypes="AA">
                                      <p:cBhvr>
                                        <p:cTn id="34" dur="600" spd="-100000" fill="hold"/>
                                        <p:tgtEl>
                                          <p:spTgt spid="51"/>
                                        </p:tgtEl>
                                        <p:attrNameLst>
                                          <p:attrName>ppt_x</p:attrName>
                                          <p:attrName>ppt_y</p:attrName>
                                        </p:attrNameLst>
                                      </p:cBhvr>
                                      <p:rCtr x="0" y="5833"/>
                                    </p:animMotion>
                                  </p:childTnLst>
                                </p:cTn>
                              </p:par>
                              <p:par>
                                <p:cTn id="35" presetID="1" presetClass="entr" presetSubtype="0" fill="hold" grpId="0" nodeType="withEffect">
                                  <p:stCondLst>
                                    <p:cond delay="0"/>
                                  </p:stCondLst>
                                  <p:childTnLst>
                                    <p:set>
                                      <p:cBhvr>
                                        <p:cTn id="36" dur="1" fill="hold">
                                          <p:stCondLst>
                                            <p:cond delay="249"/>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0"/>
                                  </p:stCondLst>
                                  <p:childTnLst>
                                    <p:animScale>
                                      <p:cBhvr>
                                        <p:cTn id="38" dur="250" fill="hold"/>
                                        <p:tgtEl>
                                          <p:spTgt spid="88"/>
                                        </p:tgtEl>
                                      </p:cBhvr>
                                      <p:by x="0" y="0"/>
                                    </p:animScale>
                                  </p:childTnLst>
                                </p:cTn>
                              </p:par>
                              <p:par>
                                <p:cTn id="39" presetID="35" presetClass="path" presetSubtype="0" decel="100000" fill="hold" grpId="2" nodeType="withEffect">
                                  <p:stCondLst>
                                    <p:cond delay="0"/>
                                  </p:stCondLst>
                                  <p:childTnLst>
                                    <p:animMotion origin="layout" path="M -4.16667E-6 -1.11111E-6 L -4.16667E-6 0.11667 " pathEditMode="relative" rAng="0" ptsTypes="AA">
                                      <p:cBhvr>
                                        <p:cTn id="40" dur="600" spd="-100000" fill="hold"/>
                                        <p:tgtEl>
                                          <p:spTgt spid="88"/>
                                        </p:tgtEl>
                                        <p:attrNameLst>
                                          <p:attrName>ppt_x</p:attrName>
                                          <p:attrName>ppt_y</p:attrName>
                                        </p:attrNameLst>
                                      </p:cBhvr>
                                      <p:rCtr x="0" y="5833"/>
                                    </p:animMotion>
                                  </p:childTnLst>
                                </p:cTn>
                              </p:par>
                              <p:par>
                                <p:cTn id="41" presetID="1" presetClass="entr" presetSubtype="0" fill="hold" grpId="0" nodeType="withEffect">
                                  <p:stCondLst>
                                    <p:cond delay="0"/>
                                  </p:stCondLst>
                                  <p:childTnLst>
                                    <p:set>
                                      <p:cBhvr>
                                        <p:cTn id="42" dur="1" fill="hold">
                                          <p:stCondLst>
                                            <p:cond delay="249"/>
                                          </p:stCondLst>
                                        </p:cTn>
                                        <p:tgtEl>
                                          <p:spTgt spid="44"/>
                                        </p:tgtEl>
                                        <p:attrNameLst>
                                          <p:attrName>style.visibility</p:attrName>
                                        </p:attrNameLst>
                                      </p:cBhvr>
                                      <p:to>
                                        <p:strVal val="visible"/>
                                      </p:to>
                                    </p:set>
                                  </p:childTnLst>
                                </p:cTn>
                              </p:par>
                              <p:par>
                                <p:cTn id="43" presetID="6" presetClass="emph" presetSubtype="0" accel="100000" autoRev="1" fill="hold" grpId="1" nodeType="withEffect">
                                  <p:stCondLst>
                                    <p:cond delay="0"/>
                                  </p:stCondLst>
                                  <p:childTnLst>
                                    <p:animScale>
                                      <p:cBhvr>
                                        <p:cTn id="44" dur="250" fill="hold"/>
                                        <p:tgtEl>
                                          <p:spTgt spid="44"/>
                                        </p:tgtEl>
                                      </p:cBhvr>
                                      <p:by x="0" y="0"/>
                                    </p:animScale>
                                  </p:childTnLst>
                                </p:cTn>
                              </p:par>
                              <p:par>
                                <p:cTn id="45" presetID="35" presetClass="path" presetSubtype="0" decel="100000" fill="hold" grpId="2" nodeType="withEffect">
                                  <p:stCondLst>
                                    <p:cond delay="0"/>
                                  </p:stCondLst>
                                  <p:childTnLst>
                                    <p:animMotion origin="layout" path="M 1.04167E-6 7.40741E-7 L 1.04167E-6 -0.12431 " pathEditMode="relative" rAng="0" ptsTypes="AA">
                                      <p:cBhvr>
                                        <p:cTn id="46" dur="600" spd="-100000" fill="hold"/>
                                        <p:tgtEl>
                                          <p:spTgt spid="44"/>
                                        </p:tgtEl>
                                        <p:attrNameLst>
                                          <p:attrName>ppt_x</p:attrName>
                                          <p:attrName>ppt_y</p:attrName>
                                        </p:attrNameLst>
                                      </p:cBhvr>
                                      <p:rCtr x="0" y="-6227"/>
                                    </p:animMotion>
                                  </p:childTnLst>
                                </p:cTn>
                              </p:par>
                              <p:par>
                                <p:cTn id="47" presetID="1" presetClass="entr" presetSubtype="0" fill="hold" grpId="0" nodeType="withEffect">
                                  <p:stCondLst>
                                    <p:cond delay="0"/>
                                  </p:stCondLst>
                                  <p:childTnLst>
                                    <p:set>
                                      <p:cBhvr>
                                        <p:cTn id="48" dur="1" fill="hold">
                                          <p:stCondLst>
                                            <p:cond delay="249"/>
                                          </p:stCondLst>
                                        </p:cTn>
                                        <p:tgtEl>
                                          <p:spTgt spid="46"/>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250" fill="hold"/>
                                        <p:tgtEl>
                                          <p:spTgt spid="46"/>
                                        </p:tgtEl>
                                      </p:cBhvr>
                                      <p:by x="0" y="0"/>
                                    </p:animScale>
                                  </p:childTnLst>
                                </p:cTn>
                              </p:par>
                              <p:par>
                                <p:cTn id="51" presetID="35" presetClass="path" presetSubtype="0" decel="100000" fill="hold" grpId="2" nodeType="withEffect">
                                  <p:stCondLst>
                                    <p:cond delay="0"/>
                                  </p:stCondLst>
                                  <p:childTnLst>
                                    <p:animMotion origin="layout" path="M 2.70833E-6 7.40741E-7 L 2.70833E-6 -0.12431 " pathEditMode="relative" rAng="0" ptsTypes="AA">
                                      <p:cBhvr>
                                        <p:cTn id="52" dur="600" spd="-100000" fill="hold"/>
                                        <p:tgtEl>
                                          <p:spTgt spid="46"/>
                                        </p:tgtEl>
                                        <p:attrNameLst>
                                          <p:attrName>ppt_x</p:attrName>
                                          <p:attrName>ppt_y</p:attrName>
                                        </p:attrNameLst>
                                      </p:cBhvr>
                                      <p:rCtr x="0" y="-6227"/>
                                    </p:animMotion>
                                  </p:childTnLst>
                                </p:cTn>
                              </p:par>
                              <p:par>
                                <p:cTn id="53" presetID="1" presetClass="entr" presetSubtype="0" fill="hold" grpId="0" nodeType="withEffect">
                                  <p:stCondLst>
                                    <p:cond delay="0"/>
                                  </p:stCondLst>
                                  <p:childTnLst>
                                    <p:set>
                                      <p:cBhvr>
                                        <p:cTn id="54" dur="1" fill="hold">
                                          <p:stCondLst>
                                            <p:cond delay="249"/>
                                          </p:stCondLst>
                                        </p:cTn>
                                        <p:tgtEl>
                                          <p:spTgt spid="47"/>
                                        </p:tgtEl>
                                        <p:attrNameLst>
                                          <p:attrName>style.visibility</p:attrName>
                                        </p:attrNameLst>
                                      </p:cBhvr>
                                      <p:to>
                                        <p:strVal val="visible"/>
                                      </p:to>
                                    </p:set>
                                  </p:childTnLst>
                                </p:cTn>
                              </p:par>
                              <p:par>
                                <p:cTn id="55" presetID="6" presetClass="emph" presetSubtype="0" accel="100000" autoRev="1" fill="hold" grpId="1" nodeType="withEffect">
                                  <p:stCondLst>
                                    <p:cond delay="0"/>
                                  </p:stCondLst>
                                  <p:childTnLst>
                                    <p:animScale>
                                      <p:cBhvr>
                                        <p:cTn id="56" dur="250" fill="hold"/>
                                        <p:tgtEl>
                                          <p:spTgt spid="47"/>
                                        </p:tgtEl>
                                      </p:cBhvr>
                                      <p:by x="0" y="0"/>
                                    </p:animScale>
                                  </p:childTnLst>
                                </p:cTn>
                              </p:par>
                              <p:par>
                                <p:cTn id="57" presetID="35" presetClass="path" presetSubtype="0" decel="100000" fill="hold" grpId="2" nodeType="withEffect">
                                  <p:stCondLst>
                                    <p:cond delay="0"/>
                                  </p:stCondLst>
                                  <p:childTnLst>
                                    <p:animMotion origin="layout" path="M 4.16667E-6 7.40741E-7 L 4.16667E-6 -0.12431 " pathEditMode="relative" rAng="0" ptsTypes="AA">
                                      <p:cBhvr>
                                        <p:cTn id="58" dur="600" spd="-100000" fill="hold"/>
                                        <p:tgtEl>
                                          <p:spTgt spid="47"/>
                                        </p:tgtEl>
                                        <p:attrNameLst>
                                          <p:attrName>ppt_x</p:attrName>
                                          <p:attrName>ppt_y</p:attrName>
                                        </p:attrNameLst>
                                      </p:cBhvr>
                                      <p:rCtr x="0" y="-6227"/>
                                    </p:animMotion>
                                  </p:childTnLst>
                                </p:cTn>
                              </p:par>
                              <p:par>
                                <p:cTn id="59" presetID="1" presetClass="entr" presetSubtype="0" fill="hold" grpId="0" nodeType="withEffect">
                                  <p:stCondLst>
                                    <p:cond delay="0"/>
                                  </p:stCondLst>
                                  <p:childTnLst>
                                    <p:set>
                                      <p:cBhvr>
                                        <p:cTn id="60" dur="1" fill="hold">
                                          <p:stCondLst>
                                            <p:cond delay="249"/>
                                          </p:stCondLst>
                                        </p:cTn>
                                        <p:tgtEl>
                                          <p:spTgt spid="89"/>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250" fill="hold"/>
                                        <p:tgtEl>
                                          <p:spTgt spid="89"/>
                                        </p:tgtEl>
                                      </p:cBhvr>
                                      <p:by x="0" y="0"/>
                                    </p:animScale>
                                  </p:childTnLst>
                                </p:cTn>
                              </p:par>
                              <p:par>
                                <p:cTn id="63" presetID="35" presetClass="path" presetSubtype="0" decel="100000" fill="hold" grpId="2" nodeType="withEffect">
                                  <p:stCondLst>
                                    <p:cond delay="0"/>
                                  </p:stCondLst>
                                  <p:childTnLst>
                                    <p:animMotion origin="layout" path="M -4.16667E-6 7.40741E-7 L -4.16667E-6 -0.12431 " pathEditMode="relative" rAng="0" ptsTypes="AA">
                                      <p:cBhvr>
                                        <p:cTn id="64" dur="600" spd="-100000" fill="hold"/>
                                        <p:tgtEl>
                                          <p:spTgt spid="89"/>
                                        </p:tgtEl>
                                        <p:attrNameLst>
                                          <p:attrName>ppt_x</p:attrName>
                                          <p:attrName>ppt_y</p:attrName>
                                        </p:attrNameLst>
                                      </p:cBhvr>
                                      <p:rCtr x="0" y="-6227"/>
                                    </p:animMotion>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400"/>
                                        <p:tgtEl>
                                          <p:spTgt spid="53"/>
                                        </p:tgtEl>
                                      </p:cBhvr>
                                    </p:animEffect>
                                  </p:childTnLst>
                                </p:cTn>
                              </p:par>
                              <p:par>
                                <p:cTn id="68" presetID="42" presetClass="path" presetSubtype="0" decel="100000" fill="hold" grpId="1" nodeType="withEffect">
                                  <p:stCondLst>
                                    <p:cond delay="0"/>
                                  </p:stCondLst>
                                  <p:childTnLst>
                                    <p:animMotion origin="layout" path="M 1.25E-6 -1.85185E-6 L 1.25E-6 0.0963 " pathEditMode="relative" rAng="0" ptsTypes="AA">
                                      <p:cBhvr>
                                        <p:cTn id="69" dur="700" spd="-100000" fill="hold"/>
                                        <p:tgtEl>
                                          <p:spTgt spid="53"/>
                                        </p:tgtEl>
                                        <p:attrNameLst>
                                          <p:attrName>ppt_x</p:attrName>
                                          <p:attrName>ppt_y</p:attrName>
                                        </p:attrNameLst>
                                      </p:cBhvr>
                                      <p:rCtr x="0" y="4815"/>
                                    </p:animMotion>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400"/>
                                        <p:tgtEl>
                                          <p:spTgt spid="59"/>
                                        </p:tgtEl>
                                      </p:cBhvr>
                                    </p:animEffect>
                                  </p:childTnLst>
                                </p:cTn>
                              </p:par>
                              <p:par>
                                <p:cTn id="73" presetID="42" presetClass="path" presetSubtype="0" decel="100000" fill="hold" grpId="1" nodeType="withEffect">
                                  <p:stCondLst>
                                    <p:cond delay="0"/>
                                  </p:stCondLst>
                                  <p:childTnLst>
                                    <p:animMotion origin="layout" path="M 2.70833E-6 -1.85185E-6 L 2.70833E-6 0.0963 " pathEditMode="relative" rAng="0" ptsTypes="AA">
                                      <p:cBhvr>
                                        <p:cTn id="74" dur="700" spd="-100000" fill="hold"/>
                                        <p:tgtEl>
                                          <p:spTgt spid="59"/>
                                        </p:tgtEl>
                                        <p:attrNameLst>
                                          <p:attrName>ppt_x</p:attrName>
                                          <p:attrName>ppt_y</p:attrName>
                                        </p:attrNameLst>
                                      </p:cBhvr>
                                      <p:rCtr x="0" y="4815"/>
                                    </p:animMotion>
                                  </p:childTnLst>
                                </p:cTn>
                              </p:par>
                              <p:par>
                                <p:cTn id="75" presetID="10"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400"/>
                                        <p:tgtEl>
                                          <p:spTgt spid="62"/>
                                        </p:tgtEl>
                                      </p:cBhvr>
                                    </p:animEffect>
                                  </p:childTnLst>
                                </p:cTn>
                              </p:par>
                              <p:par>
                                <p:cTn id="78" presetID="42" presetClass="path" presetSubtype="0" decel="100000" fill="hold" grpId="1" nodeType="withEffect">
                                  <p:stCondLst>
                                    <p:cond delay="0"/>
                                  </p:stCondLst>
                                  <p:childTnLst>
                                    <p:animMotion origin="layout" path="M 4.375E-6 -1.85185E-6 L 4.375E-6 0.0963 " pathEditMode="relative" rAng="0" ptsTypes="AA">
                                      <p:cBhvr>
                                        <p:cTn id="79" dur="700" spd="-100000" fill="hold"/>
                                        <p:tgtEl>
                                          <p:spTgt spid="62"/>
                                        </p:tgtEl>
                                        <p:attrNameLst>
                                          <p:attrName>ppt_x</p:attrName>
                                          <p:attrName>ppt_y</p:attrName>
                                        </p:attrNameLst>
                                      </p:cBhvr>
                                      <p:rCtr x="0" y="4815"/>
                                    </p:animMotion>
                                  </p:childTnLst>
                                </p:cTn>
                              </p:par>
                              <p:par>
                                <p:cTn id="80" presetID="10" presetClass="entr" presetSubtype="0"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400"/>
                                        <p:tgtEl>
                                          <p:spTgt spid="90"/>
                                        </p:tgtEl>
                                      </p:cBhvr>
                                    </p:animEffect>
                                  </p:childTnLst>
                                </p:cTn>
                              </p:par>
                              <p:par>
                                <p:cTn id="83" presetID="42" presetClass="path" presetSubtype="0" decel="100000" fill="hold" grpId="1" nodeType="withEffect">
                                  <p:stCondLst>
                                    <p:cond delay="0"/>
                                  </p:stCondLst>
                                  <p:childTnLst>
                                    <p:animMotion origin="layout" path="M -4.16667E-6 -1.85185E-6 L -4.16667E-6 0.0963 " pathEditMode="relative" rAng="0" ptsTypes="AA">
                                      <p:cBhvr>
                                        <p:cTn id="84" dur="700" spd="-100000" fill="hold"/>
                                        <p:tgtEl>
                                          <p:spTgt spid="90"/>
                                        </p:tgtEl>
                                        <p:attrNameLst>
                                          <p:attrName>ppt_x</p:attrName>
                                          <p:attrName>ppt_y</p:attrName>
                                        </p:attrNameLst>
                                      </p:cBhvr>
                                      <p:rCtr x="0" y="4815"/>
                                    </p:animMotion>
                                  </p:childTnLst>
                                </p:cTn>
                              </p:par>
                              <p:par>
                                <p:cTn id="85" presetID="10"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400"/>
                                        <p:tgtEl>
                                          <p:spTgt spid="67"/>
                                        </p:tgtEl>
                                      </p:cBhvr>
                                    </p:animEffect>
                                  </p:childTnLst>
                                </p:cTn>
                              </p:par>
                              <p:par>
                                <p:cTn id="88" presetID="42" presetClass="path" presetSubtype="0" decel="100000" fill="hold" grpId="1" nodeType="withEffect">
                                  <p:stCondLst>
                                    <p:cond delay="0"/>
                                  </p:stCondLst>
                                  <p:childTnLst>
                                    <p:animMotion origin="layout" path="M 2.70105E-6 -3.40445E-7 L 2.70105E-6 -0.09532 " pathEditMode="relative" rAng="0" ptsTypes="AA">
                                      <p:cBhvr>
                                        <p:cTn id="89" dur="700" spd="-100000" fill="hold"/>
                                        <p:tgtEl>
                                          <p:spTgt spid="67"/>
                                        </p:tgtEl>
                                        <p:attrNameLst>
                                          <p:attrName>ppt_x</p:attrName>
                                          <p:attrName>ppt_y</p:attrName>
                                        </p:attrNameLst>
                                      </p:cBhvr>
                                      <p:rCtr x="0" y="-4766"/>
                                    </p:animMotion>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400"/>
                                        <p:tgtEl>
                                          <p:spTgt spid="70"/>
                                        </p:tgtEl>
                                      </p:cBhvr>
                                    </p:animEffect>
                                  </p:childTnLst>
                                </p:cTn>
                              </p:par>
                              <p:par>
                                <p:cTn id="93" presetID="42" presetClass="path" presetSubtype="0" decel="100000" fill="hold" grpId="1" nodeType="withEffect">
                                  <p:stCondLst>
                                    <p:cond delay="0"/>
                                  </p:stCondLst>
                                  <p:childTnLst>
                                    <p:animMotion origin="layout" path="M -5.6676E-7 -3.40445E-7 L -5.6676E-7 -0.09532 " pathEditMode="relative" rAng="0" ptsTypes="AA">
                                      <p:cBhvr>
                                        <p:cTn id="94" dur="700" spd="-100000" fill="hold"/>
                                        <p:tgtEl>
                                          <p:spTgt spid="70"/>
                                        </p:tgtEl>
                                        <p:attrNameLst>
                                          <p:attrName>ppt_x</p:attrName>
                                          <p:attrName>ppt_y</p:attrName>
                                        </p:attrNameLst>
                                      </p:cBhvr>
                                      <p:rCtr x="0" y="-4766"/>
                                    </p:animMotion>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400"/>
                                        <p:tgtEl>
                                          <p:spTgt spid="76"/>
                                        </p:tgtEl>
                                      </p:cBhvr>
                                    </p:animEffect>
                                  </p:childTnLst>
                                </p:cTn>
                              </p:par>
                              <p:par>
                                <p:cTn id="98" presetID="42" presetClass="path" presetSubtype="0" decel="100000" fill="hold" grpId="1" nodeType="withEffect">
                                  <p:stCondLst>
                                    <p:cond delay="0"/>
                                  </p:stCondLst>
                                  <p:childTnLst>
                                    <p:animMotion origin="layout" path="M 3.81414E-6 -3.40445E-7 L 3.81414E-6 -0.09532 " pathEditMode="relative" rAng="0" ptsTypes="AA">
                                      <p:cBhvr>
                                        <p:cTn id="99" dur="700" spd="-100000" fill="hold"/>
                                        <p:tgtEl>
                                          <p:spTgt spid="76"/>
                                        </p:tgtEl>
                                        <p:attrNameLst>
                                          <p:attrName>ppt_x</p:attrName>
                                          <p:attrName>ppt_y</p:attrName>
                                        </p:attrNameLst>
                                      </p:cBhvr>
                                      <p:rCtr x="0" y="-4766"/>
                                    </p:animMotion>
                                  </p:childTnLst>
                                </p:cTn>
                              </p:par>
                              <p:par>
                                <p:cTn id="100" presetID="10"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400"/>
                                        <p:tgtEl>
                                          <p:spTgt spid="92"/>
                                        </p:tgtEl>
                                      </p:cBhvr>
                                    </p:animEffect>
                                  </p:childTnLst>
                                </p:cTn>
                              </p:par>
                              <p:par>
                                <p:cTn id="103" presetID="42" presetClass="path" presetSubtype="0" decel="100000" fill="hold" grpId="1" nodeType="withEffect">
                                  <p:stCondLst>
                                    <p:cond delay="0"/>
                                  </p:stCondLst>
                                  <p:childTnLst>
                                    <p:animMotion origin="layout" path="M -1.80495E-6 -3.40445E-7 L -1.80495E-6 -0.09532 " pathEditMode="relative" rAng="0" ptsTypes="AA">
                                      <p:cBhvr>
                                        <p:cTn id="104" dur="700" spd="-100000" fill="hold"/>
                                        <p:tgtEl>
                                          <p:spTgt spid="92"/>
                                        </p:tgtEl>
                                        <p:attrNameLst>
                                          <p:attrName>ppt_x</p:attrName>
                                          <p:attrName>ppt_y</p:attrName>
                                        </p:attrNameLst>
                                      </p:cBhvr>
                                      <p:rCtr x="0" y="-4766"/>
                                    </p:animMotion>
                                  </p:childTnLst>
                                </p:cTn>
                              </p:par>
                              <p:par>
                                <p:cTn id="105" presetID="10" presetClass="entr" presetSubtype="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42" presetClass="path" presetSubtype="0" decel="100000" fill="hold" grpId="1" nodeType="withEffect">
                                  <p:stCondLst>
                                    <p:cond delay="0"/>
                                  </p:stCondLst>
                                  <p:childTnLst>
                                    <p:animMotion origin="layout" path="M 3.75E-6 4.81481E-6 L 3.75E-6 0.04583 " pathEditMode="relative" rAng="0" ptsTypes="AA">
                                      <p:cBhvr>
                                        <p:cTn id="109" dur="500" spd="-100000" fill="hold"/>
                                        <p:tgtEl>
                                          <p:spTgt spid="49"/>
                                        </p:tgtEl>
                                        <p:attrNameLst>
                                          <p:attrName>ppt_x</p:attrName>
                                          <p:attrName>ppt_y</p:attrName>
                                        </p:attrNameLst>
                                      </p:cBhvr>
                                      <p:rCtr x="0" y="2292"/>
                                    </p:animMotion>
                                  </p:childTnLst>
                                </p:cTn>
                              </p:par>
                              <p:par>
                                <p:cTn id="110" presetID="10" presetClass="entr" presetSubtype="0" fill="hold" nodeType="with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76" grpId="0"/>
      <p:bldP spid="76" grpId="1"/>
      <p:bldP spid="88" grpId="0" animBg="1"/>
      <p:bldP spid="88" grpId="1" animBg="1"/>
      <p:bldP spid="88" grpId="2" animBg="1"/>
      <p:bldP spid="89" grpId="0" animBg="1"/>
      <p:bldP spid="89" grpId="1" animBg="1"/>
      <p:bldP spid="89" grpId="2" animBg="1"/>
      <p:bldP spid="90" grpId="0"/>
      <p:bldP spid="90" grpId="1"/>
      <p:bldP spid="92" grpId="0"/>
      <p:bldP spid="92" grpId="1"/>
      <p:bldP spid="50" grpId="0" animBg="1"/>
      <p:bldP spid="50" grpId="1" animBg="1"/>
      <p:bldP spid="50" grpId="2" animBg="1"/>
      <p:bldP spid="46" grpId="0" animBg="1"/>
      <p:bldP spid="46" grpId="1" animBg="1"/>
      <p:bldP spid="46" grpId="2" animBg="1"/>
      <p:bldP spid="59" grpId="0"/>
      <p:bldP spid="59" grpId="1"/>
      <p:bldP spid="70" grpId="0"/>
      <p:bldP spid="70" grpId="1"/>
      <p:bldP spid="41" grpId="0"/>
      <p:bldP spid="87" grpId="0"/>
      <p:bldP spid="40" grpId="0"/>
      <p:bldP spid="38" grpId="0"/>
      <p:bldP spid="48" grpId="0" animBg="1"/>
      <p:bldP spid="48" grpId="1" animBg="1"/>
      <p:bldP spid="48" grpId="2" animBg="1"/>
      <p:bldP spid="44" grpId="0" animBg="1"/>
      <p:bldP spid="44" grpId="1" animBg="1"/>
      <p:bldP spid="44" grpId="2" animBg="1"/>
      <p:bldP spid="53" grpId="0"/>
      <p:bldP spid="53" grpId="1"/>
      <p:bldP spid="67" grpId="0"/>
      <p:bldP spid="67" grpId="1"/>
      <p:bldP spid="49" grpId="0"/>
      <p:bldP spid="4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778595" y="1557338"/>
            <a:ext cx="8523287" cy="900112"/>
          </a:xfrm>
        </p:spPr>
        <p:txBody>
          <a:bodyPr/>
          <a:lstStyle/>
          <a:p>
            <a:pPr algn="ctr" defTabSz="914192">
              <a:spcAft>
                <a:spcPts val="588"/>
              </a:spcAft>
              <a:defRPr/>
            </a:pPr>
            <a:r>
              <a:rPr lang="en-US" sz="4000">
                <a:latin typeface="Segoe UI Semibold" panose="020B0702040204020203" pitchFamily="34" charset="0"/>
                <a:cs typeface="Segoe UI Semibold" panose="020B0702040204020203" pitchFamily="34" charset="0"/>
              </a:rPr>
              <a:t>Azure Stack </a:t>
            </a:r>
            <a:r>
              <a:rPr lang="en-US" sz="4000">
                <a:gradFill>
                  <a:gsLst>
                    <a:gs pos="78761">
                      <a:schemeClr val="tx1"/>
                    </a:gs>
                    <a:gs pos="0">
                      <a:schemeClr val="tx1"/>
                    </a:gs>
                  </a:gsLst>
                  <a:lin ang="5400000" scaled="0"/>
                </a:gradFill>
                <a:latin typeface="Segoe UI Semibold" panose="020B0702040204020203" pitchFamily="34" charset="0"/>
                <a:cs typeface="Segoe UI Semibold" panose="020B0702040204020203" pitchFamily="34" charset="0"/>
              </a:rPr>
              <a:t>|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307699"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At the edge</a:t>
            </a:r>
            <a:b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b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725566"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Cloud application </a:t>
            </a:r>
            <a:b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b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434922" y="4352653"/>
            <a:ext cx="2947810" cy="8674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366425" y="3224949"/>
            <a:ext cx="841194" cy="82230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9800113" y="3224949"/>
            <a:ext cx="809553" cy="822307"/>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510950" y="3224949"/>
            <a:ext cx="806591" cy="822307"/>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4" name="Straight Connector 33">
            <a:extLst>
              <a:ext uri="{FF2B5EF4-FFF2-40B4-BE49-F238E27FC236}">
                <a16:creationId xmlns:a16="http://schemas.microsoft.com/office/drawing/2014/main" id="{520B6A34-7C21-4E6C-93B5-FD692245239F}"/>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5" name="Rectangle 34">
            <a:extLst>
              <a:ext uri="{FF2B5EF4-FFF2-40B4-BE49-F238E27FC236}">
                <a16:creationId xmlns:a16="http://schemas.microsoft.com/office/drawing/2014/main" id="{E3873BFC-ABFB-4E3F-AEE6-BA709685FE53}"/>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36" name="Rectangle 35">
            <a:extLst>
              <a:ext uri="{FF2B5EF4-FFF2-40B4-BE49-F238E27FC236}">
                <a16:creationId xmlns:a16="http://schemas.microsoft.com/office/drawing/2014/main" id="{2151EB47-13E0-4655-87CE-5ED4313A6DC6}"/>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37" name="light">
            <a:extLst>
              <a:ext uri="{FF2B5EF4-FFF2-40B4-BE49-F238E27FC236}">
                <a16:creationId xmlns:a16="http://schemas.microsoft.com/office/drawing/2014/main" id="{9C4B0E39-C04E-47D2-AEEA-C6BAEFBC76E8}"/>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Freeform 60">
            <a:extLst>
              <a:ext uri="{FF2B5EF4-FFF2-40B4-BE49-F238E27FC236}">
                <a16:creationId xmlns:a16="http://schemas.microsoft.com/office/drawing/2014/main" id="{A35E69B1-38C0-4A7E-AAA8-D926CE055E94}"/>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1906144-008B-4E28-9BE3-AD08CB2F19B5}"/>
              </a:ext>
            </a:extLst>
          </p:cNvPr>
          <p:cNvSpPr/>
          <p:nvPr/>
        </p:nvSpPr>
        <p:spPr>
          <a:xfrm>
            <a:off x="681405" y="3125495"/>
            <a:ext cx="1011046"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grpSp>
        <p:nvGrpSpPr>
          <p:cNvPr id="20" name="Group 19">
            <a:extLst>
              <a:ext uri="{FF2B5EF4-FFF2-40B4-BE49-F238E27FC236}">
                <a16:creationId xmlns:a16="http://schemas.microsoft.com/office/drawing/2014/main" id="{968933E4-CD6A-435D-A12B-F95AA26ED9CE}"/>
              </a:ext>
            </a:extLst>
          </p:cNvPr>
          <p:cNvGrpSpPr/>
          <p:nvPr/>
        </p:nvGrpSpPr>
        <p:grpSpPr>
          <a:xfrm>
            <a:off x="897202" y="2341862"/>
            <a:ext cx="579450" cy="565967"/>
            <a:chOff x="897202" y="2341862"/>
            <a:chExt cx="579450" cy="565967"/>
          </a:xfrm>
        </p:grpSpPr>
        <p:sp>
          <p:nvSpPr>
            <p:cNvPr id="21" name="Rectangle 20">
              <a:extLst>
                <a:ext uri="{FF2B5EF4-FFF2-40B4-BE49-F238E27FC236}">
                  <a16:creationId xmlns:a16="http://schemas.microsoft.com/office/drawing/2014/main" id="{9872BB19-B341-4E8E-A0DD-C2EFD3DC38C0}"/>
                </a:ext>
              </a:extLst>
            </p:cNvPr>
            <p:cNvSpPr/>
            <p:nvPr/>
          </p:nvSpPr>
          <p:spPr bwMode="auto">
            <a:xfrm>
              <a:off x="1065647" y="2341862"/>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Rectangle 21">
              <a:extLst>
                <a:ext uri="{FF2B5EF4-FFF2-40B4-BE49-F238E27FC236}">
                  <a16:creationId xmlns:a16="http://schemas.microsoft.com/office/drawing/2014/main" id="{4FA7A9F4-6012-4028-AAB4-1BFC63E0ECF9}"/>
                </a:ext>
              </a:extLst>
            </p:cNvPr>
            <p:cNvSpPr/>
            <p:nvPr/>
          </p:nvSpPr>
          <p:spPr bwMode="auto">
            <a:xfrm>
              <a:off x="897202" y="2496830"/>
              <a:ext cx="411005" cy="41099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3" name="Rectangle 22">
            <a:extLst>
              <a:ext uri="{FF2B5EF4-FFF2-40B4-BE49-F238E27FC236}">
                <a16:creationId xmlns:a16="http://schemas.microsoft.com/office/drawing/2014/main" id="{514C7FCA-E46F-4B00-A46B-BE2917A3ED83}"/>
              </a:ext>
            </a:extLst>
          </p:cNvPr>
          <p:cNvSpPr/>
          <p:nvPr/>
        </p:nvSpPr>
        <p:spPr>
          <a:xfrm>
            <a:off x="588400" y="1780042"/>
            <a:ext cx="1226939" cy="333489"/>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24" name="speedometer_2">
            <a:extLst>
              <a:ext uri="{FF2B5EF4-FFF2-40B4-BE49-F238E27FC236}">
                <a16:creationId xmlns:a16="http://schemas.microsoft.com/office/drawing/2014/main" id="{FA3692AD-6D4B-46CE-BA86-3DB41083C0BD}"/>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9791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75E-6 -2.59259E-6 L -3.75E-6 0.04584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95833E-6 3.33333E-6 L 3.95833E-6 0.13379 " pathEditMode="relative" rAng="0" ptsTypes="AA">
                                      <p:cBhvr>
                                        <p:cTn id="18" dur="700" spd="-100000" fill="hold"/>
                                        <p:tgtEl>
                                          <p:spTgt spid="3"/>
                                        </p:tgtEl>
                                        <p:attrNameLst>
                                          <p:attrName>ppt_x</p:attrName>
                                          <p:attrName>ppt_y</p:attrName>
                                        </p:attrNameLst>
                                      </p:cBhvr>
                                      <p:rCtr x="0" y="6690"/>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3333E-6 3.33333E-6 L 3.33333E-6 0.13379 " pathEditMode="relative" rAng="0" ptsTypes="AA">
                                      <p:cBhvr>
                                        <p:cTn id="26" dur="700" spd="-100000" fill="hold"/>
                                        <p:tgtEl>
                                          <p:spTgt spid="4"/>
                                        </p:tgtEl>
                                        <p:attrNameLst>
                                          <p:attrName>ppt_x</p:attrName>
                                          <p:attrName>ppt_y</p:attrName>
                                        </p:attrNameLst>
                                      </p:cBhvr>
                                      <p:rCtr x="0" y="6690"/>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1.45833E-6 3.33333E-6 L 1.45833E-6 0.13379 " pathEditMode="relative" rAng="0" ptsTypes="AA">
                                      <p:cBhvr>
                                        <p:cTn id="34" dur="700" spd="-100000" fill="hold"/>
                                        <p:tgtEl>
                                          <p:spTgt spid="5"/>
                                        </p:tgtEl>
                                        <p:attrNameLst>
                                          <p:attrName>ppt_x</p:attrName>
                                          <p:attrName>ppt_y</p:attrName>
                                        </p:attrNameLst>
                                      </p:cBhvr>
                                      <p:rCtr x="0" y="6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p:txBody>
          <a:bodyPr anchor="ctr"/>
          <a:lstStyle/>
          <a:p>
            <a:r>
              <a:rPr lang="en-US"/>
              <a:t>Intelligent</a:t>
            </a:r>
          </a:p>
        </p:txBody>
      </p:sp>
      <p:sp>
        <p:nvSpPr>
          <p:cNvPr id="4" name="light">
            <a:extLst>
              <a:ext uri="{FF2B5EF4-FFF2-40B4-BE49-F238E27FC236}">
                <a16:creationId xmlns:a16="http://schemas.microsoft.com/office/drawing/2014/main" id="{45C909FF-141B-4566-B628-036798159679}"/>
              </a:ext>
            </a:extLst>
          </p:cNvPr>
          <p:cNvSpPr>
            <a:spLocks noChangeAspect="1" noEditPoints="1"/>
          </p:cNvSpPr>
          <p:nvPr/>
        </p:nvSpPr>
        <p:spPr bwMode="auto">
          <a:xfrm>
            <a:off x="3949038" y="2520680"/>
            <a:ext cx="611811" cy="9083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54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789069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8FA5F8-C6C6-45C6-9016-A57D8B436E50}"/>
              </a:ext>
            </a:extLst>
          </p:cNvPr>
          <p:cNvGrpSpPr/>
          <p:nvPr/>
        </p:nvGrpSpPr>
        <p:grpSpPr>
          <a:xfrm>
            <a:off x="2203712" y="487"/>
            <a:ext cx="10023926" cy="5977572"/>
            <a:chOff x="2247900" y="0"/>
            <a:chExt cx="10224927" cy="6097435"/>
          </a:xfrm>
        </p:grpSpPr>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636682" y="2384774"/>
              <a:ext cx="1232721" cy="206976"/>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114D9A48-80DA-4A54-A18E-6A8A8D86B31E}"/>
                </a:ext>
              </a:extLst>
            </p:cNvPr>
            <p:cNvGrpSpPr/>
            <p:nvPr/>
          </p:nvGrpSpPr>
          <p:grpSpPr>
            <a:xfrm>
              <a:off x="2247900" y="0"/>
              <a:ext cx="10224927" cy="6097435"/>
              <a:chOff x="2247900" y="0"/>
              <a:chExt cx="10224927" cy="6097435"/>
            </a:xfrm>
          </p:grpSpPr>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04017" y="2764233"/>
                <a:ext cx="1668535" cy="109456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855759" y="2288251"/>
                <a:ext cx="1610561" cy="604529"/>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558173" y="1412533"/>
                <a:ext cx="298288" cy="864426"/>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17653" y="1416794"/>
                <a:ext cx="938693" cy="383512"/>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799676" y="1545535"/>
                <a:ext cx="803369" cy="265731"/>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560000" y="0"/>
                <a:ext cx="498701" cy="1431406"/>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264982" y="5039730"/>
                <a:ext cx="381990" cy="1053139"/>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648496" y="5647464"/>
                <a:ext cx="1217495" cy="449971"/>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096942" y="5026385"/>
                <a:ext cx="1187746" cy="9033"/>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894355" y="5647464"/>
                <a:ext cx="1578472" cy="21603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10689" y="1811265"/>
                <a:ext cx="510008" cy="917929"/>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13684" y="703257"/>
                <a:ext cx="592348" cy="854922"/>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796147" y="1965960"/>
                <a:ext cx="1638901" cy="1866761"/>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450651" y="3845443"/>
                <a:ext cx="1335250" cy="547522"/>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A3018C27-D369-4BD3-8C54-8A472C6FCD9D}"/>
                  </a:ext>
                </a:extLst>
              </p:cNvPr>
              <p:cNvGrpSpPr/>
              <p:nvPr/>
            </p:nvGrpSpPr>
            <p:grpSpPr>
              <a:xfrm>
                <a:off x="2247900" y="9778"/>
                <a:ext cx="6551281" cy="5928697"/>
                <a:chOff x="2247900" y="9778"/>
                <a:chExt cx="6551281" cy="5928697"/>
              </a:xfrm>
            </p:grpSpPr>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2247900" y="5645116"/>
                  <a:ext cx="1090896" cy="220664"/>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3016765" y="4091267"/>
                  <a:ext cx="1099404" cy="43830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72340" y="4069353"/>
                  <a:ext cx="47481" cy="1051921"/>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341838" y="5224610"/>
                  <a:ext cx="643577" cy="638123"/>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72338" y="5143188"/>
                  <a:ext cx="942346" cy="723196"/>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a:stCxn id="228" idx="3"/>
                </p:cNvCxnSpPr>
                <p:nvPr/>
              </p:nvCxnSpPr>
              <p:spPr>
                <a:xfrm flipH="1">
                  <a:off x="4992770" y="5040987"/>
                  <a:ext cx="1151160" cy="825398"/>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2261593" y="3938588"/>
                  <a:ext cx="746959" cy="590987"/>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1" name="Straight Connector 210">
                  <a:extLst>
                    <a:ext uri="{FF2B5EF4-FFF2-40B4-BE49-F238E27FC236}">
                      <a16:creationId xmlns:a16="http://schemas.microsoft.com/office/drawing/2014/main" id="{2BE9F79E-A741-4C16-A7DE-01DB5115E965}"/>
                    </a:ext>
                  </a:extLst>
                </p:cNvPr>
                <p:cNvCxnSpPr>
                  <a:cxnSpLocks/>
                  <a:stCxn id="228" idx="4"/>
                </p:cNvCxnSpPr>
                <p:nvPr/>
              </p:nvCxnSpPr>
              <p:spPr>
                <a:xfrm>
                  <a:off x="6202703" y="5065332"/>
                  <a:ext cx="619202" cy="873143"/>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45580" y="27673"/>
                  <a:ext cx="265736" cy="1734895"/>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838965" y="2564357"/>
                  <a:ext cx="508308" cy="614838"/>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636682" y="1553831"/>
                  <a:ext cx="1266201" cy="827903"/>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94673" y="1553830"/>
                  <a:ext cx="1379421" cy="598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64963" y="9778"/>
                  <a:ext cx="742002" cy="1544052"/>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5182" y="1559547"/>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510618" y="679623"/>
                  <a:ext cx="382375" cy="883340"/>
                </a:xfrm>
                <a:prstGeom prst="line">
                  <a:avLst/>
                </a:prstGeom>
                <a:noFill/>
                <a:ln w="19050">
                  <a:solidFill>
                    <a:schemeClr val="tx1">
                      <a:lumMod val="40000"/>
                      <a:lumOff val="60000"/>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96" name="Group 95"/>
          <p:cNvGrpSpPr/>
          <p:nvPr/>
        </p:nvGrpSpPr>
        <p:grpSpPr>
          <a:xfrm>
            <a:off x="3811592" y="3793474"/>
            <a:ext cx="395985" cy="407801"/>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703874" y="4194507"/>
            <a:ext cx="399508" cy="38481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721387" y="5495408"/>
            <a:ext cx="585401" cy="37885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3056653" y="5606967"/>
            <a:ext cx="424661" cy="321037"/>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1" name="Oval 250">
            <a:extLst>
              <a:ext uri="{FF2B5EF4-FFF2-40B4-BE49-F238E27FC236}">
                <a16:creationId xmlns:a16="http://schemas.microsoft.com/office/drawing/2014/main" id="{5A32FFBD-B132-426A-9535-BCDE9A880763}"/>
              </a:ext>
            </a:extLst>
          </p:cNvPr>
          <p:cNvSpPr/>
          <p:nvPr/>
        </p:nvSpPr>
        <p:spPr bwMode="auto">
          <a:xfrm>
            <a:off x="3729167" y="4762098"/>
            <a:ext cx="534957" cy="534958"/>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6BBCB851-E6EE-4C48-9545-DDAB86416409}"/>
              </a:ext>
            </a:extLst>
          </p:cNvPr>
          <p:cNvSpPr/>
          <p:nvPr/>
        </p:nvSpPr>
        <p:spPr bwMode="auto">
          <a:xfrm>
            <a:off x="4546420" y="3414748"/>
            <a:ext cx="4850033" cy="5733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354"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147" normalizeH="0" baseline="0" noProof="0">
                <a:ln w="3175">
                  <a:noFill/>
                </a:ln>
                <a:gradFill>
                  <a:gsLst>
                    <a:gs pos="78761">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AI for </a:t>
            </a:r>
            <a:r>
              <a:rPr kumimoji="0" lang="en-US" sz="3600" b="0" i="0" u="none" strike="noStrike" kern="1200" cap="none" spc="-147"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every</a:t>
            </a:r>
            <a:r>
              <a:rPr kumimoji="0" lang="en-US" sz="3600" b="0" i="0" u="none" strike="noStrike" kern="1200" cap="none" spc="-147" normalizeH="0" baseline="0" noProof="0">
                <a:ln w="3175">
                  <a:noFill/>
                </a:ln>
                <a:gradFill>
                  <a:gsLst>
                    <a:gs pos="78761">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 developer and </a:t>
            </a:r>
            <a:r>
              <a:rPr kumimoji="0" lang="en-US" sz="3600" b="0" i="0" u="none" strike="noStrike" kern="1200" cap="none" spc="-147"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every </a:t>
            </a:r>
            <a:r>
              <a:rPr kumimoji="0" lang="en-US" sz="3600" b="0" i="0" u="none" strike="noStrike" kern="1200" cap="none" spc="-147" normalizeH="0" baseline="0" noProof="0">
                <a:ln w="3175">
                  <a:noFill/>
                </a:ln>
                <a:gradFill>
                  <a:gsLst>
                    <a:gs pos="78761">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46358" y="2479750"/>
            <a:ext cx="1756979" cy="1804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6987035" y="1468768"/>
            <a:ext cx="1571513" cy="2677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Machine</a:t>
            </a:r>
            <a:b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b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Learning  workbench</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47990" y="5626575"/>
            <a:ext cx="1531699" cy="2287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Azure Bot </a:t>
            </a:r>
            <a:b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b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195342" y="2589751"/>
            <a:ext cx="1531699" cy="2287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351002" y="4848049"/>
            <a:ext cx="1610301" cy="198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Vison API</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79560" y="1443875"/>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36627" y="1454896"/>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98592" y="2250124"/>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377856" y="5887243"/>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587317" y="5462020"/>
            <a:ext cx="162968" cy="162968"/>
          </a:xfrm>
          <a:prstGeom prst="ellipse">
            <a:avLst/>
          </a:prstGeom>
          <a:solidFill>
            <a:schemeClr val="bg2">
              <a:lumMod val="9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193441" y="4223488"/>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485114" y="3696394"/>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25671" y="1692222"/>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249485" y="1316066"/>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47156" y="1441690"/>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7970593" y="2405192"/>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875" y="2512789"/>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64523" y="4851007"/>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560875" y="2162271"/>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11425" y="3078009"/>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74699" y="581609"/>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7983252" y="640182"/>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528245" y="2518663"/>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509279" y="2325572"/>
            <a:ext cx="534957" cy="534958"/>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37482" y="1472294"/>
            <a:ext cx="534957" cy="53495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657482" y="2435573"/>
            <a:ext cx="534957" cy="53495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11222" y="4663954"/>
            <a:ext cx="534957" cy="53495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56735" y="3918509"/>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74510" y="4359600"/>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96319" y="5659450"/>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13172" y="5659450"/>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999287" y="4803277"/>
            <a:ext cx="162968" cy="162968"/>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05917" y="5472396"/>
            <a:ext cx="534957" cy="534958"/>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4373" y="5574926"/>
            <a:ext cx="346091" cy="346091"/>
          </a:xfrm>
          <a:prstGeom prst="rect">
            <a:avLst/>
          </a:prstGeom>
          <a:ln w="19050">
            <a:noFill/>
          </a:ln>
        </p:spPr>
      </p:pic>
      <p:grpSp>
        <p:nvGrpSpPr>
          <p:cNvPr id="273" name="Group 272"/>
          <p:cNvGrpSpPr>
            <a:grpSpLocks noChangeAspect="1"/>
          </p:cNvGrpSpPr>
          <p:nvPr/>
        </p:nvGrpSpPr>
        <p:grpSpPr>
          <a:xfrm>
            <a:off x="3602224" y="2423397"/>
            <a:ext cx="373821" cy="287074"/>
            <a:chOff x="7356475" y="-1781175"/>
            <a:chExt cx="1958978" cy="1497013"/>
          </a:xfrm>
          <a:solidFill>
            <a:schemeClr val="tx2"/>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4" name="Rectangle 243">
            <a:extLst>
              <a:ext uri="{FF2B5EF4-FFF2-40B4-BE49-F238E27FC236}">
                <a16:creationId xmlns:a16="http://schemas.microsoft.com/office/drawing/2014/main" id="{0CE65242-CF28-402B-B5EF-6D221733E29C}"/>
              </a:ext>
            </a:extLst>
          </p:cNvPr>
          <p:cNvSpPr/>
          <p:nvPr/>
        </p:nvSpPr>
        <p:spPr>
          <a:xfrm>
            <a:off x="768754" y="3125495"/>
            <a:ext cx="836348"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Hybrid</a:t>
            </a:r>
          </a:p>
        </p:txBody>
      </p:sp>
      <p:sp>
        <p:nvSpPr>
          <p:cNvPr id="268" name="Rectangle 267">
            <a:extLst>
              <a:ext uri="{FF2B5EF4-FFF2-40B4-BE49-F238E27FC236}">
                <a16:creationId xmlns:a16="http://schemas.microsoft.com/office/drawing/2014/main" id="{A5DA0355-1D9A-444D-8810-56733A2DA143}"/>
              </a:ext>
            </a:extLst>
          </p:cNvPr>
          <p:cNvSpPr/>
          <p:nvPr/>
        </p:nvSpPr>
        <p:spPr>
          <a:xfrm>
            <a:off x="591187" y="1780042"/>
            <a:ext cx="122136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269" name="speedometer_2">
            <a:extLst>
              <a:ext uri="{FF2B5EF4-FFF2-40B4-BE49-F238E27FC236}">
                <a16:creationId xmlns:a16="http://schemas.microsoft.com/office/drawing/2014/main" id="{55567067-0729-4C2D-A45E-22B79C67AC7F}"/>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1" name="Rectangle 270">
            <a:extLst>
              <a:ext uri="{FF2B5EF4-FFF2-40B4-BE49-F238E27FC236}">
                <a16:creationId xmlns:a16="http://schemas.microsoft.com/office/drawing/2014/main" id="{799B026C-C08C-4BDA-9CDA-859CF38D1A9C}"/>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272" name="Rectangle 271">
            <a:extLst>
              <a:ext uri="{FF2B5EF4-FFF2-40B4-BE49-F238E27FC236}">
                <a16:creationId xmlns:a16="http://schemas.microsoft.com/office/drawing/2014/main" id="{519F7954-14C0-4D19-ACFD-D12D320BBE49}"/>
              </a:ext>
            </a:extLst>
          </p:cNvPr>
          <p:cNvSpPr/>
          <p:nvPr/>
        </p:nvSpPr>
        <p:spPr>
          <a:xfrm>
            <a:off x="364095" y="4360569"/>
            <a:ext cx="1645667" cy="45259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Intelligent</a:t>
            </a:r>
          </a:p>
        </p:txBody>
      </p:sp>
      <p:sp>
        <p:nvSpPr>
          <p:cNvPr id="279" name="light">
            <a:extLst>
              <a:ext uri="{FF2B5EF4-FFF2-40B4-BE49-F238E27FC236}">
                <a16:creationId xmlns:a16="http://schemas.microsoft.com/office/drawing/2014/main" id="{C9023E60-4E6E-43AD-BFD9-35E3ADF374A6}"/>
              </a:ext>
            </a:extLst>
          </p:cNvPr>
          <p:cNvSpPr>
            <a:spLocks noChangeAspect="1" noEditPoints="1"/>
          </p:cNvSpPr>
          <p:nvPr/>
        </p:nvSpPr>
        <p:spPr bwMode="auto">
          <a:xfrm>
            <a:off x="993965" y="3663488"/>
            <a:ext cx="385927" cy="57296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0" name="Freeform 60">
            <a:extLst>
              <a:ext uri="{FF2B5EF4-FFF2-40B4-BE49-F238E27FC236}">
                <a16:creationId xmlns:a16="http://schemas.microsoft.com/office/drawing/2014/main" id="{C6B12BAF-CA09-4322-81C5-F4384B0E291D}"/>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CD9BDE47-7984-4BE4-A7A8-B3D827CEDCBA}"/>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3" name="Rectangle 282">
            <a:extLst>
              <a:ext uri="{FF2B5EF4-FFF2-40B4-BE49-F238E27FC236}">
                <a16:creationId xmlns:a16="http://schemas.microsoft.com/office/drawing/2014/main" id="{DF7ECB14-8E5D-4392-A224-B7296FE76A26}"/>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270" name="Straight Connector 269">
            <a:extLst>
              <a:ext uri="{FF2B5EF4-FFF2-40B4-BE49-F238E27FC236}">
                <a16:creationId xmlns:a16="http://schemas.microsoft.com/office/drawing/2014/main" id="{D654D993-76CD-4538-9A34-6D3E7D3470D7}"/>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76" name="Rectangle 175">
            <a:extLst>
              <a:ext uri="{FF2B5EF4-FFF2-40B4-BE49-F238E27FC236}">
                <a16:creationId xmlns:a16="http://schemas.microsoft.com/office/drawing/2014/main" id="{3096C259-C620-4D7B-A502-3C867B5885A8}"/>
              </a:ext>
            </a:extLst>
          </p:cNvPr>
          <p:cNvSpPr/>
          <p:nvPr/>
        </p:nvSpPr>
        <p:spPr bwMode="auto">
          <a:xfrm>
            <a:off x="4234782" y="4763934"/>
            <a:ext cx="1664370" cy="3096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61" tIns="44821" rIns="0" bIns="44821" numCol="1" rtlCol="0" anchor="ctr" anchorCtr="0" compatLnSpc="1">
            <a:prstTxWarp prst="textNoShape">
              <a:avLst/>
            </a:prstTxWarp>
          </a:bodyPr>
          <a:lstStyle/>
          <a:p>
            <a:pPr marL="0" marR="0" lvl="0" indent="0" algn="l" defTabSz="896094"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Azure</a:t>
            </a:r>
            <a:b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b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Machine</a:t>
            </a:r>
            <a:b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br>
            <a:r>
              <a:rPr kumimoji="0" lang="en-US" sz="1372" b="0" i="0" u="none" strike="noStrike" kern="0" cap="none" spc="0" normalizeH="0" baseline="0" noProof="0">
                <a:ln>
                  <a:noFill/>
                </a:ln>
                <a:gradFill>
                  <a:gsLst>
                    <a:gs pos="27907">
                      <a:srgbClr val="353535"/>
                    </a:gs>
                    <a:gs pos="48000">
                      <a:srgbClr val="353535"/>
                    </a:gs>
                  </a:gsLst>
                  <a:lin ang="5400000" scaled="0"/>
                </a:gradFill>
                <a:effectLst/>
                <a:uLnTx/>
                <a:uFillTx/>
                <a:latin typeface="Segoe UI Semibold" panose="020B0702040204020203" pitchFamily="34" charset="0"/>
                <a:ea typeface="Segoe UI" charset="0"/>
                <a:cs typeface="Segoe UI Semibold" panose="020B0702040204020203" pitchFamily="34" charset="0"/>
              </a:rPr>
              <a:t>Learning</a:t>
            </a:r>
          </a:p>
        </p:txBody>
      </p:sp>
      <p:pic>
        <p:nvPicPr>
          <p:cNvPr id="6" name="Picture 5">
            <a:extLst>
              <a:ext uri="{FF2B5EF4-FFF2-40B4-BE49-F238E27FC236}">
                <a16:creationId xmlns:a16="http://schemas.microsoft.com/office/drawing/2014/main" id="{A4508CFA-988D-460E-9D63-DE5A50B16A84}"/>
              </a:ext>
            </a:extLst>
          </p:cNvPr>
          <p:cNvPicPr>
            <a:picLocks noChangeAspect="1"/>
          </p:cNvPicPr>
          <p:nvPr/>
        </p:nvPicPr>
        <p:blipFill>
          <a:blip r:embed="rId11">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90000" contrast="37000"/>
                    </a14:imgEffect>
                  </a14:imgLayer>
                </a14:imgProps>
              </a:ext>
            </a:extLst>
          </a:blip>
          <a:stretch>
            <a:fillRect/>
          </a:stretch>
        </p:blipFill>
        <p:spPr>
          <a:xfrm>
            <a:off x="3863719" y="4884761"/>
            <a:ext cx="249163" cy="267792"/>
          </a:xfrm>
          <a:prstGeom prst="rect">
            <a:avLst/>
          </a:prstGeom>
        </p:spPr>
      </p:pic>
    </p:spTree>
    <p:extLst>
      <p:ext uri="{BB962C8B-B14F-4D97-AF65-F5344CB8AC3E}">
        <p14:creationId xmlns:p14="http://schemas.microsoft.com/office/powerpoint/2010/main" val="96568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2502" y="3597862"/>
            <a:ext cx="3227129" cy="90819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47287">
                      <a:srgbClr val="0078D7"/>
                    </a:gs>
                    <a:gs pos="31000">
                      <a:srgbClr val="0078D7"/>
                    </a:gs>
                  </a:gsLst>
                  <a:lin ang="5400000" scaled="0"/>
                </a:gradFill>
                <a:effectLst/>
                <a:uLnTx/>
                <a:uFillTx/>
                <a:latin typeface="Segoe UI Semibold" panose="020B0702040204020203" pitchFamily="34" charset="0"/>
                <a:ea typeface="Segoe UI Light" charset="0"/>
                <a:cs typeface="Segoe UI Semibold" panose="020B0702040204020203" pitchFamily="34" charset="0"/>
              </a:rPr>
              <a:t>Customizable services</a:t>
            </a:r>
          </a:p>
          <a:p>
            <a:pPr marL="0" marR="0" lvl="0" indent="0" algn="ctr" defTabSz="896386"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78295">
                      <a:srgbClr val="353535"/>
                    </a:gs>
                    <a:gs pos="47287">
                      <a:srgbClr val="353535"/>
                    </a:gs>
                  </a:gsLst>
                  <a:lin ang="5400000" scaled="0"/>
                </a:gradFill>
                <a:effectLst/>
                <a:uLnTx/>
                <a:uFillTx/>
                <a:latin typeface="Segoe UI"/>
                <a:ea typeface="Segoe UI Light" charset="0"/>
                <a:cs typeface="Segoe UI Light" charset="0"/>
              </a:rPr>
              <a:t>VS, ML STUB, Tensor, Caffe</a:t>
            </a:r>
          </a:p>
        </p:txBody>
      </p:sp>
      <p:sp>
        <p:nvSpPr>
          <p:cNvPr id="109" name="TextBox 108"/>
          <p:cNvSpPr txBox="1"/>
          <p:nvPr/>
        </p:nvSpPr>
        <p:spPr>
          <a:xfrm>
            <a:off x="8516659" y="3587050"/>
            <a:ext cx="3227129" cy="91900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47287">
                      <a:srgbClr val="0078D7"/>
                    </a:gs>
                    <a:gs pos="31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Infrastructure and compute</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78295">
                      <a:srgbClr val="353535"/>
                    </a:gs>
                    <a:gs pos="47287">
                      <a:srgbClr val="353535"/>
                    </a:gs>
                  </a:gsLst>
                  <a:lin ang="5400000" scaled="0"/>
                </a:gradFill>
                <a:effectLst/>
                <a:uLnTx/>
                <a:uFillTx/>
                <a:latin typeface="Segoe UI"/>
                <a:ea typeface="+mn-ea"/>
                <a:cs typeface="Segoe UI Light" charset="0"/>
              </a:rPr>
              <a:t>CPU, GPU, FPGA</a:t>
            </a:r>
          </a:p>
        </p:txBody>
      </p:sp>
      <p:sp>
        <p:nvSpPr>
          <p:cNvPr id="112" name="TextBox 111"/>
          <p:cNvSpPr txBox="1"/>
          <p:nvPr/>
        </p:nvSpPr>
        <p:spPr>
          <a:xfrm>
            <a:off x="5394581" y="3587050"/>
            <a:ext cx="3227129" cy="91900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47287">
                      <a:srgbClr val="0078D7"/>
                    </a:gs>
                    <a:gs pos="31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Tools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78295">
                      <a:srgbClr val="353535"/>
                    </a:gs>
                    <a:gs pos="47287">
                      <a:srgbClr val="353535"/>
                    </a:gs>
                  </a:gsLst>
                  <a:lin ang="5400000" scaled="0"/>
                </a:gradFill>
                <a:effectLst/>
                <a:uLnTx/>
                <a:uFillTx/>
                <a:latin typeface="Segoe UI"/>
                <a:ea typeface="+mn-ea"/>
                <a:cs typeface="Segoe UI Light" charset="0"/>
              </a:rPr>
              <a:t>Bots, Cognitive, ML</a:t>
            </a:r>
          </a:p>
        </p:txBody>
      </p:sp>
      <p:sp>
        <p:nvSpPr>
          <p:cNvPr id="108" name="Rectangle 107"/>
          <p:cNvSpPr/>
          <p:nvPr/>
        </p:nvSpPr>
        <p:spPr>
          <a:xfrm>
            <a:off x="6146672" y="5243555"/>
            <a:ext cx="1664558" cy="756041"/>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4313" b="0" i="0" u="none" strike="noStrike" kern="0" cap="none" spc="48" normalizeH="0" baseline="0" noProof="0">
                <a:ln w="3175">
                  <a:noFill/>
                </a:ln>
                <a:gradFill>
                  <a:gsLst>
                    <a:gs pos="79845">
                      <a:srgbClr val="0078D7"/>
                    </a:gs>
                    <a:gs pos="58915">
                      <a:srgbClr val="0078D7"/>
                    </a:gs>
                  </a:gsLst>
                  <a:lin ang="0" scaled="0"/>
                </a:gradFill>
                <a:effectLst/>
                <a:uLnTx/>
                <a:uFillTx/>
                <a:latin typeface="Segoe UI Semibold" panose="020B0702040204020203" pitchFamily="34" charset="0"/>
                <a:ea typeface="+mn-ea"/>
                <a:cs typeface="Segoe UI Semibold" panose="020B0702040204020203" pitchFamily="34" charset="0"/>
              </a:rPr>
              <a:t>Azure</a:t>
            </a:r>
            <a:endParaRPr kumimoji="0" lang="en-US" sz="4313" b="0" i="0" u="none" strike="noStrike" kern="1200" cap="none" spc="0" normalizeH="0" baseline="0" noProof="0">
              <a:ln>
                <a:noFill/>
              </a:ln>
              <a:gradFill>
                <a:gsLst>
                  <a:gs pos="79845">
                    <a:srgbClr val="0078D7"/>
                  </a:gs>
                  <a:gs pos="58915">
                    <a:srgbClr val="0078D7"/>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58" name="Rectangle 57">
            <a:extLst>
              <a:ext uri="{FF2B5EF4-FFF2-40B4-BE49-F238E27FC236}">
                <a16:creationId xmlns:a16="http://schemas.microsoft.com/office/drawing/2014/main" id="{6BBCB851-E6EE-4C48-9545-DDAB86416409}"/>
              </a:ext>
            </a:extLst>
          </p:cNvPr>
          <p:cNvSpPr/>
          <p:nvPr/>
        </p:nvSpPr>
        <p:spPr bwMode="auto">
          <a:xfrm>
            <a:off x="2025757" y="521382"/>
            <a:ext cx="9718030" cy="12487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354"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147" normalizeH="0" baseline="0" noProof="0">
                <a:ln w="3175">
                  <a:noFill/>
                </a:ln>
                <a:gradFill>
                  <a:gsLst>
                    <a:gs pos="78761">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Comprehensive deep learning, </a:t>
            </a:r>
          </a:p>
          <a:p>
            <a:pPr marL="0" marR="0" lvl="0" indent="0" algn="ctr" defTabSz="896354"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147" normalizeH="0" baseline="0" noProof="0">
                <a:ln w="3175">
                  <a:noFill/>
                </a:ln>
                <a:gradFill>
                  <a:gsLst>
                    <a:gs pos="78761">
                      <a:srgbClr val="000000"/>
                    </a:gs>
                    <a:gs pos="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4132307" y="4983541"/>
            <a:ext cx="6223006" cy="1"/>
          </a:xfrm>
          <a:prstGeom prst="line">
            <a:avLst/>
          </a:prstGeom>
          <a:noFill/>
          <a:ln w="1905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988283" y="4911528"/>
            <a:ext cx="144024" cy="144024"/>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924398" y="4911528"/>
            <a:ext cx="144024" cy="144024"/>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211289" y="4911528"/>
            <a:ext cx="144024" cy="144024"/>
          </a:xfrm>
          <a:prstGeom prst="ellipse">
            <a:avLst/>
          </a:prstGeom>
          <a:solidFill>
            <a:schemeClr val="bg1"/>
          </a:solid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0" name="Straight Connector 79">
            <a:extLst>
              <a:ext uri="{FF2B5EF4-FFF2-40B4-BE49-F238E27FC236}">
                <a16:creationId xmlns:a16="http://schemas.microsoft.com/office/drawing/2014/main" id="{4C99E139-EC5A-40EA-9B6B-87565D9157E3}"/>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1" name="Freeform 96">
            <a:extLst>
              <a:ext uri="{FF2B5EF4-FFF2-40B4-BE49-F238E27FC236}">
                <a16:creationId xmlns:a16="http://schemas.microsoft.com/office/drawing/2014/main" id="{AD192F45-0865-4335-BE78-341546672050}"/>
              </a:ext>
            </a:extLst>
          </p:cNvPr>
          <p:cNvSpPr>
            <a:spLocks noChangeAspect="1" noEditPoints="1"/>
          </p:cNvSpPr>
          <p:nvPr/>
        </p:nvSpPr>
        <p:spPr bwMode="auto">
          <a:xfrm>
            <a:off x="3514115" y="2535820"/>
            <a:ext cx="743903" cy="68495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Beaker_F196">
            <a:extLst>
              <a:ext uri="{FF2B5EF4-FFF2-40B4-BE49-F238E27FC236}">
                <a16:creationId xmlns:a16="http://schemas.microsoft.com/office/drawing/2014/main" id="{59A7377C-0C8F-4F49-B977-132F7DE82BD7}"/>
              </a:ext>
            </a:extLst>
          </p:cNvPr>
          <p:cNvSpPr>
            <a:spLocks noChangeAspect="1" noEditPoints="1"/>
          </p:cNvSpPr>
          <p:nvPr/>
        </p:nvSpPr>
        <p:spPr bwMode="auto">
          <a:xfrm>
            <a:off x="6733553" y="2613345"/>
            <a:ext cx="525714" cy="60743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chip">
            <a:extLst>
              <a:ext uri="{FF2B5EF4-FFF2-40B4-BE49-F238E27FC236}">
                <a16:creationId xmlns:a16="http://schemas.microsoft.com/office/drawing/2014/main" id="{4EAB853C-EACB-48E7-ABEB-93F15A08368D}"/>
              </a:ext>
            </a:extLst>
          </p:cNvPr>
          <p:cNvSpPr>
            <a:spLocks noChangeAspect="1" noEditPoints="1"/>
          </p:cNvSpPr>
          <p:nvPr/>
        </p:nvSpPr>
        <p:spPr bwMode="auto">
          <a:xfrm>
            <a:off x="9887572" y="2586656"/>
            <a:ext cx="647434" cy="66080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9FE888D1-6211-4219-BC8F-096F7563BD35}"/>
              </a:ext>
            </a:extLst>
          </p:cNvPr>
          <p:cNvSpPr/>
          <p:nvPr/>
        </p:nvSpPr>
        <p:spPr>
          <a:xfrm>
            <a:off x="768754" y="3125495"/>
            <a:ext cx="836348"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Hybrid</a:t>
            </a:r>
          </a:p>
        </p:txBody>
      </p:sp>
      <p:sp>
        <p:nvSpPr>
          <p:cNvPr id="25" name="Rectangle 24">
            <a:extLst>
              <a:ext uri="{FF2B5EF4-FFF2-40B4-BE49-F238E27FC236}">
                <a16:creationId xmlns:a16="http://schemas.microsoft.com/office/drawing/2014/main" id="{877465C6-08E7-4275-9877-93F8F5B982C7}"/>
              </a:ext>
            </a:extLst>
          </p:cNvPr>
          <p:cNvSpPr/>
          <p:nvPr/>
        </p:nvSpPr>
        <p:spPr>
          <a:xfrm>
            <a:off x="591187" y="1780042"/>
            <a:ext cx="122136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26" name="speedometer_2">
            <a:extLst>
              <a:ext uri="{FF2B5EF4-FFF2-40B4-BE49-F238E27FC236}">
                <a16:creationId xmlns:a16="http://schemas.microsoft.com/office/drawing/2014/main" id="{D04F95BA-2C77-423B-806E-30F65A9C4B83}"/>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Rectangle 26">
            <a:extLst>
              <a:ext uri="{FF2B5EF4-FFF2-40B4-BE49-F238E27FC236}">
                <a16:creationId xmlns:a16="http://schemas.microsoft.com/office/drawing/2014/main" id="{B18C7E9D-EC0F-4C77-A320-0644887E9F57}"/>
              </a:ext>
            </a:extLst>
          </p:cNvPr>
          <p:cNvSpPr/>
          <p:nvPr/>
        </p:nvSpPr>
        <p:spPr>
          <a:xfrm>
            <a:off x="729467"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Trusted</a:t>
            </a:r>
          </a:p>
        </p:txBody>
      </p:sp>
      <p:sp>
        <p:nvSpPr>
          <p:cNvPr id="28" name="Rectangle 27">
            <a:extLst>
              <a:ext uri="{FF2B5EF4-FFF2-40B4-BE49-F238E27FC236}">
                <a16:creationId xmlns:a16="http://schemas.microsoft.com/office/drawing/2014/main" id="{E07CF187-E0CC-4223-B493-4F3CA7718315}"/>
              </a:ext>
            </a:extLst>
          </p:cNvPr>
          <p:cNvSpPr/>
          <p:nvPr/>
        </p:nvSpPr>
        <p:spPr>
          <a:xfrm>
            <a:off x="466122" y="4360569"/>
            <a:ext cx="1441612"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Intelligent</a:t>
            </a:r>
          </a:p>
        </p:txBody>
      </p:sp>
      <p:sp>
        <p:nvSpPr>
          <p:cNvPr id="29" name="light">
            <a:extLst>
              <a:ext uri="{FF2B5EF4-FFF2-40B4-BE49-F238E27FC236}">
                <a16:creationId xmlns:a16="http://schemas.microsoft.com/office/drawing/2014/main" id="{D3C91780-4F9D-4985-8B17-E1810E36D573}"/>
              </a:ext>
            </a:extLst>
          </p:cNvPr>
          <p:cNvSpPr>
            <a:spLocks noChangeAspect="1" noEditPoints="1"/>
          </p:cNvSpPr>
          <p:nvPr/>
        </p:nvSpPr>
        <p:spPr bwMode="auto">
          <a:xfrm>
            <a:off x="993965" y="3663488"/>
            <a:ext cx="385927" cy="57296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Freeform 60">
            <a:extLst>
              <a:ext uri="{FF2B5EF4-FFF2-40B4-BE49-F238E27FC236}">
                <a16:creationId xmlns:a16="http://schemas.microsoft.com/office/drawing/2014/main" id="{9EF0D0CA-690D-4C97-AD17-84462BA85BFD}"/>
              </a:ext>
            </a:extLst>
          </p:cNvPr>
          <p:cNvSpPr>
            <a:spLocks noChangeArrowheads="1"/>
          </p:cNvSpPr>
          <p:nvPr/>
        </p:nvSpPr>
        <p:spPr bwMode="auto">
          <a:xfrm>
            <a:off x="951325"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97E8147-9162-4D62-80B1-C67682F937D1}"/>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A3EDB01B-72B4-4844-BF32-9C69E22D23F4}"/>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82149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with a platform designed for </a:t>
            </a:r>
            <a:r>
              <a:rPr lang="en-US">
                <a:solidFill>
                  <a:schemeClr val="tx1"/>
                </a:solidFill>
              </a:rPr>
              <a:t>future growth</a:t>
            </a:r>
          </a:p>
        </p:txBody>
      </p:sp>
      <p:cxnSp>
        <p:nvCxnSpPr>
          <p:cNvPr id="64" name="Straight Connector 63"/>
          <p:cNvCxnSpPr/>
          <p:nvPr/>
        </p:nvCxnSpPr>
        <p:spPr>
          <a:xfrm flipV="1">
            <a:off x="3124200" y="1828800"/>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843670" y="1828800"/>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563140" y="1828800"/>
            <a:ext cx="0" cy="191588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20529" y="3157287"/>
            <a:ext cx="1887873" cy="566573"/>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 service</a:t>
            </a:r>
          </a:p>
        </p:txBody>
      </p:sp>
      <p:sp>
        <p:nvSpPr>
          <p:cNvPr id="253" name="TextBox 252"/>
          <p:cNvSpPr txBox="1"/>
          <p:nvPr/>
        </p:nvSpPr>
        <p:spPr>
          <a:xfrm>
            <a:off x="838161" y="3826408"/>
            <a:ext cx="1852608" cy="677082"/>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Web, mobile, and API apps</a:t>
            </a:r>
          </a:p>
        </p:txBody>
      </p:sp>
      <p:sp>
        <p:nvSpPr>
          <p:cNvPr id="82" name="TextBox 81"/>
          <p:cNvSpPr txBox="1"/>
          <p:nvPr/>
        </p:nvSpPr>
        <p:spPr>
          <a:xfrm>
            <a:off x="3449428" y="3157287"/>
            <a:ext cx="2069013"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DevTest Labs</a:t>
            </a:r>
          </a:p>
        </p:txBody>
      </p:sp>
      <p:sp>
        <p:nvSpPr>
          <p:cNvPr id="254" name="TextBox 253"/>
          <p:cNvSpPr txBox="1"/>
          <p:nvPr/>
        </p:nvSpPr>
        <p:spPr>
          <a:xfrm>
            <a:off x="3246869" y="3826408"/>
            <a:ext cx="2474132" cy="923303"/>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Integrate with your existing toolchain</a:t>
            </a:r>
          </a:p>
          <a:p>
            <a:pPr marL="0" marR="0" lvl="0" indent="0" algn="ctr" defTabSz="91384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p:cNvSpPr txBox="1"/>
          <p:nvPr/>
        </p:nvSpPr>
        <p:spPr>
          <a:xfrm>
            <a:off x="6309964" y="3157287"/>
            <a:ext cx="1786883"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Logic apps</a:t>
            </a:r>
          </a:p>
        </p:txBody>
      </p:sp>
      <p:sp>
        <p:nvSpPr>
          <p:cNvPr id="255" name="TextBox 254"/>
          <p:cNvSpPr txBox="1"/>
          <p:nvPr/>
        </p:nvSpPr>
        <p:spPr>
          <a:xfrm>
            <a:off x="6124739" y="3826408"/>
            <a:ext cx="2157332" cy="677082"/>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Workflow &amp; integration</a:t>
            </a:r>
          </a:p>
        </p:txBody>
      </p:sp>
      <p:sp>
        <p:nvSpPr>
          <p:cNvPr id="37" name="TextBox 36"/>
          <p:cNvSpPr txBox="1"/>
          <p:nvPr/>
        </p:nvSpPr>
        <p:spPr>
          <a:xfrm>
            <a:off x="8988559" y="3176379"/>
            <a:ext cx="1868637" cy="566573"/>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Cosmos DB</a:t>
            </a:r>
          </a:p>
        </p:txBody>
      </p:sp>
      <p:sp>
        <p:nvSpPr>
          <p:cNvPr id="256" name="TextBox 255"/>
          <p:cNvSpPr txBox="1"/>
          <p:nvPr/>
        </p:nvSpPr>
        <p:spPr>
          <a:xfrm>
            <a:off x="8580046" y="3826408"/>
            <a:ext cx="2829555" cy="677082"/>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Globally distributed,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multi-model database service</a:t>
            </a:r>
          </a:p>
        </p:txBody>
      </p:sp>
      <p:grpSp>
        <p:nvGrpSpPr>
          <p:cNvPr id="18" name="Group 17"/>
          <p:cNvGrpSpPr/>
          <p:nvPr/>
        </p:nvGrpSpPr>
        <p:grpSpPr>
          <a:xfrm>
            <a:off x="1329186" y="2114880"/>
            <a:ext cx="905305" cy="905306"/>
            <a:chOff x="5313363" y="-1925638"/>
            <a:chExt cx="1638300" cy="1638301"/>
          </a:xfrm>
          <a:solidFill>
            <a:schemeClr val="tx1"/>
          </a:solidFill>
        </p:grpSpPr>
        <p:sp>
          <p:nvSpPr>
            <p:cNvPr id="13" name="Freeform 11"/>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2"/>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4"/>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5"/>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p:cNvGrpSpPr/>
          <p:nvPr/>
        </p:nvGrpSpPr>
        <p:grpSpPr>
          <a:xfrm>
            <a:off x="4048510" y="2302627"/>
            <a:ext cx="870851" cy="594727"/>
            <a:chOff x="6011863" y="-1889125"/>
            <a:chExt cx="1887538" cy="1289050"/>
          </a:xfrm>
          <a:solidFill>
            <a:schemeClr val="tx1"/>
          </a:solidFill>
        </p:grpSpPr>
        <p:sp>
          <p:nvSpPr>
            <p:cNvPr id="22" name="Freeform 19"/>
            <p:cNvSpPr>
              <a:spLocks noEditPoints="1"/>
            </p:cNvSpPr>
            <p:nvPr/>
          </p:nvSpPr>
          <p:spPr bwMode="auto">
            <a:xfrm>
              <a:off x="6011863" y="-1889125"/>
              <a:ext cx="1887538" cy="1289050"/>
            </a:xfrm>
            <a:custGeom>
              <a:avLst/>
              <a:gdLst>
                <a:gd name="T0" fmla="*/ 333 w 443"/>
                <a:gd name="T1" fmla="*/ 70 h 302"/>
                <a:gd name="T2" fmla="*/ 332 w 443"/>
                <a:gd name="T3" fmla="*/ 70 h 302"/>
                <a:gd name="T4" fmla="*/ 332 w 443"/>
                <a:gd name="T5" fmla="*/ 69 h 302"/>
                <a:gd name="T6" fmla="*/ 222 w 443"/>
                <a:gd name="T7" fmla="*/ 0 h 302"/>
                <a:gd name="T8" fmla="*/ 98 w 443"/>
                <a:gd name="T9" fmla="*/ 110 h 302"/>
                <a:gd name="T10" fmla="*/ 98 w 443"/>
                <a:gd name="T11" fmla="*/ 111 h 302"/>
                <a:gd name="T12" fmla="*/ 96 w 443"/>
                <a:gd name="T13" fmla="*/ 111 h 302"/>
                <a:gd name="T14" fmla="*/ 0 w 443"/>
                <a:gd name="T15" fmla="*/ 207 h 302"/>
                <a:gd name="T16" fmla="*/ 96 w 443"/>
                <a:gd name="T17" fmla="*/ 302 h 302"/>
                <a:gd name="T18" fmla="*/ 326 w 443"/>
                <a:gd name="T19" fmla="*/ 302 h 302"/>
                <a:gd name="T20" fmla="*/ 443 w 443"/>
                <a:gd name="T21" fmla="*/ 186 h 302"/>
                <a:gd name="T22" fmla="*/ 333 w 443"/>
                <a:gd name="T23" fmla="*/ 70 h 302"/>
                <a:gd name="T24" fmla="*/ 420 w 443"/>
                <a:gd name="T25" fmla="*/ 186 h 302"/>
                <a:gd name="T26" fmla="*/ 326 w 443"/>
                <a:gd name="T27" fmla="*/ 279 h 302"/>
                <a:gd name="T28" fmla="*/ 96 w 443"/>
                <a:gd name="T29" fmla="*/ 279 h 302"/>
                <a:gd name="T30" fmla="*/ 44 w 443"/>
                <a:gd name="T31" fmla="*/ 258 h 302"/>
                <a:gd name="T32" fmla="*/ 23 w 443"/>
                <a:gd name="T33" fmla="*/ 207 h 302"/>
                <a:gd name="T34" fmla="*/ 44 w 443"/>
                <a:gd name="T35" fmla="*/ 156 h 302"/>
                <a:gd name="T36" fmla="*/ 96 w 443"/>
                <a:gd name="T37" fmla="*/ 135 h 302"/>
                <a:gd name="T38" fmla="*/ 118 w 443"/>
                <a:gd name="T39" fmla="*/ 135 h 302"/>
                <a:gd name="T40" fmla="*/ 121 w 443"/>
                <a:gd name="T41" fmla="*/ 112 h 302"/>
                <a:gd name="T42" fmla="*/ 153 w 443"/>
                <a:gd name="T43" fmla="*/ 49 h 302"/>
                <a:gd name="T44" fmla="*/ 222 w 443"/>
                <a:gd name="T45" fmla="*/ 24 h 302"/>
                <a:gd name="T46" fmla="*/ 311 w 443"/>
                <a:gd name="T47" fmla="*/ 79 h 302"/>
                <a:gd name="T48" fmla="*/ 317 w 443"/>
                <a:gd name="T49" fmla="*/ 91 h 302"/>
                <a:gd name="T50" fmla="*/ 331 w 443"/>
                <a:gd name="T51" fmla="*/ 93 h 302"/>
                <a:gd name="T52" fmla="*/ 420 w 443"/>
                <a:gd name="T53" fmla="*/ 18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3" h="302">
                  <a:moveTo>
                    <a:pt x="333" y="70"/>
                  </a:moveTo>
                  <a:cubicBezTo>
                    <a:pt x="332" y="70"/>
                    <a:pt x="332" y="70"/>
                    <a:pt x="332" y="70"/>
                  </a:cubicBezTo>
                  <a:cubicBezTo>
                    <a:pt x="332" y="69"/>
                    <a:pt x="332" y="69"/>
                    <a:pt x="332" y="69"/>
                  </a:cubicBezTo>
                  <a:cubicBezTo>
                    <a:pt x="311" y="28"/>
                    <a:pt x="267" y="0"/>
                    <a:pt x="222" y="0"/>
                  </a:cubicBezTo>
                  <a:cubicBezTo>
                    <a:pt x="158" y="0"/>
                    <a:pt x="105" y="47"/>
                    <a:pt x="98" y="110"/>
                  </a:cubicBezTo>
                  <a:cubicBezTo>
                    <a:pt x="98" y="111"/>
                    <a:pt x="98" y="111"/>
                    <a:pt x="98" y="111"/>
                  </a:cubicBezTo>
                  <a:cubicBezTo>
                    <a:pt x="96" y="111"/>
                    <a:pt x="96" y="111"/>
                    <a:pt x="96" y="111"/>
                  </a:cubicBezTo>
                  <a:cubicBezTo>
                    <a:pt x="43" y="111"/>
                    <a:pt x="0" y="154"/>
                    <a:pt x="0" y="207"/>
                  </a:cubicBezTo>
                  <a:cubicBezTo>
                    <a:pt x="0" y="261"/>
                    <a:pt x="41" y="302"/>
                    <a:pt x="96" y="302"/>
                  </a:cubicBezTo>
                  <a:cubicBezTo>
                    <a:pt x="326" y="302"/>
                    <a:pt x="326" y="302"/>
                    <a:pt x="326" y="302"/>
                  </a:cubicBezTo>
                  <a:cubicBezTo>
                    <a:pt x="390" y="302"/>
                    <a:pt x="443" y="249"/>
                    <a:pt x="443" y="186"/>
                  </a:cubicBezTo>
                  <a:cubicBezTo>
                    <a:pt x="443" y="126"/>
                    <a:pt x="397" y="77"/>
                    <a:pt x="333" y="70"/>
                  </a:cubicBezTo>
                  <a:close/>
                  <a:moveTo>
                    <a:pt x="420" y="186"/>
                  </a:moveTo>
                  <a:cubicBezTo>
                    <a:pt x="420" y="236"/>
                    <a:pt x="377" y="279"/>
                    <a:pt x="326" y="279"/>
                  </a:cubicBezTo>
                  <a:cubicBezTo>
                    <a:pt x="96" y="279"/>
                    <a:pt x="96" y="279"/>
                    <a:pt x="96" y="279"/>
                  </a:cubicBezTo>
                  <a:cubicBezTo>
                    <a:pt x="76" y="279"/>
                    <a:pt x="57" y="272"/>
                    <a:pt x="44" y="258"/>
                  </a:cubicBezTo>
                  <a:cubicBezTo>
                    <a:pt x="31" y="245"/>
                    <a:pt x="23" y="227"/>
                    <a:pt x="23" y="207"/>
                  </a:cubicBezTo>
                  <a:cubicBezTo>
                    <a:pt x="23" y="188"/>
                    <a:pt x="31" y="170"/>
                    <a:pt x="44" y="156"/>
                  </a:cubicBezTo>
                  <a:cubicBezTo>
                    <a:pt x="58" y="142"/>
                    <a:pt x="76" y="135"/>
                    <a:pt x="96" y="135"/>
                  </a:cubicBezTo>
                  <a:cubicBezTo>
                    <a:pt x="118" y="135"/>
                    <a:pt x="118" y="135"/>
                    <a:pt x="118" y="135"/>
                  </a:cubicBezTo>
                  <a:cubicBezTo>
                    <a:pt x="121" y="112"/>
                    <a:pt x="121" y="112"/>
                    <a:pt x="121" y="112"/>
                  </a:cubicBezTo>
                  <a:cubicBezTo>
                    <a:pt x="124" y="88"/>
                    <a:pt x="135" y="66"/>
                    <a:pt x="153" y="49"/>
                  </a:cubicBezTo>
                  <a:cubicBezTo>
                    <a:pt x="172" y="33"/>
                    <a:pt x="196" y="24"/>
                    <a:pt x="222" y="24"/>
                  </a:cubicBezTo>
                  <a:cubicBezTo>
                    <a:pt x="258" y="24"/>
                    <a:pt x="294" y="46"/>
                    <a:pt x="311" y="79"/>
                  </a:cubicBezTo>
                  <a:cubicBezTo>
                    <a:pt x="317" y="91"/>
                    <a:pt x="317" y="91"/>
                    <a:pt x="317" y="91"/>
                  </a:cubicBezTo>
                  <a:cubicBezTo>
                    <a:pt x="331" y="93"/>
                    <a:pt x="331" y="93"/>
                    <a:pt x="331" y="93"/>
                  </a:cubicBezTo>
                  <a:cubicBezTo>
                    <a:pt x="382" y="99"/>
                    <a:pt x="420" y="138"/>
                    <a:pt x="420" y="186"/>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0"/>
            <p:cNvSpPr>
              <a:spLocks/>
            </p:cNvSpPr>
            <p:nvPr/>
          </p:nvSpPr>
          <p:spPr bwMode="auto">
            <a:xfrm>
              <a:off x="6723063" y="-1363663"/>
              <a:ext cx="307975" cy="465138"/>
            </a:xfrm>
            <a:custGeom>
              <a:avLst/>
              <a:gdLst>
                <a:gd name="T0" fmla="*/ 46 w 194"/>
                <a:gd name="T1" fmla="*/ 293 h 293"/>
                <a:gd name="T2" fmla="*/ 0 w 194"/>
                <a:gd name="T3" fmla="*/ 247 h 293"/>
                <a:gd name="T4" fmla="*/ 102 w 194"/>
                <a:gd name="T5" fmla="*/ 148 h 293"/>
                <a:gd name="T6" fmla="*/ 0 w 194"/>
                <a:gd name="T7" fmla="*/ 45 h 293"/>
                <a:gd name="T8" fmla="*/ 46 w 194"/>
                <a:gd name="T9" fmla="*/ 0 h 293"/>
                <a:gd name="T10" fmla="*/ 194 w 194"/>
                <a:gd name="T11" fmla="*/ 148 h 293"/>
                <a:gd name="T12" fmla="*/ 46 w 194"/>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194" h="293">
                  <a:moveTo>
                    <a:pt x="46" y="293"/>
                  </a:moveTo>
                  <a:lnTo>
                    <a:pt x="0" y="247"/>
                  </a:lnTo>
                  <a:lnTo>
                    <a:pt x="102" y="148"/>
                  </a:lnTo>
                  <a:lnTo>
                    <a:pt x="0" y="45"/>
                  </a:lnTo>
                  <a:lnTo>
                    <a:pt x="46" y="0"/>
                  </a:lnTo>
                  <a:lnTo>
                    <a:pt x="194" y="148"/>
                  </a:lnTo>
                  <a:lnTo>
                    <a:pt x="46" y="293"/>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1"/>
            <p:cNvSpPr>
              <a:spLocks noChangeArrowheads="1"/>
            </p:cNvSpPr>
            <p:nvPr/>
          </p:nvSpPr>
          <p:spPr bwMode="auto">
            <a:xfrm>
              <a:off x="7051676" y="-984250"/>
              <a:ext cx="392113" cy="103188"/>
            </a:xfrm>
            <a:prstGeom prst="rect">
              <a:avLst/>
            </a:prstGeom>
            <a:grpFill/>
            <a:ln w="19050">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0" name="Group 239"/>
          <p:cNvGrpSpPr/>
          <p:nvPr/>
        </p:nvGrpSpPr>
        <p:grpSpPr>
          <a:xfrm>
            <a:off x="9271839" y="2022586"/>
            <a:ext cx="1286464" cy="983092"/>
            <a:chOff x="7356475" y="-1781175"/>
            <a:chExt cx="1958974" cy="1497013"/>
          </a:xfrm>
          <a:solidFill>
            <a:schemeClr val="tx1"/>
          </a:solidFill>
        </p:grpSpPr>
        <p:sp>
          <p:nvSpPr>
            <p:cNvPr id="29"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6"/>
            <p:cNvSpPr>
              <a:spLocks noEditPoints="1"/>
            </p:cNvSpPr>
            <p:nvPr/>
          </p:nvSpPr>
          <p:spPr bwMode="auto">
            <a:xfrm>
              <a:off x="7394575" y="-1470025"/>
              <a:ext cx="1920874" cy="1027113"/>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31"/>
          <p:cNvGrpSpPr/>
          <p:nvPr/>
        </p:nvGrpSpPr>
        <p:grpSpPr>
          <a:xfrm>
            <a:off x="6706544" y="2191536"/>
            <a:ext cx="999278" cy="785936"/>
            <a:chOff x="6529388" y="2047876"/>
            <a:chExt cx="1435100" cy="1128712"/>
          </a:xfrm>
          <a:solidFill>
            <a:schemeClr val="tx1"/>
          </a:solidFill>
        </p:grpSpPr>
        <p:sp>
          <p:nvSpPr>
            <p:cNvPr id="247" name="Freeform 33"/>
            <p:cNvSpPr>
              <a:spLocks/>
            </p:cNvSpPr>
            <p:nvPr/>
          </p:nvSpPr>
          <p:spPr bwMode="auto">
            <a:xfrm>
              <a:off x="7742238" y="2052638"/>
              <a:ext cx="222250" cy="1123950"/>
            </a:xfrm>
            <a:custGeom>
              <a:avLst/>
              <a:gdLst>
                <a:gd name="T0" fmla="*/ 0 w 52"/>
                <a:gd name="T1" fmla="*/ 263 h 263"/>
                <a:gd name="T2" fmla="*/ 0 w 52"/>
                <a:gd name="T3" fmla="*/ 246 h 263"/>
                <a:gd name="T4" fmla="*/ 9 w 52"/>
                <a:gd name="T5" fmla="*/ 246 h 263"/>
                <a:gd name="T6" fmla="*/ 15 w 52"/>
                <a:gd name="T7" fmla="*/ 243 h 263"/>
                <a:gd name="T8" fmla="*/ 18 w 52"/>
                <a:gd name="T9" fmla="*/ 237 h 263"/>
                <a:gd name="T10" fmla="*/ 18 w 52"/>
                <a:gd name="T11" fmla="*/ 148 h 263"/>
                <a:gd name="T12" fmla="*/ 24 w 52"/>
                <a:gd name="T13" fmla="*/ 132 h 263"/>
                <a:gd name="T14" fmla="*/ 25 w 52"/>
                <a:gd name="T15" fmla="*/ 131 h 263"/>
                <a:gd name="T16" fmla="*/ 24 w 52"/>
                <a:gd name="T17" fmla="*/ 130 h 263"/>
                <a:gd name="T18" fmla="*/ 18 w 52"/>
                <a:gd name="T19" fmla="*/ 114 h 263"/>
                <a:gd name="T20" fmla="*/ 18 w 52"/>
                <a:gd name="T21" fmla="*/ 25 h 263"/>
                <a:gd name="T22" fmla="*/ 15 w 52"/>
                <a:gd name="T23" fmla="*/ 19 h 263"/>
                <a:gd name="T24" fmla="*/ 13 w 52"/>
                <a:gd name="T25" fmla="*/ 17 h 263"/>
                <a:gd name="T26" fmla="*/ 9 w 52"/>
                <a:gd name="T27" fmla="*/ 16 h 263"/>
                <a:gd name="T28" fmla="*/ 0 w 52"/>
                <a:gd name="T29" fmla="*/ 16 h 263"/>
                <a:gd name="T30" fmla="*/ 0 w 52"/>
                <a:gd name="T31" fmla="*/ 0 h 263"/>
                <a:gd name="T32" fmla="*/ 9 w 52"/>
                <a:gd name="T33" fmla="*/ 0 h 263"/>
                <a:gd name="T34" fmla="*/ 19 w 52"/>
                <a:gd name="T35" fmla="*/ 2 h 263"/>
                <a:gd name="T36" fmla="*/ 27 w 52"/>
                <a:gd name="T37" fmla="*/ 7 h 263"/>
                <a:gd name="T38" fmla="*/ 35 w 52"/>
                <a:gd name="T39" fmla="*/ 25 h 263"/>
                <a:gd name="T40" fmla="*/ 35 w 52"/>
                <a:gd name="T41" fmla="*/ 114 h 263"/>
                <a:gd name="T42" fmla="*/ 37 w 52"/>
                <a:gd name="T43" fmla="*/ 120 h 263"/>
                <a:gd name="T44" fmla="*/ 43 w 52"/>
                <a:gd name="T45" fmla="*/ 123 h 263"/>
                <a:gd name="T46" fmla="*/ 52 w 52"/>
                <a:gd name="T47" fmla="*/ 123 h 263"/>
                <a:gd name="T48" fmla="*/ 52 w 52"/>
                <a:gd name="T49" fmla="*/ 139 h 263"/>
                <a:gd name="T50" fmla="*/ 43 w 52"/>
                <a:gd name="T51" fmla="*/ 139 h 263"/>
                <a:gd name="T52" fmla="*/ 37 w 52"/>
                <a:gd name="T53" fmla="*/ 142 h 263"/>
                <a:gd name="T54" fmla="*/ 35 w 52"/>
                <a:gd name="T55" fmla="*/ 148 h 263"/>
                <a:gd name="T56" fmla="*/ 35 w 52"/>
                <a:gd name="T57" fmla="*/ 237 h 263"/>
                <a:gd name="T58" fmla="*/ 27 w 52"/>
                <a:gd name="T59" fmla="*/ 255 h 263"/>
                <a:gd name="T60" fmla="*/ 9 w 52"/>
                <a:gd name="T61" fmla="*/ 263 h 263"/>
                <a:gd name="T62" fmla="*/ 0 w 52"/>
                <a:gd name="T6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63">
                  <a:moveTo>
                    <a:pt x="0" y="263"/>
                  </a:moveTo>
                  <a:cubicBezTo>
                    <a:pt x="0" y="246"/>
                    <a:pt x="0" y="246"/>
                    <a:pt x="0" y="246"/>
                  </a:cubicBezTo>
                  <a:cubicBezTo>
                    <a:pt x="9" y="246"/>
                    <a:pt x="9" y="246"/>
                    <a:pt x="9" y="246"/>
                  </a:cubicBezTo>
                  <a:cubicBezTo>
                    <a:pt x="12" y="246"/>
                    <a:pt x="14" y="245"/>
                    <a:pt x="15" y="243"/>
                  </a:cubicBezTo>
                  <a:cubicBezTo>
                    <a:pt x="17" y="242"/>
                    <a:pt x="18" y="240"/>
                    <a:pt x="18" y="237"/>
                  </a:cubicBezTo>
                  <a:cubicBezTo>
                    <a:pt x="18" y="148"/>
                    <a:pt x="18" y="148"/>
                    <a:pt x="18" y="148"/>
                  </a:cubicBezTo>
                  <a:cubicBezTo>
                    <a:pt x="18" y="143"/>
                    <a:pt x="20" y="137"/>
                    <a:pt x="24" y="132"/>
                  </a:cubicBezTo>
                  <a:cubicBezTo>
                    <a:pt x="25" y="131"/>
                    <a:pt x="25" y="131"/>
                    <a:pt x="25" y="131"/>
                  </a:cubicBezTo>
                  <a:cubicBezTo>
                    <a:pt x="24" y="130"/>
                    <a:pt x="24" y="130"/>
                    <a:pt x="24" y="130"/>
                  </a:cubicBezTo>
                  <a:cubicBezTo>
                    <a:pt x="20" y="125"/>
                    <a:pt x="18" y="120"/>
                    <a:pt x="18" y="114"/>
                  </a:cubicBezTo>
                  <a:cubicBezTo>
                    <a:pt x="18" y="25"/>
                    <a:pt x="18" y="25"/>
                    <a:pt x="18" y="25"/>
                  </a:cubicBezTo>
                  <a:cubicBezTo>
                    <a:pt x="18" y="23"/>
                    <a:pt x="17" y="21"/>
                    <a:pt x="15" y="19"/>
                  </a:cubicBezTo>
                  <a:cubicBezTo>
                    <a:pt x="15" y="18"/>
                    <a:pt x="14" y="18"/>
                    <a:pt x="13" y="17"/>
                  </a:cubicBezTo>
                  <a:cubicBezTo>
                    <a:pt x="12" y="17"/>
                    <a:pt x="11" y="16"/>
                    <a:pt x="9" y="16"/>
                  </a:cubicBezTo>
                  <a:cubicBezTo>
                    <a:pt x="0" y="16"/>
                    <a:pt x="0" y="16"/>
                    <a:pt x="0" y="16"/>
                  </a:cubicBezTo>
                  <a:cubicBezTo>
                    <a:pt x="0" y="0"/>
                    <a:pt x="0" y="0"/>
                    <a:pt x="0" y="0"/>
                  </a:cubicBezTo>
                  <a:cubicBezTo>
                    <a:pt x="9" y="0"/>
                    <a:pt x="9" y="0"/>
                    <a:pt x="9" y="0"/>
                  </a:cubicBezTo>
                  <a:cubicBezTo>
                    <a:pt x="12" y="0"/>
                    <a:pt x="16" y="0"/>
                    <a:pt x="19" y="2"/>
                  </a:cubicBezTo>
                  <a:cubicBezTo>
                    <a:pt x="22" y="3"/>
                    <a:pt x="25" y="5"/>
                    <a:pt x="27" y="7"/>
                  </a:cubicBezTo>
                  <a:cubicBezTo>
                    <a:pt x="32" y="12"/>
                    <a:pt x="35" y="18"/>
                    <a:pt x="35" y="25"/>
                  </a:cubicBezTo>
                  <a:cubicBezTo>
                    <a:pt x="35" y="114"/>
                    <a:pt x="35" y="114"/>
                    <a:pt x="35" y="114"/>
                  </a:cubicBezTo>
                  <a:cubicBezTo>
                    <a:pt x="35" y="117"/>
                    <a:pt x="36" y="119"/>
                    <a:pt x="37" y="120"/>
                  </a:cubicBezTo>
                  <a:cubicBezTo>
                    <a:pt x="39" y="122"/>
                    <a:pt x="41" y="123"/>
                    <a:pt x="43" y="123"/>
                  </a:cubicBezTo>
                  <a:cubicBezTo>
                    <a:pt x="52" y="123"/>
                    <a:pt x="52" y="123"/>
                    <a:pt x="52" y="123"/>
                  </a:cubicBezTo>
                  <a:cubicBezTo>
                    <a:pt x="52" y="139"/>
                    <a:pt x="52" y="139"/>
                    <a:pt x="52" y="139"/>
                  </a:cubicBezTo>
                  <a:cubicBezTo>
                    <a:pt x="43" y="139"/>
                    <a:pt x="43" y="139"/>
                    <a:pt x="43" y="139"/>
                  </a:cubicBezTo>
                  <a:cubicBezTo>
                    <a:pt x="41" y="139"/>
                    <a:pt x="39" y="140"/>
                    <a:pt x="37" y="142"/>
                  </a:cubicBezTo>
                  <a:cubicBezTo>
                    <a:pt x="36" y="144"/>
                    <a:pt x="35" y="146"/>
                    <a:pt x="35" y="148"/>
                  </a:cubicBezTo>
                  <a:cubicBezTo>
                    <a:pt x="35" y="237"/>
                    <a:pt x="35" y="237"/>
                    <a:pt x="35" y="237"/>
                  </a:cubicBezTo>
                  <a:cubicBezTo>
                    <a:pt x="35" y="244"/>
                    <a:pt x="32" y="250"/>
                    <a:pt x="27" y="255"/>
                  </a:cubicBezTo>
                  <a:cubicBezTo>
                    <a:pt x="23" y="260"/>
                    <a:pt x="16" y="263"/>
                    <a:pt x="9" y="263"/>
                  </a:cubicBezTo>
                  <a:lnTo>
                    <a:pt x="0" y="263"/>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34"/>
            <p:cNvSpPr>
              <a:spLocks noEditPoints="1"/>
            </p:cNvSpPr>
            <p:nvPr/>
          </p:nvSpPr>
          <p:spPr bwMode="auto">
            <a:xfrm>
              <a:off x="6840538" y="2143125"/>
              <a:ext cx="803275" cy="866775"/>
            </a:xfrm>
            <a:custGeom>
              <a:avLst/>
              <a:gdLst>
                <a:gd name="T0" fmla="*/ 132 w 188"/>
                <a:gd name="T1" fmla="*/ 201 h 203"/>
                <a:gd name="T2" fmla="*/ 129 w 188"/>
                <a:gd name="T3" fmla="*/ 153 h 203"/>
                <a:gd name="T4" fmla="*/ 138 w 188"/>
                <a:gd name="T5" fmla="*/ 144 h 203"/>
                <a:gd name="T6" fmla="*/ 150 w 188"/>
                <a:gd name="T7" fmla="*/ 125 h 203"/>
                <a:gd name="T8" fmla="*/ 143 w 188"/>
                <a:gd name="T9" fmla="*/ 116 h 203"/>
                <a:gd name="T10" fmla="*/ 95 w 188"/>
                <a:gd name="T11" fmla="*/ 103 h 203"/>
                <a:gd name="T12" fmla="*/ 93 w 188"/>
                <a:gd name="T13" fmla="*/ 103 h 203"/>
                <a:gd name="T14" fmla="*/ 46 w 188"/>
                <a:gd name="T15" fmla="*/ 116 h 203"/>
                <a:gd name="T16" fmla="*/ 39 w 188"/>
                <a:gd name="T17" fmla="*/ 125 h 203"/>
                <a:gd name="T18" fmla="*/ 50 w 188"/>
                <a:gd name="T19" fmla="*/ 144 h 203"/>
                <a:gd name="T20" fmla="*/ 56 w 188"/>
                <a:gd name="T21" fmla="*/ 146 h 203"/>
                <a:gd name="T22" fmla="*/ 59 w 188"/>
                <a:gd name="T23" fmla="*/ 194 h 203"/>
                <a:gd name="T24" fmla="*/ 50 w 188"/>
                <a:gd name="T25" fmla="*/ 203 h 203"/>
                <a:gd name="T26" fmla="*/ 2 w 188"/>
                <a:gd name="T27" fmla="*/ 201 h 203"/>
                <a:gd name="T28" fmla="*/ 0 w 188"/>
                <a:gd name="T29" fmla="*/ 153 h 203"/>
                <a:gd name="T30" fmla="*/ 9 w 188"/>
                <a:gd name="T31" fmla="*/ 144 h 203"/>
                <a:gd name="T32" fmla="*/ 22 w 188"/>
                <a:gd name="T33" fmla="*/ 125 h 203"/>
                <a:gd name="T34" fmla="*/ 42 w 188"/>
                <a:gd name="T35" fmla="*/ 100 h 203"/>
                <a:gd name="T36" fmla="*/ 84 w 188"/>
                <a:gd name="T37" fmla="*/ 88 h 203"/>
                <a:gd name="T38" fmla="*/ 86 w 188"/>
                <a:gd name="T39" fmla="*/ 62 h 203"/>
                <a:gd name="T40" fmla="*/ 65 w 188"/>
                <a:gd name="T41" fmla="*/ 59 h 203"/>
                <a:gd name="T42" fmla="*/ 62 w 188"/>
                <a:gd name="T43" fmla="*/ 10 h 203"/>
                <a:gd name="T44" fmla="*/ 73 w 188"/>
                <a:gd name="T45" fmla="*/ 0 h 203"/>
                <a:gd name="T46" fmla="*/ 117 w 188"/>
                <a:gd name="T47" fmla="*/ 1 h 203"/>
                <a:gd name="T48" fmla="*/ 124 w 188"/>
                <a:gd name="T49" fmla="*/ 10 h 203"/>
                <a:gd name="T50" fmla="*/ 121 w 188"/>
                <a:gd name="T51" fmla="*/ 59 h 203"/>
                <a:gd name="T52" fmla="*/ 102 w 188"/>
                <a:gd name="T53" fmla="*/ 62 h 203"/>
                <a:gd name="T54" fmla="*/ 104 w 188"/>
                <a:gd name="T55" fmla="*/ 88 h 203"/>
                <a:gd name="T56" fmla="*/ 146 w 188"/>
                <a:gd name="T57" fmla="*/ 100 h 203"/>
                <a:gd name="T58" fmla="*/ 166 w 188"/>
                <a:gd name="T59" fmla="*/ 125 h 203"/>
                <a:gd name="T60" fmla="*/ 179 w 188"/>
                <a:gd name="T61" fmla="*/ 144 h 203"/>
                <a:gd name="T62" fmla="*/ 185 w 188"/>
                <a:gd name="T63" fmla="*/ 146 h 203"/>
                <a:gd name="T64" fmla="*/ 188 w 188"/>
                <a:gd name="T65" fmla="*/ 194 h 203"/>
                <a:gd name="T66" fmla="*/ 179 w 188"/>
                <a:gd name="T67" fmla="*/ 203 h 203"/>
                <a:gd name="T68" fmla="*/ 144 w 188"/>
                <a:gd name="T69" fmla="*/ 188 h 203"/>
                <a:gd name="T70" fmla="*/ 173 w 188"/>
                <a:gd name="T71" fmla="*/ 159 h 203"/>
                <a:gd name="T72" fmla="*/ 144 w 188"/>
                <a:gd name="T73" fmla="*/ 188 h 203"/>
                <a:gd name="T74" fmla="*/ 43 w 188"/>
                <a:gd name="T75" fmla="*/ 188 h 203"/>
                <a:gd name="T76" fmla="*/ 15 w 188"/>
                <a:gd name="T77" fmla="*/ 159 h 203"/>
                <a:gd name="T78" fmla="*/ 79 w 188"/>
                <a:gd name="T79" fmla="*/ 45 h 203"/>
                <a:gd name="T80" fmla="*/ 107 w 188"/>
                <a:gd name="T81" fmla="*/ 16 h 203"/>
                <a:gd name="T82" fmla="*/ 79 w 188"/>
                <a:gd name="T83" fmla="*/ 4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3">
                  <a:moveTo>
                    <a:pt x="138" y="203"/>
                  </a:moveTo>
                  <a:cubicBezTo>
                    <a:pt x="135" y="203"/>
                    <a:pt x="133" y="202"/>
                    <a:pt x="132" y="201"/>
                  </a:cubicBezTo>
                  <a:cubicBezTo>
                    <a:pt x="130" y="199"/>
                    <a:pt x="129" y="196"/>
                    <a:pt x="129" y="194"/>
                  </a:cubicBezTo>
                  <a:cubicBezTo>
                    <a:pt x="129" y="153"/>
                    <a:pt x="129" y="153"/>
                    <a:pt x="129" y="153"/>
                  </a:cubicBezTo>
                  <a:cubicBezTo>
                    <a:pt x="129" y="150"/>
                    <a:pt x="130" y="148"/>
                    <a:pt x="132" y="146"/>
                  </a:cubicBezTo>
                  <a:cubicBezTo>
                    <a:pt x="133" y="145"/>
                    <a:pt x="135" y="144"/>
                    <a:pt x="138" y="144"/>
                  </a:cubicBezTo>
                  <a:cubicBezTo>
                    <a:pt x="150" y="144"/>
                    <a:pt x="150" y="144"/>
                    <a:pt x="150" y="144"/>
                  </a:cubicBezTo>
                  <a:cubicBezTo>
                    <a:pt x="150" y="125"/>
                    <a:pt x="150" y="125"/>
                    <a:pt x="150" y="125"/>
                  </a:cubicBezTo>
                  <a:cubicBezTo>
                    <a:pt x="150" y="123"/>
                    <a:pt x="149" y="121"/>
                    <a:pt x="147" y="120"/>
                  </a:cubicBezTo>
                  <a:cubicBezTo>
                    <a:pt x="146" y="118"/>
                    <a:pt x="145" y="117"/>
                    <a:pt x="143" y="116"/>
                  </a:cubicBezTo>
                  <a:cubicBezTo>
                    <a:pt x="106" y="108"/>
                    <a:pt x="106" y="108"/>
                    <a:pt x="106" y="108"/>
                  </a:cubicBezTo>
                  <a:cubicBezTo>
                    <a:pt x="102" y="107"/>
                    <a:pt x="98" y="105"/>
                    <a:pt x="95" y="103"/>
                  </a:cubicBezTo>
                  <a:cubicBezTo>
                    <a:pt x="94" y="102"/>
                    <a:pt x="94" y="102"/>
                    <a:pt x="94" y="102"/>
                  </a:cubicBezTo>
                  <a:cubicBezTo>
                    <a:pt x="93" y="103"/>
                    <a:pt x="93" y="103"/>
                    <a:pt x="93" y="103"/>
                  </a:cubicBezTo>
                  <a:cubicBezTo>
                    <a:pt x="90" y="105"/>
                    <a:pt x="87" y="107"/>
                    <a:pt x="83" y="108"/>
                  </a:cubicBezTo>
                  <a:cubicBezTo>
                    <a:pt x="46" y="116"/>
                    <a:pt x="46" y="116"/>
                    <a:pt x="46" y="116"/>
                  </a:cubicBezTo>
                  <a:cubicBezTo>
                    <a:pt x="43" y="117"/>
                    <a:pt x="42" y="118"/>
                    <a:pt x="41" y="120"/>
                  </a:cubicBezTo>
                  <a:cubicBezTo>
                    <a:pt x="39" y="121"/>
                    <a:pt x="39" y="123"/>
                    <a:pt x="39" y="125"/>
                  </a:cubicBezTo>
                  <a:cubicBezTo>
                    <a:pt x="39" y="144"/>
                    <a:pt x="39" y="144"/>
                    <a:pt x="39" y="144"/>
                  </a:cubicBezTo>
                  <a:cubicBezTo>
                    <a:pt x="50" y="144"/>
                    <a:pt x="50" y="144"/>
                    <a:pt x="50" y="144"/>
                  </a:cubicBezTo>
                  <a:cubicBezTo>
                    <a:pt x="51" y="144"/>
                    <a:pt x="52" y="144"/>
                    <a:pt x="53" y="144"/>
                  </a:cubicBezTo>
                  <a:cubicBezTo>
                    <a:pt x="54" y="145"/>
                    <a:pt x="55" y="146"/>
                    <a:pt x="56" y="146"/>
                  </a:cubicBezTo>
                  <a:cubicBezTo>
                    <a:pt x="58" y="148"/>
                    <a:pt x="59" y="150"/>
                    <a:pt x="59" y="153"/>
                  </a:cubicBezTo>
                  <a:cubicBezTo>
                    <a:pt x="59" y="194"/>
                    <a:pt x="59" y="194"/>
                    <a:pt x="59" y="194"/>
                  </a:cubicBezTo>
                  <a:cubicBezTo>
                    <a:pt x="59" y="197"/>
                    <a:pt x="58" y="199"/>
                    <a:pt x="56" y="201"/>
                  </a:cubicBezTo>
                  <a:cubicBezTo>
                    <a:pt x="54" y="203"/>
                    <a:pt x="52" y="203"/>
                    <a:pt x="50" y="203"/>
                  </a:cubicBezTo>
                  <a:cubicBezTo>
                    <a:pt x="9" y="203"/>
                    <a:pt x="9" y="203"/>
                    <a:pt x="9" y="203"/>
                  </a:cubicBezTo>
                  <a:cubicBezTo>
                    <a:pt x="6" y="203"/>
                    <a:pt x="4" y="202"/>
                    <a:pt x="2" y="201"/>
                  </a:cubicBezTo>
                  <a:cubicBezTo>
                    <a:pt x="1" y="199"/>
                    <a:pt x="0" y="197"/>
                    <a:pt x="0" y="194"/>
                  </a:cubicBezTo>
                  <a:cubicBezTo>
                    <a:pt x="0" y="153"/>
                    <a:pt x="0" y="153"/>
                    <a:pt x="0" y="153"/>
                  </a:cubicBezTo>
                  <a:cubicBezTo>
                    <a:pt x="0" y="150"/>
                    <a:pt x="1" y="148"/>
                    <a:pt x="2" y="146"/>
                  </a:cubicBezTo>
                  <a:cubicBezTo>
                    <a:pt x="4" y="145"/>
                    <a:pt x="6" y="144"/>
                    <a:pt x="9" y="144"/>
                  </a:cubicBezTo>
                  <a:cubicBezTo>
                    <a:pt x="22" y="144"/>
                    <a:pt x="22" y="144"/>
                    <a:pt x="22" y="144"/>
                  </a:cubicBezTo>
                  <a:cubicBezTo>
                    <a:pt x="22" y="125"/>
                    <a:pt x="22" y="125"/>
                    <a:pt x="22" y="125"/>
                  </a:cubicBezTo>
                  <a:cubicBezTo>
                    <a:pt x="22" y="119"/>
                    <a:pt x="24" y="114"/>
                    <a:pt x="28" y="109"/>
                  </a:cubicBezTo>
                  <a:cubicBezTo>
                    <a:pt x="31" y="105"/>
                    <a:pt x="36" y="101"/>
                    <a:pt x="42" y="100"/>
                  </a:cubicBezTo>
                  <a:cubicBezTo>
                    <a:pt x="79" y="92"/>
                    <a:pt x="79" y="92"/>
                    <a:pt x="79" y="92"/>
                  </a:cubicBezTo>
                  <a:cubicBezTo>
                    <a:pt x="81" y="91"/>
                    <a:pt x="83" y="90"/>
                    <a:pt x="84" y="88"/>
                  </a:cubicBezTo>
                  <a:cubicBezTo>
                    <a:pt x="85" y="87"/>
                    <a:pt x="86" y="85"/>
                    <a:pt x="86" y="83"/>
                  </a:cubicBezTo>
                  <a:cubicBezTo>
                    <a:pt x="86" y="62"/>
                    <a:pt x="86" y="62"/>
                    <a:pt x="86" y="62"/>
                  </a:cubicBezTo>
                  <a:cubicBezTo>
                    <a:pt x="73" y="62"/>
                    <a:pt x="73" y="62"/>
                    <a:pt x="73" y="62"/>
                  </a:cubicBezTo>
                  <a:cubicBezTo>
                    <a:pt x="70" y="62"/>
                    <a:pt x="67" y="61"/>
                    <a:pt x="65" y="59"/>
                  </a:cubicBezTo>
                  <a:cubicBezTo>
                    <a:pt x="63" y="57"/>
                    <a:pt x="62" y="54"/>
                    <a:pt x="62" y="51"/>
                  </a:cubicBezTo>
                  <a:cubicBezTo>
                    <a:pt x="62" y="10"/>
                    <a:pt x="62" y="10"/>
                    <a:pt x="62" y="10"/>
                  </a:cubicBezTo>
                  <a:cubicBezTo>
                    <a:pt x="62" y="8"/>
                    <a:pt x="63" y="5"/>
                    <a:pt x="65" y="3"/>
                  </a:cubicBezTo>
                  <a:cubicBezTo>
                    <a:pt x="67" y="1"/>
                    <a:pt x="70" y="0"/>
                    <a:pt x="73" y="0"/>
                  </a:cubicBezTo>
                  <a:cubicBezTo>
                    <a:pt x="113" y="0"/>
                    <a:pt x="113" y="0"/>
                    <a:pt x="113" y="0"/>
                  </a:cubicBezTo>
                  <a:cubicBezTo>
                    <a:pt x="115" y="0"/>
                    <a:pt x="116" y="0"/>
                    <a:pt x="117" y="1"/>
                  </a:cubicBezTo>
                  <a:cubicBezTo>
                    <a:pt x="118" y="1"/>
                    <a:pt x="120" y="2"/>
                    <a:pt x="121" y="3"/>
                  </a:cubicBezTo>
                  <a:cubicBezTo>
                    <a:pt x="123" y="5"/>
                    <a:pt x="124" y="8"/>
                    <a:pt x="124" y="10"/>
                  </a:cubicBezTo>
                  <a:cubicBezTo>
                    <a:pt x="124" y="51"/>
                    <a:pt x="124" y="51"/>
                    <a:pt x="124" y="51"/>
                  </a:cubicBezTo>
                  <a:cubicBezTo>
                    <a:pt x="124" y="54"/>
                    <a:pt x="123" y="57"/>
                    <a:pt x="121" y="59"/>
                  </a:cubicBezTo>
                  <a:cubicBezTo>
                    <a:pt x="119" y="61"/>
                    <a:pt x="116" y="62"/>
                    <a:pt x="113" y="62"/>
                  </a:cubicBezTo>
                  <a:cubicBezTo>
                    <a:pt x="102" y="62"/>
                    <a:pt x="102" y="62"/>
                    <a:pt x="102" y="62"/>
                  </a:cubicBezTo>
                  <a:cubicBezTo>
                    <a:pt x="102" y="83"/>
                    <a:pt x="102" y="83"/>
                    <a:pt x="102" y="83"/>
                  </a:cubicBezTo>
                  <a:cubicBezTo>
                    <a:pt x="102" y="85"/>
                    <a:pt x="103" y="87"/>
                    <a:pt x="104" y="88"/>
                  </a:cubicBezTo>
                  <a:cubicBezTo>
                    <a:pt x="106" y="90"/>
                    <a:pt x="107" y="91"/>
                    <a:pt x="109" y="92"/>
                  </a:cubicBezTo>
                  <a:cubicBezTo>
                    <a:pt x="146" y="100"/>
                    <a:pt x="146" y="100"/>
                    <a:pt x="146" y="100"/>
                  </a:cubicBezTo>
                  <a:cubicBezTo>
                    <a:pt x="152" y="101"/>
                    <a:pt x="157" y="105"/>
                    <a:pt x="160" y="109"/>
                  </a:cubicBezTo>
                  <a:cubicBezTo>
                    <a:pt x="164" y="114"/>
                    <a:pt x="166" y="119"/>
                    <a:pt x="166" y="125"/>
                  </a:cubicBezTo>
                  <a:cubicBezTo>
                    <a:pt x="166" y="144"/>
                    <a:pt x="166" y="144"/>
                    <a:pt x="166" y="144"/>
                  </a:cubicBezTo>
                  <a:cubicBezTo>
                    <a:pt x="179" y="144"/>
                    <a:pt x="179" y="144"/>
                    <a:pt x="179" y="144"/>
                  </a:cubicBezTo>
                  <a:cubicBezTo>
                    <a:pt x="180" y="144"/>
                    <a:pt x="181" y="144"/>
                    <a:pt x="182" y="144"/>
                  </a:cubicBezTo>
                  <a:cubicBezTo>
                    <a:pt x="184" y="145"/>
                    <a:pt x="184" y="146"/>
                    <a:pt x="185" y="146"/>
                  </a:cubicBezTo>
                  <a:cubicBezTo>
                    <a:pt x="187" y="148"/>
                    <a:pt x="188" y="151"/>
                    <a:pt x="188" y="153"/>
                  </a:cubicBezTo>
                  <a:cubicBezTo>
                    <a:pt x="188" y="194"/>
                    <a:pt x="188" y="194"/>
                    <a:pt x="188" y="194"/>
                  </a:cubicBezTo>
                  <a:cubicBezTo>
                    <a:pt x="188" y="197"/>
                    <a:pt x="186" y="199"/>
                    <a:pt x="185" y="201"/>
                  </a:cubicBezTo>
                  <a:cubicBezTo>
                    <a:pt x="184" y="202"/>
                    <a:pt x="181" y="203"/>
                    <a:pt x="179" y="203"/>
                  </a:cubicBezTo>
                  <a:lnTo>
                    <a:pt x="138" y="203"/>
                  </a:lnTo>
                  <a:close/>
                  <a:moveTo>
                    <a:pt x="144" y="188"/>
                  </a:moveTo>
                  <a:cubicBezTo>
                    <a:pt x="173" y="188"/>
                    <a:pt x="173" y="188"/>
                    <a:pt x="173" y="188"/>
                  </a:cubicBezTo>
                  <a:cubicBezTo>
                    <a:pt x="173" y="159"/>
                    <a:pt x="173" y="159"/>
                    <a:pt x="173" y="159"/>
                  </a:cubicBezTo>
                  <a:cubicBezTo>
                    <a:pt x="144" y="159"/>
                    <a:pt x="144" y="159"/>
                    <a:pt x="144" y="159"/>
                  </a:cubicBezTo>
                  <a:lnTo>
                    <a:pt x="144" y="188"/>
                  </a:lnTo>
                  <a:close/>
                  <a:moveTo>
                    <a:pt x="15" y="188"/>
                  </a:moveTo>
                  <a:cubicBezTo>
                    <a:pt x="43" y="188"/>
                    <a:pt x="43" y="188"/>
                    <a:pt x="43" y="188"/>
                  </a:cubicBezTo>
                  <a:cubicBezTo>
                    <a:pt x="43" y="159"/>
                    <a:pt x="43" y="159"/>
                    <a:pt x="43" y="159"/>
                  </a:cubicBezTo>
                  <a:cubicBezTo>
                    <a:pt x="15" y="159"/>
                    <a:pt x="15" y="159"/>
                    <a:pt x="15" y="159"/>
                  </a:cubicBezTo>
                  <a:lnTo>
                    <a:pt x="15" y="188"/>
                  </a:lnTo>
                  <a:close/>
                  <a:moveTo>
                    <a:pt x="79" y="45"/>
                  </a:moveTo>
                  <a:cubicBezTo>
                    <a:pt x="107" y="45"/>
                    <a:pt x="107" y="45"/>
                    <a:pt x="107" y="45"/>
                  </a:cubicBezTo>
                  <a:cubicBezTo>
                    <a:pt x="107" y="16"/>
                    <a:pt x="107" y="16"/>
                    <a:pt x="107" y="16"/>
                  </a:cubicBezTo>
                  <a:cubicBezTo>
                    <a:pt x="79" y="16"/>
                    <a:pt x="79" y="16"/>
                    <a:pt x="79" y="16"/>
                  </a:cubicBezTo>
                  <a:lnTo>
                    <a:pt x="79" y="45"/>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35"/>
            <p:cNvSpPr>
              <a:spLocks/>
            </p:cNvSpPr>
            <p:nvPr/>
          </p:nvSpPr>
          <p:spPr bwMode="auto">
            <a:xfrm>
              <a:off x="6529388" y="2047876"/>
              <a:ext cx="222250" cy="1120775"/>
            </a:xfrm>
            <a:custGeom>
              <a:avLst/>
              <a:gdLst>
                <a:gd name="T0" fmla="*/ 44 w 52"/>
                <a:gd name="T1" fmla="*/ 262 h 262"/>
                <a:gd name="T2" fmla="*/ 26 w 52"/>
                <a:gd name="T3" fmla="*/ 255 h 262"/>
                <a:gd name="T4" fmla="*/ 18 w 52"/>
                <a:gd name="T5" fmla="*/ 237 h 262"/>
                <a:gd name="T6" fmla="*/ 18 w 52"/>
                <a:gd name="T7" fmla="*/ 148 h 262"/>
                <a:gd name="T8" fmla="*/ 15 w 52"/>
                <a:gd name="T9" fmla="*/ 142 h 262"/>
                <a:gd name="T10" fmla="*/ 13 w 52"/>
                <a:gd name="T11" fmla="*/ 140 h 262"/>
                <a:gd name="T12" fmla="*/ 10 w 52"/>
                <a:gd name="T13" fmla="*/ 139 h 262"/>
                <a:gd name="T14" fmla="*/ 0 w 52"/>
                <a:gd name="T15" fmla="*/ 139 h 262"/>
                <a:gd name="T16" fmla="*/ 0 w 52"/>
                <a:gd name="T17" fmla="*/ 123 h 262"/>
                <a:gd name="T18" fmla="*/ 10 w 52"/>
                <a:gd name="T19" fmla="*/ 123 h 262"/>
                <a:gd name="T20" fmla="*/ 15 w 52"/>
                <a:gd name="T21" fmla="*/ 120 h 262"/>
                <a:gd name="T22" fmla="*/ 18 w 52"/>
                <a:gd name="T23" fmla="*/ 114 h 262"/>
                <a:gd name="T24" fmla="*/ 18 w 52"/>
                <a:gd name="T25" fmla="*/ 25 h 262"/>
                <a:gd name="T26" fmla="*/ 26 w 52"/>
                <a:gd name="T27" fmla="*/ 7 h 262"/>
                <a:gd name="T28" fmla="*/ 44 w 52"/>
                <a:gd name="T29" fmla="*/ 0 h 262"/>
                <a:gd name="T30" fmla="*/ 52 w 52"/>
                <a:gd name="T31" fmla="*/ 0 h 262"/>
                <a:gd name="T32" fmla="*/ 52 w 52"/>
                <a:gd name="T33" fmla="*/ 16 h 262"/>
                <a:gd name="T34" fmla="*/ 44 w 52"/>
                <a:gd name="T35" fmla="*/ 16 h 262"/>
                <a:gd name="T36" fmla="*/ 37 w 52"/>
                <a:gd name="T37" fmla="*/ 19 h 262"/>
                <a:gd name="T38" fmla="*/ 35 w 52"/>
                <a:gd name="T39" fmla="*/ 25 h 262"/>
                <a:gd name="T40" fmla="*/ 35 w 52"/>
                <a:gd name="T41" fmla="*/ 114 h 262"/>
                <a:gd name="T42" fmla="*/ 29 w 52"/>
                <a:gd name="T43" fmla="*/ 130 h 262"/>
                <a:gd name="T44" fmla="*/ 28 w 52"/>
                <a:gd name="T45" fmla="*/ 131 h 262"/>
                <a:gd name="T46" fmla="*/ 29 w 52"/>
                <a:gd name="T47" fmla="*/ 132 h 262"/>
                <a:gd name="T48" fmla="*/ 35 w 52"/>
                <a:gd name="T49" fmla="*/ 148 h 262"/>
                <a:gd name="T50" fmla="*/ 35 w 52"/>
                <a:gd name="T51" fmla="*/ 237 h 262"/>
                <a:gd name="T52" fmla="*/ 37 w 52"/>
                <a:gd name="T53" fmla="*/ 243 h 262"/>
                <a:gd name="T54" fmla="*/ 44 w 52"/>
                <a:gd name="T55" fmla="*/ 246 h 262"/>
                <a:gd name="T56" fmla="*/ 52 w 52"/>
                <a:gd name="T57" fmla="*/ 246 h 262"/>
                <a:gd name="T58" fmla="*/ 52 w 52"/>
                <a:gd name="T59" fmla="*/ 262 h 262"/>
                <a:gd name="T60" fmla="*/ 44 w 52"/>
                <a:gd name="T6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262">
                  <a:moveTo>
                    <a:pt x="44" y="262"/>
                  </a:moveTo>
                  <a:cubicBezTo>
                    <a:pt x="37" y="262"/>
                    <a:pt x="30" y="260"/>
                    <a:pt x="26" y="255"/>
                  </a:cubicBezTo>
                  <a:cubicBezTo>
                    <a:pt x="21" y="250"/>
                    <a:pt x="18" y="244"/>
                    <a:pt x="18" y="237"/>
                  </a:cubicBezTo>
                  <a:cubicBezTo>
                    <a:pt x="18" y="148"/>
                    <a:pt x="18" y="148"/>
                    <a:pt x="18" y="148"/>
                  </a:cubicBezTo>
                  <a:cubicBezTo>
                    <a:pt x="18" y="146"/>
                    <a:pt x="17" y="144"/>
                    <a:pt x="15" y="142"/>
                  </a:cubicBezTo>
                  <a:cubicBezTo>
                    <a:pt x="15" y="141"/>
                    <a:pt x="14" y="141"/>
                    <a:pt x="13" y="140"/>
                  </a:cubicBezTo>
                  <a:cubicBezTo>
                    <a:pt x="12" y="140"/>
                    <a:pt x="11" y="139"/>
                    <a:pt x="10" y="139"/>
                  </a:cubicBezTo>
                  <a:cubicBezTo>
                    <a:pt x="0" y="139"/>
                    <a:pt x="0" y="139"/>
                    <a:pt x="0" y="139"/>
                  </a:cubicBezTo>
                  <a:cubicBezTo>
                    <a:pt x="0" y="123"/>
                    <a:pt x="0" y="123"/>
                    <a:pt x="0" y="123"/>
                  </a:cubicBezTo>
                  <a:cubicBezTo>
                    <a:pt x="10" y="123"/>
                    <a:pt x="10" y="123"/>
                    <a:pt x="10" y="123"/>
                  </a:cubicBezTo>
                  <a:cubicBezTo>
                    <a:pt x="12" y="123"/>
                    <a:pt x="14" y="122"/>
                    <a:pt x="15" y="120"/>
                  </a:cubicBezTo>
                  <a:cubicBezTo>
                    <a:pt x="17" y="118"/>
                    <a:pt x="18" y="116"/>
                    <a:pt x="18" y="114"/>
                  </a:cubicBezTo>
                  <a:cubicBezTo>
                    <a:pt x="18" y="25"/>
                    <a:pt x="18" y="25"/>
                    <a:pt x="18" y="25"/>
                  </a:cubicBezTo>
                  <a:cubicBezTo>
                    <a:pt x="18" y="19"/>
                    <a:pt x="21" y="12"/>
                    <a:pt x="26" y="7"/>
                  </a:cubicBezTo>
                  <a:cubicBezTo>
                    <a:pt x="30" y="2"/>
                    <a:pt x="37" y="0"/>
                    <a:pt x="44" y="0"/>
                  </a:cubicBezTo>
                  <a:cubicBezTo>
                    <a:pt x="52" y="0"/>
                    <a:pt x="52" y="0"/>
                    <a:pt x="52" y="0"/>
                  </a:cubicBezTo>
                  <a:cubicBezTo>
                    <a:pt x="52" y="16"/>
                    <a:pt x="52" y="16"/>
                    <a:pt x="52" y="16"/>
                  </a:cubicBezTo>
                  <a:cubicBezTo>
                    <a:pt x="44" y="16"/>
                    <a:pt x="44" y="16"/>
                    <a:pt x="44" y="16"/>
                  </a:cubicBezTo>
                  <a:cubicBezTo>
                    <a:pt x="41" y="16"/>
                    <a:pt x="39" y="17"/>
                    <a:pt x="37" y="19"/>
                  </a:cubicBezTo>
                  <a:cubicBezTo>
                    <a:pt x="36" y="21"/>
                    <a:pt x="35" y="23"/>
                    <a:pt x="35" y="25"/>
                  </a:cubicBezTo>
                  <a:cubicBezTo>
                    <a:pt x="35" y="114"/>
                    <a:pt x="35" y="114"/>
                    <a:pt x="35" y="114"/>
                  </a:cubicBezTo>
                  <a:cubicBezTo>
                    <a:pt x="35" y="120"/>
                    <a:pt x="33" y="125"/>
                    <a:pt x="29" y="130"/>
                  </a:cubicBezTo>
                  <a:cubicBezTo>
                    <a:pt x="28" y="131"/>
                    <a:pt x="28" y="131"/>
                    <a:pt x="28" y="131"/>
                  </a:cubicBezTo>
                  <a:cubicBezTo>
                    <a:pt x="29" y="132"/>
                    <a:pt x="29" y="132"/>
                    <a:pt x="29" y="132"/>
                  </a:cubicBezTo>
                  <a:cubicBezTo>
                    <a:pt x="33" y="137"/>
                    <a:pt x="35" y="142"/>
                    <a:pt x="35" y="148"/>
                  </a:cubicBezTo>
                  <a:cubicBezTo>
                    <a:pt x="35" y="237"/>
                    <a:pt x="35" y="237"/>
                    <a:pt x="35" y="237"/>
                  </a:cubicBezTo>
                  <a:cubicBezTo>
                    <a:pt x="35" y="239"/>
                    <a:pt x="36" y="241"/>
                    <a:pt x="37" y="243"/>
                  </a:cubicBezTo>
                  <a:cubicBezTo>
                    <a:pt x="39" y="245"/>
                    <a:pt x="41" y="246"/>
                    <a:pt x="44" y="246"/>
                  </a:cubicBezTo>
                  <a:cubicBezTo>
                    <a:pt x="52" y="246"/>
                    <a:pt x="52" y="246"/>
                    <a:pt x="52" y="246"/>
                  </a:cubicBezTo>
                  <a:cubicBezTo>
                    <a:pt x="52" y="262"/>
                    <a:pt x="52" y="262"/>
                    <a:pt x="52" y="262"/>
                  </a:cubicBezTo>
                  <a:lnTo>
                    <a:pt x="44" y="262"/>
                  </a:lnTo>
                  <a:close/>
                </a:path>
              </a:pathLst>
            </a:custGeom>
            <a:grp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ACD1434-D90C-41B3-8A0E-81EE158A74BB}"/>
              </a:ext>
            </a:extLst>
          </p:cNvPr>
          <p:cNvGrpSpPr/>
          <p:nvPr/>
        </p:nvGrpSpPr>
        <p:grpSpPr>
          <a:xfrm>
            <a:off x="0" y="5121984"/>
            <a:ext cx="12479471" cy="1784836"/>
            <a:chOff x="0" y="5121984"/>
            <a:chExt cx="12479471" cy="1784836"/>
          </a:xfrm>
        </p:grpSpPr>
        <p:sp>
          <p:nvSpPr>
            <p:cNvPr id="42" name="Rectangle 41">
              <a:extLst>
                <a:ext uri="{FF2B5EF4-FFF2-40B4-BE49-F238E27FC236}">
                  <a16:creationId xmlns:a16="http://schemas.microsoft.com/office/drawing/2014/main" id="{18D6E81B-67C8-4534-A6E8-CFDE7B5B3D39}"/>
                </a:ext>
              </a:extLst>
            </p:cNvPr>
            <p:cNvSpPr/>
            <p:nvPr/>
          </p:nvSpPr>
          <p:spPr bwMode="auto">
            <a:xfrm>
              <a:off x="0" y="5121984"/>
              <a:ext cx="12191998" cy="1736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946F9E9F-EB3D-4723-AEFD-A3F607F8895F}"/>
                </a:ext>
              </a:extLst>
            </p:cNvPr>
            <p:cNvGrpSpPr/>
            <p:nvPr/>
          </p:nvGrpSpPr>
          <p:grpSpPr>
            <a:xfrm>
              <a:off x="4826564" y="5160168"/>
              <a:ext cx="7652907" cy="1746652"/>
              <a:chOff x="1891240" y="5504814"/>
              <a:chExt cx="10186063" cy="1746652"/>
            </a:xfrm>
          </p:grpSpPr>
          <p:sp>
            <p:nvSpPr>
              <p:cNvPr id="57" name="Rectangle 56">
                <a:extLst>
                  <a:ext uri="{FF2B5EF4-FFF2-40B4-BE49-F238E27FC236}">
                    <a16:creationId xmlns:a16="http://schemas.microsoft.com/office/drawing/2014/main" id="{5A7A75DD-FA1B-4700-8886-190954308138}"/>
                  </a:ext>
                </a:extLst>
              </p:cNvPr>
              <p:cNvSpPr/>
              <p:nvPr/>
            </p:nvSpPr>
            <p:spPr bwMode="auto">
              <a:xfrm>
                <a:off x="1891240" y="6451366"/>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58" name="Rectangle 57">
                <a:extLst>
                  <a:ext uri="{FF2B5EF4-FFF2-40B4-BE49-F238E27FC236}">
                    <a16:creationId xmlns:a16="http://schemas.microsoft.com/office/drawing/2014/main" id="{E8BCB031-2254-4ABA-B8B8-3A22DC84C700}"/>
                  </a:ext>
                </a:extLst>
              </p:cNvPr>
              <p:cNvSpPr/>
              <p:nvPr/>
            </p:nvSpPr>
            <p:spPr bwMode="auto">
              <a:xfrm>
                <a:off x="8498270" y="5504814"/>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sp>
          <p:nvSpPr>
            <p:cNvPr id="44" name="TextBox 43">
              <a:extLst>
                <a:ext uri="{FF2B5EF4-FFF2-40B4-BE49-F238E27FC236}">
                  <a16:creationId xmlns:a16="http://schemas.microsoft.com/office/drawing/2014/main" id="{9EBB8265-FDBC-44AE-8B19-5401DA966828}"/>
                </a:ext>
              </a:extLst>
            </p:cNvPr>
            <p:cNvSpPr txBox="1"/>
            <p:nvPr/>
          </p:nvSpPr>
          <p:spPr>
            <a:xfrm>
              <a:off x="1583771" y="5143845"/>
              <a:ext cx="3585515" cy="710455"/>
            </a:xfrm>
            <a:prstGeom prst="rect">
              <a:avLst/>
            </a:prstGeom>
          </p:spPr>
          <p:txBody>
            <a:bodyPr vert="horz" wrap="square" lIns="0" tIns="0" rIns="0" bIns="0" rtlCol="0" anchor="ctr">
              <a:noAutofit/>
            </a:bodyPr>
            <a:lstStyle>
              <a:lvl1pPr defTabSz="914367">
                <a:lnSpc>
                  <a:spcPct val="90000"/>
                </a:lnSpc>
                <a:spcBef>
                  <a:spcPct val="0"/>
                </a:spcBef>
                <a:buNone/>
                <a:defRPr lang="en-US" sz="3529" b="0" cap="none" spc="-147" baseline="0">
                  <a:ln w="3175">
                    <a:noFill/>
                  </a:ln>
                  <a:solidFill>
                    <a:schemeClr val="tx2"/>
                  </a:solidFill>
                  <a:effectLst/>
                  <a:latin typeface="+mj-l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Recent announcements</a:t>
              </a:r>
            </a:p>
          </p:txBody>
        </p:sp>
        <p:sp>
          <p:nvSpPr>
            <p:cNvPr id="46" name="Rectangle 45">
              <a:extLst>
                <a:ext uri="{FF2B5EF4-FFF2-40B4-BE49-F238E27FC236}">
                  <a16:creationId xmlns:a16="http://schemas.microsoft.com/office/drawing/2014/main" id="{ED2E18EC-BA19-4894-B994-64C6CDEC6E2F}"/>
                </a:ext>
              </a:extLst>
            </p:cNvPr>
            <p:cNvSpPr/>
            <p:nvPr/>
          </p:nvSpPr>
          <p:spPr bwMode="auto">
            <a:xfrm>
              <a:off x="4722848" y="5470573"/>
              <a:ext cx="6707152"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3"/>
                </a:rPr>
                <a:t>Azure Maps</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4"/>
                </a:rPr>
                <a:t>Language Understanding Intelligent Service (LUIS)</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90000"/>
                </a:lnSpc>
                <a:spcBef>
                  <a:spcPts val="1200"/>
                </a:spcBef>
                <a:spcAft>
                  <a:spcPct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hlinkClick r:id="rId5"/>
                </a:rPr>
                <a:t>Azure Sphere</a:t>
              </a:r>
              <a:endParaRPr kumimoji="0" lang="en-US" sz="1600" b="0"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55" name="Freeform: Shape 54">
              <a:extLst>
                <a:ext uri="{FF2B5EF4-FFF2-40B4-BE49-F238E27FC236}">
                  <a16:creationId xmlns:a16="http://schemas.microsoft.com/office/drawing/2014/main" id="{646CEF09-7471-4AEB-AFA4-328410A38EFC}"/>
                </a:ext>
              </a:extLst>
            </p:cNvPr>
            <p:cNvSpPr/>
            <p:nvPr/>
          </p:nvSpPr>
          <p:spPr bwMode="auto">
            <a:xfrm rot="5400000">
              <a:off x="0" y="5121984"/>
              <a:ext cx="1031379" cy="1031379"/>
            </a:xfrm>
            <a:custGeom>
              <a:avLst/>
              <a:gdLst>
                <a:gd name="connsiteX0" fmla="*/ 0 w 1348214"/>
                <a:gd name="connsiteY0" fmla="*/ 558049 h 1348214"/>
                <a:gd name="connsiteX1" fmla="*/ 0 w 1348214"/>
                <a:gd name="connsiteY1" fmla="*/ 0 h 1348214"/>
                <a:gd name="connsiteX2" fmla="*/ 1348214 w 1348214"/>
                <a:gd name="connsiteY2" fmla="*/ 1348214 h 1348214"/>
                <a:gd name="connsiteX3" fmla="*/ 790165 w 1348214"/>
                <a:gd name="connsiteY3" fmla="*/ 1348214 h 1348214"/>
              </a:gdLst>
              <a:ahLst/>
              <a:cxnLst>
                <a:cxn ang="0">
                  <a:pos x="connsiteX0" y="connsiteY0"/>
                </a:cxn>
                <a:cxn ang="0">
                  <a:pos x="connsiteX1" y="connsiteY1"/>
                </a:cxn>
                <a:cxn ang="0">
                  <a:pos x="connsiteX2" y="connsiteY2"/>
                </a:cxn>
                <a:cxn ang="0">
                  <a:pos x="connsiteX3" y="connsiteY3"/>
                </a:cxn>
              </a:cxnLst>
              <a:rect l="l" t="t" r="r" b="b"/>
              <a:pathLst>
                <a:path w="1348214" h="1348214">
                  <a:moveTo>
                    <a:pt x="0" y="558049"/>
                  </a:moveTo>
                  <a:lnTo>
                    <a:pt x="0" y="0"/>
                  </a:lnTo>
                  <a:lnTo>
                    <a:pt x="1348214" y="1348214"/>
                  </a:lnTo>
                  <a:lnTo>
                    <a:pt x="790165" y="134821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E7A700-A043-408F-B373-0B104EDC31A3}"/>
                </a:ext>
              </a:extLst>
            </p:cNvPr>
            <p:cNvSpPr/>
            <p:nvPr/>
          </p:nvSpPr>
          <p:spPr>
            <a:xfrm rot="18863387">
              <a:off x="49810" y="5405993"/>
              <a:ext cx="659156" cy="3416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New</a:t>
              </a:r>
            </a:p>
          </p:txBody>
        </p:sp>
      </p:grpSp>
    </p:spTree>
    <p:extLst>
      <p:ext uri="{BB962C8B-B14F-4D97-AF65-F5344CB8AC3E}">
        <p14:creationId xmlns:p14="http://schemas.microsoft.com/office/powerpoint/2010/main" val="737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5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250"/>
                                        <p:tgtEl>
                                          <p:spTgt spid="25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250"/>
                                        <p:tgtEl>
                                          <p:spTgt spid="6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25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25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fade">
                                      <p:cBhvr>
                                        <p:cTn id="27" dur="250"/>
                                        <p:tgtEl>
                                          <p:spTgt spid="254"/>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250"/>
                                        <p:tgtEl>
                                          <p:spTgt spid="65"/>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25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250"/>
                                        <p:tgtEl>
                                          <p:spTgt spid="45"/>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25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240"/>
                                        </p:tgtEl>
                                        <p:attrNameLst>
                                          <p:attrName>style.visibility</p:attrName>
                                        </p:attrNameLst>
                                      </p:cBhvr>
                                      <p:to>
                                        <p:strVal val="visible"/>
                                      </p:to>
                                    </p:set>
                                    <p:animEffect transition="in" filter="fade">
                                      <p:cBhvr>
                                        <p:cTn id="52" dur="250"/>
                                        <p:tgtEl>
                                          <p:spTgt spid="2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6"/>
                                        </p:tgtEl>
                                        <p:attrNameLst>
                                          <p:attrName>style.visibility</p:attrName>
                                        </p:attrNameLst>
                                      </p:cBhvr>
                                      <p:to>
                                        <p:strVal val="visible"/>
                                      </p:to>
                                    </p:set>
                                    <p:animEffect transition="in" filter="fade">
                                      <p:cBhvr>
                                        <p:cTn id="55" dur="250"/>
                                        <p:tgtEl>
                                          <p:spTgt spid="256"/>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decel="10000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ppt_x"/>
                                          </p:val>
                                        </p:tav>
                                        <p:tav tm="100000">
                                          <p:val>
                                            <p:strVal val="#ppt_x"/>
                                          </p:val>
                                        </p:tav>
                                      </p:tavLst>
                                    </p:anim>
                                    <p:anim calcmode="lin" valueType="num">
                                      <p:cBhvr additive="base">
                                        <p:cTn id="6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53" grpId="0"/>
      <p:bldP spid="82" grpId="0"/>
      <p:bldP spid="254" grpId="0"/>
      <p:bldP spid="52" grpId="0"/>
      <p:bldP spid="255" grpId="0"/>
      <p:bldP spid="37" grpId="0"/>
      <p:bldP spid="25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Roadmap Taxonomy</a:t>
            </a:r>
          </a:p>
        </p:txBody>
      </p:sp>
      <p:sp>
        <p:nvSpPr>
          <p:cNvPr id="3" name="Text Placeholder 2"/>
          <p:cNvSpPr>
            <a:spLocks noGrp="1"/>
          </p:cNvSpPr>
          <p:nvPr>
            <p:ph type="body" sz="quarter" idx="4294967295"/>
          </p:nvPr>
        </p:nvSpPr>
        <p:spPr>
          <a:xfrm>
            <a:off x="426424" y="1120775"/>
            <a:ext cx="7369175" cy="4368800"/>
          </a:xfrm>
        </p:spPr>
        <p:txBody>
          <a:bodyPr/>
          <a:lstStyle/>
          <a:p>
            <a:endParaRPr lang="en-US" sz="2745" b="0">
              <a:solidFill>
                <a:schemeClr val="tx1"/>
              </a:solidFill>
            </a:endParaRPr>
          </a:p>
          <a:p>
            <a:r>
              <a:rPr lang="en-US" sz="2745">
                <a:solidFill>
                  <a:schemeClr val="tx2"/>
                </a:solidFill>
                <a:latin typeface="+mj-lt"/>
                <a:cs typeface="Segoe UI Semibold" panose="020B0702040204020203" pitchFamily="34" charset="0"/>
              </a:rPr>
              <a:t>Preview</a:t>
            </a:r>
            <a:r>
              <a:rPr lang="en-US" sz="2745" b="0">
                <a:solidFill>
                  <a:schemeClr val="tx1"/>
                </a:solidFill>
                <a:cs typeface="Segoe UI Semibold" panose="020B0702040204020203" pitchFamily="34" charset="0"/>
              </a:rPr>
              <a:t> </a:t>
            </a:r>
            <a:r>
              <a:rPr lang="en-US" sz="2745" b="0">
                <a:solidFill>
                  <a:schemeClr val="tx1"/>
                </a:solidFill>
                <a:cs typeface="Segoe UI Semilight" panose="020B0402040204020203" pitchFamily="34" charset="0"/>
              </a:rPr>
              <a:t>feature complete, recommended for production use, may not be available to all the customers in a region, excluded from SLA. </a:t>
            </a:r>
          </a:p>
          <a:p>
            <a:endParaRPr lang="en-US" sz="2745" b="0">
              <a:solidFill>
                <a:schemeClr val="tx1"/>
              </a:solidFill>
            </a:endParaRPr>
          </a:p>
          <a:p>
            <a:r>
              <a:rPr lang="en-US" sz="2745">
                <a:solidFill>
                  <a:schemeClr val="tx2"/>
                </a:solidFill>
                <a:latin typeface="+mj-lt"/>
                <a:cs typeface="Segoe UI Semibold" panose="020B0702040204020203" pitchFamily="34" charset="0"/>
              </a:rPr>
              <a:t>GA (Generally Available) </a:t>
            </a:r>
            <a:r>
              <a:rPr lang="en-US" sz="2745" b="0">
                <a:solidFill>
                  <a:schemeClr val="tx1"/>
                </a:solidFill>
                <a:cs typeface="Segoe UI Semilight" panose="020B0402040204020203" pitchFamily="34" charset="0"/>
              </a:rPr>
              <a:t>to all customers in a region, starting to rollout to multiple regions, backed by SLA. </a:t>
            </a:r>
          </a:p>
          <a:p>
            <a:endParaRPr lang="en-US" b="0"/>
          </a:p>
        </p:txBody>
      </p:sp>
    </p:spTree>
    <p:extLst>
      <p:ext uri="{BB962C8B-B14F-4D97-AF65-F5344CB8AC3E}">
        <p14:creationId xmlns:p14="http://schemas.microsoft.com/office/powerpoint/2010/main" val="5659933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cstate="screen">
            <a:extLst>
              <a:ext uri="{28A0092B-C50C-407E-A947-70E740481C1C}">
                <a14:useLocalDpi xmlns:a14="http://schemas.microsoft.com/office/drawing/2010/main" val="0"/>
              </a:ext>
            </a:extLst>
          </a:blip>
          <a:srcRect l="-1"/>
          <a:stretch/>
        </p:blipFill>
        <p:spPr>
          <a:xfrm>
            <a:off x="7431832" y="4162524"/>
            <a:ext cx="2035443" cy="2384619"/>
          </a:xfrm>
          <a:prstGeom prst="rect">
            <a:avLst/>
          </a:prstGeom>
          <a:noFill/>
          <a:ln w="19050">
            <a:solidFill>
              <a:schemeClr val="bg1">
                <a:lumMod val="75000"/>
              </a:schemeClr>
            </a:solidFill>
          </a:ln>
        </p:spPr>
      </p:pic>
      <p:pic>
        <p:nvPicPr>
          <p:cNvPr id="164" name="Picture 163"/>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9788948" y="4162524"/>
            <a:ext cx="1973515" cy="2383685"/>
          </a:xfrm>
          <a:prstGeom prst="rect">
            <a:avLst/>
          </a:prstGeom>
          <a:ln w="19050">
            <a:solidFill>
              <a:schemeClr val="bg1">
                <a:lumMod val="75000"/>
              </a:schemeClr>
            </a:solidFill>
          </a:ln>
        </p:spPr>
      </p:pic>
      <p:sp>
        <p:nvSpPr>
          <p:cNvPr id="100" name="Rectangle 99"/>
          <p:cNvSpPr/>
          <p:nvPr/>
        </p:nvSpPr>
        <p:spPr bwMode="auto">
          <a:xfrm>
            <a:off x="4990343" y="4084608"/>
            <a:ext cx="2204113" cy="2622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8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092828" y="4162524"/>
            <a:ext cx="2017330" cy="2383685"/>
          </a:xfrm>
          <a:prstGeom prst="rect">
            <a:avLst/>
          </a:prstGeom>
          <a:ln w="19050">
            <a:solidFill>
              <a:schemeClr val="bg1">
                <a:lumMod val="75000"/>
              </a:schemeClr>
            </a:solidFill>
          </a:ln>
        </p:spPr>
      </p:pic>
      <p:sp>
        <p:nvSpPr>
          <p:cNvPr id="15" name="Rectangle 14"/>
          <p:cNvSpPr/>
          <p:nvPr/>
        </p:nvSpPr>
        <p:spPr bwMode="auto">
          <a:xfrm>
            <a:off x="2565190" y="4084608"/>
            <a:ext cx="2207800" cy="2622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75A28E32-FC7A-4CBC-B488-5AF436A24DC6}"/>
              </a:ext>
            </a:extLst>
          </p:cNvPr>
          <p:cNvGrpSpPr/>
          <p:nvPr/>
        </p:nvGrpSpPr>
        <p:grpSpPr>
          <a:xfrm>
            <a:off x="427418" y="4162524"/>
            <a:ext cx="2014382" cy="2396992"/>
            <a:chOff x="427418" y="4162524"/>
            <a:chExt cx="2014382" cy="2396992"/>
          </a:xfrm>
        </p:grpSpPr>
        <p:pic>
          <p:nvPicPr>
            <p:cNvPr id="84" name="Picture 83">
              <a:extLst>
                <a:ext uri="{FF2B5EF4-FFF2-40B4-BE49-F238E27FC236}">
                  <a16:creationId xmlns:a16="http://schemas.microsoft.com/office/drawing/2014/main" id="{0F58CE0C-AF43-4260-BDC9-05F2BE3B510C}"/>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427418" y="4162524"/>
              <a:ext cx="2014382" cy="2396992"/>
            </a:xfrm>
            <a:prstGeom prst="rect">
              <a:avLst/>
            </a:prstGeom>
            <a:ln>
              <a:solidFill>
                <a:schemeClr val="bg1">
                  <a:lumMod val="75000"/>
                </a:schemeClr>
              </a:solidFill>
            </a:ln>
          </p:spPr>
        </p:pic>
        <p:sp>
          <p:nvSpPr>
            <p:cNvPr id="89" name="Rectangle 88">
              <a:extLst>
                <a:ext uri="{FF2B5EF4-FFF2-40B4-BE49-F238E27FC236}">
                  <a16:creationId xmlns:a16="http://schemas.microsoft.com/office/drawing/2014/main" id="{43BDC0C8-8432-435C-95BA-1611078E7BC9}"/>
                </a:ext>
              </a:extLst>
            </p:cNvPr>
            <p:cNvSpPr/>
            <p:nvPr/>
          </p:nvSpPr>
          <p:spPr bwMode="auto">
            <a:xfrm>
              <a:off x="1329209" y="4950561"/>
              <a:ext cx="367713" cy="606455"/>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Picture 81">
              <a:extLst>
                <a:ext uri="{FF2B5EF4-FFF2-40B4-BE49-F238E27FC236}">
                  <a16:creationId xmlns:a16="http://schemas.microsoft.com/office/drawing/2014/main" id="{BEE72FE8-D285-4D1A-9BA9-00E15D1B892A}"/>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contrast="4000"/>
                      </a14:imgEffect>
                    </a14:imgLayer>
                  </a14:imgProps>
                </a:ext>
                <a:ext uri="{28A0092B-C50C-407E-A947-70E740481C1C}">
                  <a14:useLocalDpi xmlns:a14="http://schemas.microsoft.com/office/drawing/2010/main" val="0"/>
                </a:ext>
              </a:extLst>
            </a:blip>
            <a:stretch>
              <a:fillRect/>
            </a:stretch>
          </p:blipFill>
          <p:spPr>
            <a:xfrm>
              <a:off x="691234" y="5902322"/>
              <a:ext cx="1483044" cy="561214"/>
            </a:xfrm>
            <a:prstGeom prst="rect">
              <a:avLst/>
            </a:prstGeom>
            <a:noFill/>
            <a:ln>
              <a:noFill/>
            </a:ln>
          </p:spPr>
        </p:pic>
      </p:grpSp>
      <p:pic>
        <p:nvPicPr>
          <p:cNvPr id="4" name="Picture 3">
            <a:extLst>
              <a:ext uri="{FF2B5EF4-FFF2-40B4-BE49-F238E27FC236}">
                <a16:creationId xmlns:a16="http://schemas.microsoft.com/office/drawing/2014/main" id="{C3D7EB88-22AB-400D-841B-BCB0C9FBFEA9}"/>
              </a:ext>
            </a:extLst>
          </p:cNvPr>
          <p:cNvPicPr>
            <a:picLocks noChangeAspect="1"/>
          </p:cNvPicPr>
          <p:nvPr/>
        </p:nvPicPr>
        <p:blipFill rotWithShape="1">
          <a:blip r:embed="rId9"/>
          <a:srcRect l="20518" r="17140"/>
          <a:stretch/>
        </p:blipFill>
        <p:spPr>
          <a:xfrm>
            <a:off x="2763474" y="4162524"/>
            <a:ext cx="2007680" cy="2396992"/>
          </a:xfrm>
          <a:prstGeom prst="rect">
            <a:avLst/>
          </a:prstGeom>
          <a:ln>
            <a:solidFill>
              <a:schemeClr val="bg1">
                <a:lumMod val="75000"/>
              </a:schemeClr>
            </a:solidFill>
          </a:ln>
        </p:spPr>
      </p:pic>
      <p:sp useBgFill="1">
        <p:nvSpPr>
          <p:cNvPr id="9" name="Rectangle 8">
            <a:extLst>
              <a:ext uri="{FF2B5EF4-FFF2-40B4-BE49-F238E27FC236}">
                <a16:creationId xmlns:a16="http://schemas.microsoft.com/office/drawing/2014/main" id="{9287FA93-4772-473F-A1A4-991F0E4F1085}"/>
              </a:ext>
            </a:extLst>
          </p:cNvPr>
          <p:cNvSpPr/>
          <p:nvPr/>
        </p:nvSpPr>
        <p:spPr bwMode="auto">
          <a:xfrm>
            <a:off x="0" y="0"/>
            <a:ext cx="12192000" cy="411178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9FD33C31-56A2-4695-A9DA-C678128CC314}"/>
              </a:ext>
            </a:extLst>
          </p:cNvPr>
          <p:cNvGrpSpPr/>
          <p:nvPr/>
        </p:nvGrpSpPr>
        <p:grpSpPr>
          <a:xfrm>
            <a:off x="7431832" y="1687462"/>
            <a:ext cx="2053781" cy="2355469"/>
            <a:chOff x="7431832" y="1687462"/>
            <a:chExt cx="2053781" cy="2355469"/>
          </a:xfrm>
        </p:grpSpPr>
        <p:sp>
          <p:nvSpPr>
            <p:cNvPr id="25" name="Rectangle 24"/>
            <p:cNvSpPr/>
            <p:nvPr/>
          </p:nvSpPr>
          <p:spPr bwMode="gray">
            <a:xfrm>
              <a:off x="7431832" y="1687462"/>
              <a:ext cx="190295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Knowledge</a:t>
              </a:r>
            </a:p>
          </p:txBody>
        </p:sp>
        <p:sp>
          <p:nvSpPr>
            <p:cNvPr id="106" name="Rectangle 105"/>
            <p:cNvSpPr/>
            <p:nvPr/>
          </p:nvSpPr>
          <p:spPr>
            <a:xfrm>
              <a:off x="7431832" y="2155552"/>
              <a:ext cx="1895498" cy="1169551"/>
            </a:xfrm>
            <a:prstGeom prst="rect">
              <a:avLst/>
            </a:prstGeom>
            <a:noFill/>
          </p:spPr>
          <p:txBody>
            <a:bodyPr wrap="square" lIns="0">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Tap into rich knowledge amassed from the web, academia, or your own data</a:t>
              </a:r>
            </a:p>
          </p:txBody>
        </p:sp>
        <p:sp>
          <p:nvSpPr>
            <p:cNvPr id="110" name="TextBox 109"/>
            <p:cNvSpPr txBox="1"/>
            <p:nvPr/>
          </p:nvSpPr>
          <p:spPr>
            <a:xfrm>
              <a:off x="7431832" y="3304267"/>
              <a:ext cx="2053781" cy="738664"/>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Top publications </a:t>
              </a:r>
              <a:b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in AI...</a:t>
              </a:r>
            </a:p>
          </p:txBody>
        </p:sp>
      </p:grpSp>
      <p:grpSp>
        <p:nvGrpSpPr>
          <p:cNvPr id="7" name="Group 6">
            <a:extLst>
              <a:ext uri="{FF2B5EF4-FFF2-40B4-BE49-F238E27FC236}">
                <a16:creationId xmlns:a16="http://schemas.microsoft.com/office/drawing/2014/main" id="{3A83664F-C95D-4342-A0BE-3E93DE13A80B}"/>
              </a:ext>
            </a:extLst>
          </p:cNvPr>
          <p:cNvGrpSpPr/>
          <p:nvPr/>
        </p:nvGrpSpPr>
        <p:grpSpPr>
          <a:xfrm>
            <a:off x="9788948" y="1687462"/>
            <a:ext cx="1970485" cy="2355469"/>
            <a:chOff x="9788948" y="1687462"/>
            <a:chExt cx="1970485" cy="2355469"/>
          </a:xfrm>
        </p:grpSpPr>
        <p:sp>
          <p:nvSpPr>
            <p:cNvPr id="27" name="Rectangle 26"/>
            <p:cNvSpPr/>
            <p:nvPr/>
          </p:nvSpPr>
          <p:spPr bwMode="gray">
            <a:xfrm>
              <a:off x="9788948" y="1687462"/>
              <a:ext cx="1894135"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Search</a:t>
              </a:r>
            </a:p>
          </p:txBody>
        </p:sp>
        <p:sp>
          <p:nvSpPr>
            <p:cNvPr id="107" name="Rectangle 106"/>
            <p:cNvSpPr/>
            <p:nvPr/>
          </p:nvSpPr>
          <p:spPr>
            <a:xfrm>
              <a:off x="9788948" y="2155552"/>
              <a:ext cx="1906910" cy="1169551"/>
            </a:xfrm>
            <a:prstGeom prst="rect">
              <a:avLst/>
            </a:prstGeom>
            <a:noFill/>
          </p:spPr>
          <p:txBody>
            <a:bodyPr wrap="square" lIns="0">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Locate relevant information among billions of web pages, images, videos, and news with Bing APIs</a:t>
              </a:r>
            </a:p>
          </p:txBody>
        </p:sp>
        <p:sp>
          <p:nvSpPr>
            <p:cNvPr id="117" name="TextBox 116"/>
            <p:cNvSpPr txBox="1"/>
            <p:nvPr/>
          </p:nvSpPr>
          <p:spPr>
            <a:xfrm>
              <a:off x="9788949" y="3304267"/>
              <a:ext cx="1970484" cy="738664"/>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Fraud prevention results…</a:t>
              </a:r>
            </a:p>
          </p:txBody>
        </p:sp>
      </p:grpSp>
      <p:grpSp>
        <p:nvGrpSpPr>
          <p:cNvPr id="5" name="Group 4">
            <a:extLst>
              <a:ext uri="{FF2B5EF4-FFF2-40B4-BE49-F238E27FC236}">
                <a16:creationId xmlns:a16="http://schemas.microsoft.com/office/drawing/2014/main" id="{31C3B2B0-8342-4A74-A96C-F956743B4951}"/>
              </a:ext>
            </a:extLst>
          </p:cNvPr>
          <p:cNvGrpSpPr/>
          <p:nvPr/>
        </p:nvGrpSpPr>
        <p:grpSpPr>
          <a:xfrm>
            <a:off x="5092828" y="1687462"/>
            <a:ext cx="2053781" cy="2355469"/>
            <a:chOff x="5092828" y="1687462"/>
            <a:chExt cx="2053781" cy="2355469"/>
          </a:xfrm>
        </p:grpSpPr>
        <p:sp>
          <p:nvSpPr>
            <p:cNvPr id="23" name="Rectangle 22"/>
            <p:cNvSpPr/>
            <p:nvPr/>
          </p:nvSpPr>
          <p:spPr bwMode="gray">
            <a:xfrm>
              <a:off x="5092828" y="1687462"/>
              <a:ext cx="1913733"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Language</a:t>
              </a:r>
            </a:p>
          </p:txBody>
        </p:sp>
        <p:sp>
          <p:nvSpPr>
            <p:cNvPr id="105" name="Rectangle 104"/>
            <p:cNvSpPr/>
            <p:nvPr/>
          </p:nvSpPr>
          <p:spPr>
            <a:xfrm>
              <a:off x="5092828" y="2155552"/>
              <a:ext cx="1854906" cy="738664"/>
            </a:xfrm>
            <a:prstGeom prst="rect">
              <a:avLst/>
            </a:prstGeom>
            <a:noFill/>
          </p:spPr>
          <p:txBody>
            <a:bodyPr wrap="square" lIns="0">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Process text and learn how to recognize what users want</a:t>
              </a:r>
            </a:p>
          </p:txBody>
        </p:sp>
        <p:sp>
          <p:nvSpPr>
            <p:cNvPr id="98" name="TextBox 97"/>
            <p:cNvSpPr txBox="1"/>
            <p:nvPr/>
          </p:nvSpPr>
          <p:spPr>
            <a:xfrm>
              <a:off x="5092828" y="3304267"/>
              <a:ext cx="2053781" cy="738664"/>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Play today’s </a:t>
              </a:r>
              <a:b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conference call…</a:t>
              </a:r>
            </a:p>
          </p:txBody>
        </p:sp>
      </p:grpSp>
      <p:sp>
        <p:nvSpPr>
          <p:cNvPr id="13" name="Title 12"/>
          <p:cNvSpPr>
            <a:spLocks noGrp="1"/>
          </p:cNvSpPr>
          <p:nvPr>
            <p:ph type="title"/>
          </p:nvPr>
        </p:nvSpPr>
        <p:spPr>
          <a:xfrm>
            <a:off x="426425" y="222583"/>
            <a:ext cx="10802854" cy="758022"/>
          </a:xfrm>
        </p:spPr>
        <p:txBody>
          <a:bodyPr/>
          <a:lstStyle/>
          <a:p>
            <a:r>
              <a:rPr lang="en-US" sz="3600">
                <a:solidFill>
                  <a:schemeClr val="tx1"/>
                </a:solidFill>
              </a:rPr>
              <a:t>Intelligent algorithms </a:t>
            </a:r>
            <a:r>
              <a:rPr lang="en-US" sz="3600"/>
              <a:t>to see, hear, speak, understand and interpret your user needs in more natural ways </a:t>
            </a:r>
          </a:p>
        </p:txBody>
      </p:sp>
      <p:grpSp>
        <p:nvGrpSpPr>
          <p:cNvPr id="2" name="Group 1">
            <a:extLst>
              <a:ext uri="{FF2B5EF4-FFF2-40B4-BE49-F238E27FC236}">
                <a16:creationId xmlns:a16="http://schemas.microsoft.com/office/drawing/2014/main" id="{E060F465-B422-4781-8797-F52848CA91DF}"/>
              </a:ext>
            </a:extLst>
          </p:cNvPr>
          <p:cNvGrpSpPr/>
          <p:nvPr/>
        </p:nvGrpSpPr>
        <p:grpSpPr>
          <a:xfrm>
            <a:off x="2771340" y="1687462"/>
            <a:ext cx="2034160" cy="2355469"/>
            <a:chOff x="2771340" y="1687462"/>
            <a:chExt cx="2034160" cy="2355469"/>
          </a:xfrm>
        </p:grpSpPr>
        <p:sp>
          <p:nvSpPr>
            <p:cNvPr id="26" name="Rectangle 25"/>
            <p:cNvSpPr/>
            <p:nvPr/>
          </p:nvSpPr>
          <p:spPr bwMode="gray">
            <a:xfrm>
              <a:off x="2771340" y="1687462"/>
              <a:ext cx="1847139"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Speech</a:t>
              </a:r>
            </a:p>
          </p:txBody>
        </p:sp>
        <p:sp>
          <p:nvSpPr>
            <p:cNvPr id="104" name="Rectangle 103"/>
            <p:cNvSpPr/>
            <p:nvPr/>
          </p:nvSpPr>
          <p:spPr>
            <a:xfrm>
              <a:off x="2771340" y="2155552"/>
              <a:ext cx="2034160" cy="1384995"/>
            </a:xfrm>
            <a:prstGeom prst="rect">
              <a:avLst/>
            </a:prstGeom>
            <a:noFill/>
          </p:spPr>
          <p:txBody>
            <a:bodyPr wrap="square" lIns="0">
              <a:spAutoFit/>
            </a:bodyPr>
            <a:lstStyle/>
            <a:p>
              <a:pPr marL="0" marR="0" lvl="0" indent="0" algn="l" defTabSz="89609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Hear and speak to users by filtering noise, identifying speakers, and understanding intent</a:t>
              </a:r>
            </a:p>
            <a:p>
              <a:pPr marL="0" marR="0" lvl="0" indent="0" algn="l" defTabSz="89609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85" name="TextBox 84"/>
            <p:cNvSpPr txBox="1"/>
            <p:nvPr/>
          </p:nvSpPr>
          <p:spPr>
            <a:xfrm>
              <a:off x="2771341" y="3304267"/>
              <a:ext cx="2007680" cy="738664"/>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Convert this text to speech please…</a:t>
              </a:r>
            </a:p>
          </p:txBody>
        </p:sp>
      </p:grpSp>
      <p:grpSp>
        <p:nvGrpSpPr>
          <p:cNvPr id="87" name="Group 86">
            <a:extLst>
              <a:ext uri="{FF2B5EF4-FFF2-40B4-BE49-F238E27FC236}">
                <a16:creationId xmlns:a16="http://schemas.microsoft.com/office/drawing/2014/main" id="{31B960CF-21DD-4236-95AA-320278BC112A}"/>
              </a:ext>
            </a:extLst>
          </p:cNvPr>
          <p:cNvGrpSpPr/>
          <p:nvPr/>
        </p:nvGrpSpPr>
        <p:grpSpPr>
          <a:xfrm>
            <a:off x="432568" y="1686811"/>
            <a:ext cx="2009232" cy="2367743"/>
            <a:chOff x="227206" y="1713743"/>
            <a:chExt cx="2009232" cy="2367743"/>
          </a:xfrm>
        </p:grpSpPr>
        <p:sp>
          <p:nvSpPr>
            <p:cNvPr id="90" name="TextBox 89">
              <a:extLst>
                <a:ext uri="{FF2B5EF4-FFF2-40B4-BE49-F238E27FC236}">
                  <a16:creationId xmlns:a16="http://schemas.microsoft.com/office/drawing/2014/main" id="{091CF604-F547-4851-8BB6-C501A61DD7B2}"/>
                </a:ext>
              </a:extLst>
            </p:cNvPr>
            <p:cNvSpPr txBox="1"/>
            <p:nvPr/>
          </p:nvSpPr>
          <p:spPr>
            <a:xfrm>
              <a:off x="227206" y="3342822"/>
              <a:ext cx="1972376" cy="738664"/>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Show me what is in the image</a:t>
              </a:r>
            </a:p>
          </p:txBody>
        </p:sp>
        <p:grpSp>
          <p:nvGrpSpPr>
            <p:cNvPr id="91" name="Group 90">
              <a:extLst>
                <a:ext uri="{FF2B5EF4-FFF2-40B4-BE49-F238E27FC236}">
                  <a16:creationId xmlns:a16="http://schemas.microsoft.com/office/drawing/2014/main" id="{E8B638C8-C419-4C01-AA39-CAEB4171DF81}"/>
                </a:ext>
              </a:extLst>
            </p:cNvPr>
            <p:cNvGrpSpPr/>
            <p:nvPr/>
          </p:nvGrpSpPr>
          <p:grpSpPr>
            <a:xfrm>
              <a:off x="227206" y="1713743"/>
              <a:ext cx="2009232" cy="1422197"/>
              <a:chOff x="227206" y="1713743"/>
              <a:chExt cx="2009232" cy="1422197"/>
            </a:xfrm>
          </p:grpSpPr>
          <p:grpSp>
            <p:nvGrpSpPr>
              <p:cNvPr id="92" name="Group 91">
                <a:extLst>
                  <a:ext uri="{FF2B5EF4-FFF2-40B4-BE49-F238E27FC236}">
                    <a16:creationId xmlns:a16="http://schemas.microsoft.com/office/drawing/2014/main" id="{567AC3F2-5D78-456B-966F-68A131ADAF48}"/>
                  </a:ext>
                </a:extLst>
              </p:cNvPr>
              <p:cNvGrpSpPr/>
              <p:nvPr/>
            </p:nvGrpSpPr>
            <p:grpSpPr>
              <a:xfrm>
                <a:off x="227206" y="1713743"/>
                <a:ext cx="2009232" cy="1422197"/>
                <a:chOff x="227206" y="1713743"/>
                <a:chExt cx="2009232" cy="1422197"/>
              </a:xfrm>
            </p:grpSpPr>
            <p:sp>
              <p:nvSpPr>
                <p:cNvPr id="103" name="Rectangle 102">
                  <a:extLst>
                    <a:ext uri="{FF2B5EF4-FFF2-40B4-BE49-F238E27FC236}">
                      <a16:creationId xmlns:a16="http://schemas.microsoft.com/office/drawing/2014/main" id="{D272728D-2957-4FA2-967E-A14AFC1BBCB1}"/>
                    </a:ext>
                  </a:extLst>
                </p:cNvPr>
                <p:cNvSpPr/>
                <p:nvPr/>
              </p:nvSpPr>
              <p:spPr bwMode="gray">
                <a:xfrm>
                  <a:off x="227206" y="1713743"/>
                  <a:ext cx="196870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Vision</a:t>
                  </a:r>
                </a:p>
              </p:txBody>
            </p:sp>
            <p:sp>
              <p:nvSpPr>
                <p:cNvPr id="108" name="Rectangle 107">
                  <a:extLst>
                    <a:ext uri="{FF2B5EF4-FFF2-40B4-BE49-F238E27FC236}">
                      <a16:creationId xmlns:a16="http://schemas.microsoft.com/office/drawing/2014/main" id="{CFBFBFB6-8957-4F8E-9EF0-931B64B8CB4D}"/>
                    </a:ext>
                  </a:extLst>
                </p:cNvPr>
                <p:cNvSpPr/>
                <p:nvPr/>
              </p:nvSpPr>
              <p:spPr>
                <a:xfrm>
                  <a:off x="227206" y="2181833"/>
                  <a:ext cx="2009232" cy="95410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From faces to feelings, allow apps to understand images and video</a:t>
                  </a:r>
                </a:p>
              </p:txBody>
            </p:sp>
          </p:grpSp>
          <p:sp>
            <p:nvSpPr>
              <p:cNvPr id="97" name="Freeform 7">
                <a:extLst>
                  <a:ext uri="{FF2B5EF4-FFF2-40B4-BE49-F238E27FC236}">
                    <a16:creationId xmlns:a16="http://schemas.microsoft.com/office/drawing/2014/main" id="{5CFD8265-54DF-4BC6-8F34-B85FDDDD920F}"/>
                  </a:ext>
                </a:extLst>
              </p:cNvPr>
              <p:cNvSpPr>
                <a:spLocks/>
              </p:cNvSpPr>
              <p:nvPr/>
            </p:nvSpPr>
            <p:spPr bwMode="auto">
              <a:xfrm>
                <a:off x="1878733" y="3030581"/>
                <a:ext cx="130346" cy="100997"/>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06409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fill="hold"/>
                                        <p:tgtEl>
                                          <p:spTgt spid="87"/>
                                        </p:tgtEl>
                                        <p:attrNameLst>
                                          <p:attrName>ppt_x</p:attrName>
                                        </p:attrNameLst>
                                      </p:cBhvr>
                                      <p:tavLst>
                                        <p:tav tm="0">
                                          <p:val>
                                            <p:strVal val="1+#ppt_w/2"/>
                                          </p:val>
                                        </p:tav>
                                        <p:tav tm="100000">
                                          <p:val>
                                            <p:strVal val="#ppt_x"/>
                                          </p:val>
                                        </p:tav>
                                      </p:tavLst>
                                    </p:anim>
                                    <p:anim calcmode="lin" valueType="num">
                                      <p:cBhvr additive="base">
                                        <p:cTn id="8" dur="10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2" decel="100000"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1+#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1" decel="100000" fill="hold" nodeType="withEffect">
                                  <p:stCondLst>
                                    <p:cond delay="75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1000" fill="hold"/>
                                        <p:tgtEl>
                                          <p:spTgt spid="88"/>
                                        </p:tgtEl>
                                        <p:attrNameLst>
                                          <p:attrName>ppt_x</p:attrName>
                                        </p:attrNameLst>
                                      </p:cBhvr>
                                      <p:tavLst>
                                        <p:tav tm="0">
                                          <p:val>
                                            <p:strVal val="#ppt_x"/>
                                          </p:val>
                                        </p:tav>
                                        <p:tav tm="100000">
                                          <p:val>
                                            <p:strVal val="#ppt_x"/>
                                          </p:val>
                                        </p:tav>
                                      </p:tavLst>
                                    </p:anim>
                                    <p:anim calcmode="lin" valueType="num">
                                      <p:cBhvr additive="base">
                                        <p:cTn id="28" dur="1000" fill="hold"/>
                                        <p:tgtEl>
                                          <p:spTgt spid="88"/>
                                        </p:tgtEl>
                                        <p:attrNameLst>
                                          <p:attrName>ppt_y</p:attrName>
                                        </p:attrNameLst>
                                      </p:cBhvr>
                                      <p:tavLst>
                                        <p:tav tm="0">
                                          <p:val>
                                            <p:strVal val="0-#ppt_h/2"/>
                                          </p:val>
                                        </p:tav>
                                        <p:tav tm="100000">
                                          <p:val>
                                            <p:strVal val="#ppt_y"/>
                                          </p:val>
                                        </p:tav>
                                      </p:tavLst>
                                    </p:anim>
                                  </p:childTnLst>
                                </p:cTn>
                              </p:par>
                              <p:par>
                                <p:cTn id="29" presetID="2" presetClass="entr" presetSubtype="2" decel="100000" fill="hold"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1+#ppt_w/2"/>
                                          </p:val>
                                        </p:tav>
                                        <p:tav tm="100000">
                                          <p:val>
                                            <p:strVal val="#ppt_x"/>
                                          </p:val>
                                        </p:tav>
                                      </p:tavLst>
                                    </p:anim>
                                    <p:anim calcmode="lin" valueType="num">
                                      <p:cBhvr additive="base">
                                        <p:cTn id="32" dur="10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1" decel="100000" fill="hold" nodeType="withEffect">
                                  <p:stCondLst>
                                    <p:cond delay="100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1000" fill="hold"/>
                                        <p:tgtEl>
                                          <p:spTgt spid="35"/>
                                        </p:tgtEl>
                                        <p:attrNameLst>
                                          <p:attrName>ppt_x</p:attrName>
                                        </p:attrNameLst>
                                      </p:cBhvr>
                                      <p:tavLst>
                                        <p:tav tm="0">
                                          <p:val>
                                            <p:strVal val="#ppt_x"/>
                                          </p:val>
                                        </p:tav>
                                        <p:tav tm="100000">
                                          <p:val>
                                            <p:strVal val="#ppt_x"/>
                                          </p:val>
                                        </p:tav>
                                      </p:tavLst>
                                    </p:anim>
                                    <p:anim calcmode="lin" valueType="num">
                                      <p:cBhvr additive="base">
                                        <p:cTn id="36" dur="1000" fill="hold"/>
                                        <p:tgtEl>
                                          <p:spTgt spid="35"/>
                                        </p:tgtEl>
                                        <p:attrNameLst>
                                          <p:attrName>ppt_y</p:attrName>
                                        </p:attrNameLst>
                                      </p:cBhvr>
                                      <p:tavLst>
                                        <p:tav tm="0">
                                          <p:val>
                                            <p:strVal val="0-#ppt_h/2"/>
                                          </p:val>
                                        </p:tav>
                                        <p:tav tm="100000">
                                          <p:val>
                                            <p:strVal val="#ppt_y"/>
                                          </p:val>
                                        </p:tav>
                                      </p:tavLst>
                                    </p:anim>
                                  </p:childTnLst>
                                </p:cTn>
                              </p:par>
                              <p:par>
                                <p:cTn id="37" presetID="2" presetClass="entr" presetSubtype="2" decel="100000" fill="hold" nodeType="withEffect">
                                  <p:stCondLst>
                                    <p:cond delay="100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000" fill="hold"/>
                                        <p:tgtEl>
                                          <p:spTgt spid="7"/>
                                        </p:tgtEl>
                                        <p:attrNameLst>
                                          <p:attrName>ppt_x</p:attrName>
                                        </p:attrNameLst>
                                      </p:cBhvr>
                                      <p:tavLst>
                                        <p:tav tm="0">
                                          <p:val>
                                            <p:strVal val="1+#ppt_w/2"/>
                                          </p:val>
                                        </p:tav>
                                        <p:tav tm="100000">
                                          <p:val>
                                            <p:strVal val="#ppt_x"/>
                                          </p:val>
                                        </p:tav>
                                      </p:tavLst>
                                    </p:anim>
                                    <p:anim calcmode="lin" valueType="num">
                                      <p:cBhvr additive="base">
                                        <p:cTn id="40" dur="10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1" decel="100000" fill="hold" nodeType="withEffect">
                                  <p:stCondLst>
                                    <p:cond delay="1250"/>
                                  </p:stCondLst>
                                  <p:childTnLst>
                                    <p:set>
                                      <p:cBhvr>
                                        <p:cTn id="42" dur="1" fill="hold">
                                          <p:stCondLst>
                                            <p:cond delay="0"/>
                                          </p:stCondLst>
                                        </p:cTn>
                                        <p:tgtEl>
                                          <p:spTgt spid="164"/>
                                        </p:tgtEl>
                                        <p:attrNameLst>
                                          <p:attrName>style.visibility</p:attrName>
                                        </p:attrNameLst>
                                      </p:cBhvr>
                                      <p:to>
                                        <p:strVal val="visible"/>
                                      </p:to>
                                    </p:set>
                                    <p:anim calcmode="lin" valueType="num">
                                      <p:cBhvr additive="base">
                                        <p:cTn id="43" dur="1000" fill="hold"/>
                                        <p:tgtEl>
                                          <p:spTgt spid="164"/>
                                        </p:tgtEl>
                                        <p:attrNameLst>
                                          <p:attrName>ppt_x</p:attrName>
                                        </p:attrNameLst>
                                      </p:cBhvr>
                                      <p:tavLst>
                                        <p:tav tm="0">
                                          <p:val>
                                            <p:strVal val="#ppt_x"/>
                                          </p:val>
                                        </p:tav>
                                        <p:tav tm="100000">
                                          <p:val>
                                            <p:strVal val="#ppt_x"/>
                                          </p:val>
                                        </p:tav>
                                      </p:tavLst>
                                    </p:anim>
                                    <p:anim calcmode="lin" valueType="num">
                                      <p:cBhvr additive="base">
                                        <p:cTn id="44" dur="1000" fill="hold"/>
                                        <p:tgtEl>
                                          <p:spTgt spid="1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chemeClr val="tx1"/>
                </a:solidFill>
              </a:rPr>
              <a:t>Simplify IoT </a:t>
            </a:r>
            <a:r>
              <a:rPr lang="en-US"/>
              <a:t>with preconfigured solutions</a:t>
            </a:r>
          </a:p>
        </p:txBody>
      </p:sp>
      <p:grpSp>
        <p:nvGrpSpPr>
          <p:cNvPr id="2" name="Group 1"/>
          <p:cNvGrpSpPr/>
          <p:nvPr/>
        </p:nvGrpSpPr>
        <p:grpSpPr>
          <a:xfrm>
            <a:off x="451083" y="1819398"/>
            <a:ext cx="5917735" cy="4267821"/>
            <a:chOff x="451083" y="2243145"/>
            <a:chExt cx="5917735" cy="4267821"/>
          </a:xfrm>
        </p:grpSpPr>
        <p:sp>
          <p:nvSpPr>
            <p:cNvPr id="400" name="Oval 399"/>
            <p:cNvSpPr/>
            <p:nvPr/>
          </p:nvSpPr>
          <p:spPr bwMode="auto">
            <a:xfrm>
              <a:off x="2583745" y="3702001"/>
              <a:ext cx="1162580" cy="1162580"/>
            </a:xfrm>
            <a:prstGeom prst="ellipse">
              <a:avLst/>
            </a:prstGeom>
            <a:solidFill>
              <a:schemeClr val="tx2">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401" name="Oval 400"/>
            <p:cNvSpPr/>
            <p:nvPr/>
          </p:nvSpPr>
          <p:spPr bwMode="auto">
            <a:xfrm>
              <a:off x="2700511" y="3818264"/>
              <a:ext cx="928547" cy="92854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98" name="TextBox 397"/>
            <p:cNvSpPr txBox="1"/>
            <p:nvPr/>
          </p:nvSpPr>
          <p:spPr>
            <a:xfrm>
              <a:off x="2948927" y="4521452"/>
              <a:ext cx="448549" cy="166199"/>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IoT</a:t>
              </a:r>
            </a:p>
          </p:txBody>
        </p:sp>
        <p:sp>
          <p:nvSpPr>
            <p:cNvPr id="404" name="TextBox 403"/>
            <p:cNvSpPr txBox="1"/>
            <p:nvPr/>
          </p:nvSpPr>
          <p:spPr>
            <a:xfrm>
              <a:off x="2280596" y="3480004"/>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Auto</a:t>
              </a:r>
            </a:p>
          </p:txBody>
        </p:sp>
        <p:sp>
          <p:nvSpPr>
            <p:cNvPr id="407" name="TextBox 406"/>
            <p:cNvSpPr txBox="1"/>
            <p:nvPr/>
          </p:nvSpPr>
          <p:spPr>
            <a:xfrm>
              <a:off x="486792" y="2668763"/>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Street sweepers</a:t>
              </a:r>
            </a:p>
          </p:txBody>
        </p:sp>
        <p:sp>
          <p:nvSpPr>
            <p:cNvPr id="413" name="TextBox 412"/>
            <p:cNvSpPr txBox="1"/>
            <p:nvPr/>
          </p:nvSpPr>
          <p:spPr>
            <a:xfrm>
              <a:off x="487460" y="3696611"/>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Aircraft</a:t>
              </a:r>
            </a:p>
          </p:txBody>
        </p:sp>
        <p:sp>
          <p:nvSpPr>
            <p:cNvPr id="415" name="Rectangle 414"/>
            <p:cNvSpPr/>
            <p:nvPr/>
          </p:nvSpPr>
          <p:spPr>
            <a:xfrm>
              <a:off x="464372" y="4587540"/>
              <a:ext cx="821512" cy="27383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Dogs</a:t>
              </a:r>
            </a:p>
          </p:txBody>
        </p:sp>
        <p:sp>
          <p:nvSpPr>
            <p:cNvPr id="418" name="Rectangle 417"/>
            <p:cNvSpPr/>
            <p:nvPr/>
          </p:nvSpPr>
          <p:spPr>
            <a:xfrm>
              <a:off x="1394401" y="4248748"/>
              <a:ext cx="821512" cy="273837"/>
            </a:xfrm>
            <a:prstGeom prst="rect">
              <a:avLst/>
            </a:prstGeom>
          </p:spPr>
          <p:txBody>
            <a:bodyPr wrap="square"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Power plant</a:t>
              </a:r>
            </a:p>
          </p:txBody>
        </p:sp>
        <p:sp>
          <p:nvSpPr>
            <p:cNvPr id="428" name="Rectangle 427"/>
            <p:cNvSpPr/>
            <p:nvPr/>
          </p:nvSpPr>
          <p:spPr>
            <a:xfrm>
              <a:off x="2168281"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Buses</a:t>
              </a:r>
            </a:p>
          </p:txBody>
        </p:sp>
        <p:sp>
          <p:nvSpPr>
            <p:cNvPr id="432" name="TextBox 431"/>
            <p:cNvSpPr txBox="1"/>
            <p:nvPr/>
          </p:nvSpPr>
          <p:spPr>
            <a:xfrm>
              <a:off x="451083" y="5714005"/>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Elevators</a:t>
              </a:r>
            </a:p>
          </p:txBody>
        </p:sp>
        <p:sp>
          <p:nvSpPr>
            <p:cNvPr id="441" name="Rectangle 440"/>
            <p:cNvSpPr/>
            <p:nvPr/>
          </p:nvSpPr>
          <p:spPr>
            <a:xfrm>
              <a:off x="1358989" y="5156803"/>
              <a:ext cx="821512" cy="27383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Trucks</a:t>
              </a:r>
            </a:p>
          </p:txBody>
        </p:sp>
        <p:sp>
          <p:nvSpPr>
            <p:cNvPr id="445" name="Rectangle 444"/>
            <p:cNvSpPr/>
            <p:nvPr/>
          </p:nvSpPr>
          <p:spPr>
            <a:xfrm>
              <a:off x="2156431" y="5455321"/>
              <a:ext cx="1000211" cy="273837"/>
            </a:xfrm>
            <a:prstGeom prst="rect">
              <a:avLst/>
            </a:prstGeom>
          </p:spPr>
          <p:txBody>
            <a:bodyPr wrap="square" anchor="ctr">
              <a:noAutofit/>
            </a:bodyPr>
            <a:lstStyle/>
            <a:p>
              <a:pPr marL="0" marR="0" lvl="1" indent="0" algn="ctr" defTabSz="914192" rtl="0" eaLnBrk="1" fontAlgn="base" latinLnBrk="0" hangingPunct="1">
                <a:lnSpc>
                  <a:spcPct val="90000"/>
                </a:lnSpc>
                <a:spcBef>
                  <a:spcPct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Oil distribution</a:t>
              </a:r>
            </a:p>
          </p:txBody>
        </p:sp>
        <p:sp>
          <p:nvSpPr>
            <p:cNvPr id="448" name="TextBox 447"/>
            <p:cNvSpPr txBox="1"/>
            <p:nvPr/>
          </p:nvSpPr>
          <p:spPr>
            <a:xfrm>
              <a:off x="1397215" y="3240222"/>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Postboxes</a:t>
              </a:r>
            </a:p>
          </p:txBody>
        </p:sp>
        <p:sp>
          <p:nvSpPr>
            <p:cNvPr id="452" name="TextBox 451"/>
            <p:cNvSpPr txBox="1"/>
            <p:nvPr/>
          </p:nvSpPr>
          <p:spPr>
            <a:xfrm>
              <a:off x="1223188" y="6158222"/>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Smart meters</a:t>
              </a:r>
            </a:p>
          </p:txBody>
        </p:sp>
        <p:sp>
          <p:nvSpPr>
            <p:cNvPr id="460" name="TextBox 459"/>
            <p:cNvSpPr txBox="1"/>
            <p:nvPr/>
          </p:nvSpPr>
          <p:spPr>
            <a:xfrm>
              <a:off x="2799078" y="6152437"/>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Surveillance</a:t>
              </a:r>
            </a:p>
          </p:txBody>
        </p:sp>
        <p:sp>
          <p:nvSpPr>
            <p:cNvPr id="10" name="Freeform 5"/>
            <p:cNvSpPr>
              <a:spLocks noEditPoints="1"/>
            </p:cNvSpPr>
            <p:nvPr/>
          </p:nvSpPr>
          <p:spPr bwMode="auto">
            <a:xfrm>
              <a:off x="2417897" y="2292640"/>
              <a:ext cx="348966" cy="340445"/>
            </a:xfrm>
            <a:custGeom>
              <a:avLst/>
              <a:gdLst>
                <a:gd name="T0" fmla="*/ 220 w 320"/>
                <a:gd name="T1" fmla="*/ 39 h 312"/>
                <a:gd name="T2" fmla="*/ 100 w 320"/>
                <a:gd name="T3" fmla="*/ 59 h 312"/>
                <a:gd name="T4" fmla="*/ 260 w 320"/>
                <a:gd name="T5" fmla="*/ 215 h 312"/>
                <a:gd name="T6" fmla="*/ 220 w 320"/>
                <a:gd name="T7" fmla="*/ 195 h 312"/>
                <a:gd name="T8" fmla="*/ 260 w 320"/>
                <a:gd name="T9" fmla="*/ 215 h 312"/>
                <a:gd name="T10" fmla="*/ 60 w 320"/>
                <a:gd name="T11" fmla="*/ 215 h 312"/>
                <a:gd name="T12" fmla="*/ 100 w 320"/>
                <a:gd name="T13" fmla="*/ 195 h 312"/>
                <a:gd name="T14" fmla="*/ 280 w 320"/>
                <a:gd name="T15" fmla="*/ 78 h 312"/>
                <a:gd name="T16" fmla="*/ 40 w 320"/>
                <a:gd name="T17" fmla="*/ 30 h 312"/>
                <a:gd name="T18" fmla="*/ 270 w 320"/>
                <a:gd name="T19" fmla="*/ 20 h 312"/>
                <a:gd name="T20" fmla="*/ 280 w 320"/>
                <a:gd name="T21" fmla="*/ 78 h 312"/>
                <a:gd name="T22" fmla="*/ 170 w 320"/>
                <a:gd name="T23" fmla="*/ 156 h 312"/>
                <a:gd name="T24" fmla="*/ 280 w 320"/>
                <a:gd name="T25" fmla="*/ 98 h 312"/>
                <a:gd name="T26" fmla="*/ 280 w 320"/>
                <a:gd name="T27" fmla="*/ 234 h 312"/>
                <a:gd name="T28" fmla="*/ 40 w 320"/>
                <a:gd name="T29" fmla="*/ 176 h 312"/>
                <a:gd name="T30" fmla="*/ 280 w 320"/>
                <a:gd name="T31" fmla="*/ 234 h 312"/>
                <a:gd name="T32" fmla="*/ 40 w 320"/>
                <a:gd name="T33" fmla="*/ 273 h 312"/>
                <a:gd name="T34" fmla="*/ 280 w 320"/>
                <a:gd name="T35" fmla="*/ 254 h 312"/>
                <a:gd name="T36" fmla="*/ 40 w 320"/>
                <a:gd name="T37" fmla="*/ 98 h 312"/>
                <a:gd name="T38" fmla="*/ 150 w 320"/>
                <a:gd name="T39" fmla="*/ 156 h 312"/>
                <a:gd name="T40" fmla="*/ 40 w 320"/>
                <a:gd name="T41" fmla="*/ 98 h 312"/>
                <a:gd name="T42" fmla="*/ 50 w 320"/>
                <a:gd name="T43" fmla="*/ 0 h 312"/>
                <a:gd name="T44" fmla="*/ 20 w 320"/>
                <a:gd name="T45" fmla="*/ 78 h 312"/>
                <a:gd name="T46" fmla="*/ 0 w 320"/>
                <a:gd name="T47" fmla="*/ 117 h 312"/>
                <a:gd name="T48" fmla="*/ 20 w 320"/>
                <a:gd name="T49" fmla="*/ 293 h 312"/>
                <a:gd name="T50" fmla="*/ 40 w 320"/>
                <a:gd name="T51" fmla="*/ 312 h 312"/>
                <a:gd name="T52" fmla="*/ 100 w 320"/>
                <a:gd name="T53" fmla="*/ 293 h 312"/>
                <a:gd name="T54" fmla="*/ 220 w 320"/>
                <a:gd name="T55" fmla="*/ 312 h 312"/>
                <a:gd name="T56" fmla="*/ 280 w 320"/>
                <a:gd name="T57" fmla="*/ 293 h 312"/>
                <a:gd name="T58" fmla="*/ 300 w 320"/>
                <a:gd name="T59" fmla="*/ 117 h 312"/>
                <a:gd name="T60" fmla="*/ 320 w 320"/>
                <a:gd name="T61" fmla="*/ 78 h 312"/>
                <a:gd name="T62" fmla="*/ 300 w 320"/>
                <a:gd name="T63" fmla="*/ 3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312">
                  <a:moveTo>
                    <a:pt x="100" y="39"/>
                  </a:moveTo>
                  <a:cubicBezTo>
                    <a:pt x="220" y="39"/>
                    <a:pt x="220" y="39"/>
                    <a:pt x="220" y="39"/>
                  </a:cubicBezTo>
                  <a:cubicBezTo>
                    <a:pt x="220" y="59"/>
                    <a:pt x="220" y="59"/>
                    <a:pt x="220" y="59"/>
                  </a:cubicBezTo>
                  <a:cubicBezTo>
                    <a:pt x="100" y="59"/>
                    <a:pt x="100" y="59"/>
                    <a:pt x="100" y="59"/>
                  </a:cubicBezTo>
                  <a:lnTo>
                    <a:pt x="100" y="39"/>
                  </a:lnTo>
                  <a:close/>
                  <a:moveTo>
                    <a:pt x="260" y="215"/>
                  </a:moveTo>
                  <a:cubicBezTo>
                    <a:pt x="220" y="215"/>
                    <a:pt x="220" y="215"/>
                    <a:pt x="220" y="215"/>
                  </a:cubicBezTo>
                  <a:cubicBezTo>
                    <a:pt x="220" y="195"/>
                    <a:pt x="220" y="195"/>
                    <a:pt x="220" y="195"/>
                  </a:cubicBezTo>
                  <a:cubicBezTo>
                    <a:pt x="260" y="195"/>
                    <a:pt x="260" y="195"/>
                    <a:pt x="260" y="195"/>
                  </a:cubicBezTo>
                  <a:lnTo>
                    <a:pt x="260" y="215"/>
                  </a:lnTo>
                  <a:close/>
                  <a:moveTo>
                    <a:pt x="100" y="215"/>
                  </a:moveTo>
                  <a:cubicBezTo>
                    <a:pt x="60" y="215"/>
                    <a:pt x="60" y="215"/>
                    <a:pt x="60" y="215"/>
                  </a:cubicBezTo>
                  <a:cubicBezTo>
                    <a:pt x="60" y="195"/>
                    <a:pt x="60" y="195"/>
                    <a:pt x="60" y="195"/>
                  </a:cubicBezTo>
                  <a:cubicBezTo>
                    <a:pt x="100" y="195"/>
                    <a:pt x="100" y="195"/>
                    <a:pt x="100" y="195"/>
                  </a:cubicBezTo>
                  <a:lnTo>
                    <a:pt x="100" y="215"/>
                  </a:lnTo>
                  <a:close/>
                  <a:moveTo>
                    <a:pt x="280" y="78"/>
                  </a:moveTo>
                  <a:cubicBezTo>
                    <a:pt x="40" y="78"/>
                    <a:pt x="40" y="78"/>
                    <a:pt x="40" y="78"/>
                  </a:cubicBezTo>
                  <a:cubicBezTo>
                    <a:pt x="40" y="30"/>
                    <a:pt x="40" y="30"/>
                    <a:pt x="40" y="30"/>
                  </a:cubicBezTo>
                  <a:cubicBezTo>
                    <a:pt x="40" y="22"/>
                    <a:pt x="45" y="20"/>
                    <a:pt x="50" y="20"/>
                  </a:cubicBezTo>
                  <a:cubicBezTo>
                    <a:pt x="270" y="20"/>
                    <a:pt x="270" y="20"/>
                    <a:pt x="270" y="20"/>
                  </a:cubicBezTo>
                  <a:cubicBezTo>
                    <a:pt x="275" y="20"/>
                    <a:pt x="280" y="22"/>
                    <a:pt x="280" y="30"/>
                  </a:cubicBezTo>
                  <a:lnTo>
                    <a:pt x="280" y="78"/>
                  </a:lnTo>
                  <a:close/>
                  <a:moveTo>
                    <a:pt x="280" y="156"/>
                  </a:moveTo>
                  <a:cubicBezTo>
                    <a:pt x="170" y="156"/>
                    <a:pt x="170" y="156"/>
                    <a:pt x="170" y="156"/>
                  </a:cubicBezTo>
                  <a:cubicBezTo>
                    <a:pt x="170" y="98"/>
                    <a:pt x="170" y="98"/>
                    <a:pt x="170" y="98"/>
                  </a:cubicBezTo>
                  <a:cubicBezTo>
                    <a:pt x="280" y="98"/>
                    <a:pt x="280" y="98"/>
                    <a:pt x="280" y="98"/>
                  </a:cubicBezTo>
                  <a:lnTo>
                    <a:pt x="280" y="156"/>
                  </a:lnTo>
                  <a:close/>
                  <a:moveTo>
                    <a:pt x="280" y="234"/>
                  </a:moveTo>
                  <a:cubicBezTo>
                    <a:pt x="40" y="234"/>
                    <a:pt x="40" y="234"/>
                    <a:pt x="40" y="234"/>
                  </a:cubicBezTo>
                  <a:cubicBezTo>
                    <a:pt x="40" y="176"/>
                    <a:pt x="40" y="176"/>
                    <a:pt x="40" y="176"/>
                  </a:cubicBezTo>
                  <a:cubicBezTo>
                    <a:pt x="280" y="176"/>
                    <a:pt x="280" y="176"/>
                    <a:pt x="280" y="176"/>
                  </a:cubicBezTo>
                  <a:lnTo>
                    <a:pt x="280" y="234"/>
                  </a:lnTo>
                  <a:close/>
                  <a:moveTo>
                    <a:pt x="280" y="273"/>
                  </a:moveTo>
                  <a:cubicBezTo>
                    <a:pt x="40" y="273"/>
                    <a:pt x="40" y="273"/>
                    <a:pt x="40" y="273"/>
                  </a:cubicBezTo>
                  <a:cubicBezTo>
                    <a:pt x="40" y="254"/>
                    <a:pt x="40" y="254"/>
                    <a:pt x="40" y="254"/>
                  </a:cubicBezTo>
                  <a:cubicBezTo>
                    <a:pt x="280" y="254"/>
                    <a:pt x="280" y="254"/>
                    <a:pt x="280" y="254"/>
                  </a:cubicBezTo>
                  <a:lnTo>
                    <a:pt x="280" y="273"/>
                  </a:lnTo>
                  <a:close/>
                  <a:moveTo>
                    <a:pt x="40" y="98"/>
                  </a:moveTo>
                  <a:cubicBezTo>
                    <a:pt x="150" y="98"/>
                    <a:pt x="150" y="98"/>
                    <a:pt x="150" y="98"/>
                  </a:cubicBezTo>
                  <a:cubicBezTo>
                    <a:pt x="150" y="156"/>
                    <a:pt x="150" y="156"/>
                    <a:pt x="150" y="156"/>
                  </a:cubicBezTo>
                  <a:cubicBezTo>
                    <a:pt x="40" y="156"/>
                    <a:pt x="40" y="156"/>
                    <a:pt x="40" y="156"/>
                  </a:cubicBezTo>
                  <a:lnTo>
                    <a:pt x="40" y="98"/>
                  </a:lnTo>
                  <a:close/>
                  <a:moveTo>
                    <a:pt x="270" y="0"/>
                  </a:moveTo>
                  <a:cubicBezTo>
                    <a:pt x="50" y="0"/>
                    <a:pt x="50" y="0"/>
                    <a:pt x="50" y="0"/>
                  </a:cubicBezTo>
                  <a:cubicBezTo>
                    <a:pt x="35" y="0"/>
                    <a:pt x="20" y="13"/>
                    <a:pt x="20" y="30"/>
                  </a:cubicBezTo>
                  <a:cubicBezTo>
                    <a:pt x="20" y="78"/>
                    <a:pt x="20" y="78"/>
                    <a:pt x="20" y="78"/>
                  </a:cubicBezTo>
                  <a:cubicBezTo>
                    <a:pt x="0" y="78"/>
                    <a:pt x="0" y="78"/>
                    <a:pt x="0" y="78"/>
                  </a:cubicBezTo>
                  <a:cubicBezTo>
                    <a:pt x="0" y="117"/>
                    <a:pt x="0" y="117"/>
                    <a:pt x="0" y="117"/>
                  </a:cubicBezTo>
                  <a:cubicBezTo>
                    <a:pt x="20" y="117"/>
                    <a:pt x="20" y="117"/>
                    <a:pt x="20" y="117"/>
                  </a:cubicBezTo>
                  <a:cubicBezTo>
                    <a:pt x="20" y="293"/>
                    <a:pt x="20" y="293"/>
                    <a:pt x="20" y="293"/>
                  </a:cubicBezTo>
                  <a:cubicBezTo>
                    <a:pt x="40" y="293"/>
                    <a:pt x="40" y="293"/>
                    <a:pt x="40" y="293"/>
                  </a:cubicBezTo>
                  <a:cubicBezTo>
                    <a:pt x="40" y="312"/>
                    <a:pt x="40" y="312"/>
                    <a:pt x="40" y="312"/>
                  </a:cubicBezTo>
                  <a:cubicBezTo>
                    <a:pt x="100" y="312"/>
                    <a:pt x="100" y="312"/>
                    <a:pt x="100" y="312"/>
                  </a:cubicBezTo>
                  <a:cubicBezTo>
                    <a:pt x="100" y="293"/>
                    <a:pt x="100" y="293"/>
                    <a:pt x="100" y="293"/>
                  </a:cubicBezTo>
                  <a:cubicBezTo>
                    <a:pt x="220" y="293"/>
                    <a:pt x="220" y="293"/>
                    <a:pt x="220" y="293"/>
                  </a:cubicBezTo>
                  <a:cubicBezTo>
                    <a:pt x="220" y="312"/>
                    <a:pt x="220" y="312"/>
                    <a:pt x="220" y="312"/>
                  </a:cubicBezTo>
                  <a:cubicBezTo>
                    <a:pt x="280" y="312"/>
                    <a:pt x="280" y="312"/>
                    <a:pt x="280" y="312"/>
                  </a:cubicBezTo>
                  <a:cubicBezTo>
                    <a:pt x="280" y="293"/>
                    <a:pt x="280" y="293"/>
                    <a:pt x="280" y="293"/>
                  </a:cubicBezTo>
                  <a:cubicBezTo>
                    <a:pt x="300" y="293"/>
                    <a:pt x="300" y="293"/>
                    <a:pt x="300" y="293"/>
                  </a:cubicBezTo>
                  <a:cubicBezTo>
                    <a:pt x="300" y="117"/>
                    <a:pt x="300" y="117"/>
                    <a:pt x="300" y="117"/>
                  </a:cubicBezTo>
                  <a:cubicBezTo>
                    <a:pt x="320" y="117"/>
                    <a:pt x="320" y="117"/>
                    <a:pt x="320" y="117"/>
                  </a:cubicBezTo>
                  <a:cubicBezTo>
                    <a:pt x="320" y="78"/>
                    <a:pt x="320" y="78"/>
                    <a:pt x="320" y="78"/>
                  </a:cubicBezTo>
                  <a:cubicBezTo>
                    <a:pt x="300" y="78"/>
                    <a:pt x="300" y="78"/>
                    <a:pt x="300" y="78"/>
                  </a:cubicBezTo>
                  <a:cubicBezTo>
                    <a:pt x="300" y="30"/>
                    <a:pt x="300" y="30"/>
                    <a:pt x="300" y="30"/>
                  </a:cubicBezTo>
                  <a:cubicBezTo>
                    <a:pt x="300" y="13"/>
                    <a:pt x="288" y="0"/>
                    <a:pt x="27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4" name="Freeform 9"/>
            <p:cNvSpPr>
              <a:spLocks noEditPoints="1"/>
            </p:cNvSpPr>
            <p:nvPr/>
          </p:nvSpPr>
          <p:spPr bwMode="auto">
            <a:xfrm>
              <a:off x="1666625" y="2872805"/>
              <a:ext cx="352704" cy="353546"/>
            </a:xfrm>
            <a:custGeom>
              <a:avLst/>
              <a:gdLst>
                <a:gd name="T0" fmla="*/ 117 w 311"/>
                <a:gd name="T1" fmla="*/ 78 h 312"/>
                <a:gd name="T2" fmla="*/ 117 w 311"/>
                <a:gd name="T3" fmla="*/ 97 h 312"/>
                <a:gd name="T4" fmla="*/ 78 w 311"/>
                <a:gd name="T5" fmla="*/ 97 h 312"/>
                <a:gd name="T6" fmla="*/ 78 w 311"/>
                <a:gd name="T7" fmla="*/ 117 h 312"/>
                <a:gd name="T8" fmla="*/ 58 w 311"/>
                <a:gd name="T9" fmla="*/ 117 h 312"/>
                <a:gd name="T10" fmla="*/ 58 w 311"/>
                <a:gd name="T11" fmla="*/ 78 h 312"/>
                <a:gd name="T12" fmla="*/ 117 w 311"/>
                <a:gd name="T13" fmla="*/ 78 h 312"/>
                <a:gd name="T14" fmla="*/ 175 w 311"/>
                <a:gd name="T15" fmla="*/ 205 h 312"/>
                <a:gd name="T16" fmla="*/ 175 w 311"/>
                <a:gd name="T17" fmla="*/ 122 h 312"/>
                <a:gd name="T18" fmla="*/ 214 w 311"/>
                <a:gd name="T19" fmla="*/ 146 h 312"/>
                <a:gd name="T20" fmla="*/ 292 w 311"/>
                <a:gd name="T21" fmla="*/ 95 h 312"/>
                <a:gd name="T22" fmla="*/ 292 w 311"/>
                <a:gd name="T23" fmla="*/ 205 h 312"/>
                <a:gd name="T24" fmla="*/ 175 w 311"/>
                <a:gd name="T25" fmla="*/ 205 h 312"/>
                <a:gd name="T26" fmla="*/ 19 w 311"/>
                <a:gd name="T27" fmla="*/ 68 h 312"/>
                <a:gd name="T28" fmla="*/ 68 w 311"/>
                <a:gd name="T29" fmla="*/ 19 h 312"/>
                <a:gd name="T30" fmla="*/ 177 w 311"/>
                <a:gd name="T31" fmla="*/ 19 h 312"/>
                <a:gd name="T32" fmla="*/ 156 w 311"/>
                <a:gd name="T33" fmla="*/ 68 h 312"/>
                <a:gd name="T34" fmla="*/ 156 w 311"/>
                <a:gd name="T35" fmla="*/ 205 h 312"/>
                <a:gd name="T36" fmla="*/ 19 w 311"/>
                <a:gd name="T37" fmla="*/ 205 h 312"/>
                <a:gd name="T38" fmla="*/ 19 w 311"/>
                <a:gd name="T39" fmla="*/ 68 h 312"/>
                <a:gd name="T40" fmla="*/ 175 w 311"/>
                <a:gd name="T41" fmla="*/ 88 h 312"/>
                <a:gd name="T42" fmla="*/ 270 w 311"/>
                <a:gd name="T43" fmla="*/ 88 h 312"/>
                <a:gd name="T44" fmla="*/ 214 w 311"/>
                <a:gd name="T45" fmla="*/ 124 h 312"/>
                <a:gd name="T46" fmla="*/ 175 w 311"/>
                <a:gd name="T47" fmla="*/ 97 h 312"/>
                <a:gd name="T48" fmla="*/ 175 w 311"/>
                <a:gd name="T49" fmla="*/ 88 h 312"/>
                <a:gd name="T50" fmla="*/ 272 w 311"/>
                <a:gd name="T51" fmla="*/ 68 h 312"/>
                <a:gd name="T52" fmla="*/ 175 w 311"/>
                <a:gd name="T53" fmla="*/ 68 h 312"/>
                <a:gd name="T54" fmla="*/ 224 w 311"/>
                <a:gd name="T55" fmla="*/ 19 h 312"/>
                <a:gd name="T56" fmla="*/ 272 w 311"/>
                <a:gd name="T57" fmla="*/ 68 h 312"/>
                <a:gd name="T58" fmla="*/ 224 w 311"/>
                <a:gd name="T59" fmla="*/ 0 h 312"/>
                <a:gd name="T60" fmla="*/ 68 w 311"/>
                <a:gd name="T61" fmla="*/ 0 h 312"/>
                <a:gd name="T62" fmla="*/ 0 w 311"/>
                <a:gd name="T63" fmla="*/ 68 h 312"/>
                <a:gd name="T64" fmla="*/ 0 w 311"/>
                <a:gd name="T65" fmla="*/ 224 h 312"/>
                <a:gd name="T66" fmla="*/ 117 w 311"/>
                <a:gd name="T67" fmla="*/ 224 h 312"/>
                <a:gd name="T68" fmla="*/ 117 w 311"/>
                <a:gd name="T69" fmla="*/ 312 h 312"/>
                <a:gd name="T70" fmla="*/ 136 w 311"/>
                <a:gd name="T71" fmla="*/ 312 h 312"/>
                <a:gd name="T72" fmla="*/ 136 w 311"/>
                <a:gd name="T73" fmla="*/ 224 h 312"/>
                <a:gd name="T74" fmla="*/ 311 w 311"/>
                <a:gd name="T75" fmla="*/ 224 h 312"/>
                <a:gd name="T76" fmla="*/ 311 w 311"/>
                <a:gd name="T77" fmla="*/ 68 h 312"/>
                <a:gd name="T78" fmla="*/ 292 w 311"/>
                <a:gd name="T79" fmla="*/ 68 h 312"/>
                <a:gd name="T80" fmla="*/ 224 w 311"/>
                <a:gd name="T8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1" h="312">
                  <a:moveTo>
                    <a:pt x="117" y="78"/>
                  </a:moveTo>
                  <a:cubicBezTo>
                    <a:pt x="117" y="97"/>
                    <a:pt x="117" y="97"/>
                    <a:pt x="117" y="97"/>
                  </a:cubicBezTo>
                  <a:cubicBezTo>
                    <a:pt x="78" y="97"/>
                    <a:pt x="78" y="97"/>
                    <a:pt x="78" y="97"/>
                  </a:cubicBezTo>
                  <a:cubicBezTo>
                    <a:pt x="78" y="117"/>
                    <a:pt x="78" y="117"/>
                    <a:pt x="78" y="117"/>
                  </a:cubicBezTo>
                  <a:cubicBezTo>
                    <a:pt x="58" y="117"/>
                    <a:pt x="58" y="117"/>
                    <a:pt x="58" y="117"/>
                  </a:cubicBezTo>
                  <a:cubicBezTo>
                    <a:pt x="58" y="78"/>
                    <a:pt x="58" y="78"/>
                    <a:pt x="58" y="78"/>
                  </a:cubicBezTo>
                  <a:lnTo>
                    <a:pt x="117" y="78"/>
                  </a:lnTo>
                  <a:close/>
                  <a:moveTo>
                    <a:pt x="175" y="205"/>
                  </a:moveTo>
                  <a:cubicBezTo>
                    <a:pt x="175" y="122"/>
                    <a:pt x="175" y="122"/>
                    <a:pt x="175" y="122"/>
                  </a:cubicBezTo>
                  <a:cubicBezTo>
                    <a:pt x="214" y="146"/>
                    <a:pt x="214" y="146"/>
                    <a:pt x="214" y="146"/>
                  </a:cubicBezTo>
                  <a:cubicBezTo>
                    <a:pt x="292" y="95"/>
                    <a:pt x="292" y="95"/>
                    <a:pt x="292" y="95"/>
                  </a:cubicBezTo>
                  <a:cubicBezTo>
                    <a:pt x="292" y="205"/>
                    <a:pt x="292" y="205"/>
                    <a:pt x="292" y="205"/>
                  </a:cubicBezTo>
                  <a:lnTo>
                    <a:pt x="175" y="205"/>
                  </a:lnTo>
                  <a:close/>
                  <a:moveTo>
                    <a:pt x="19" y="68"/>
                  </a:moveTo>
                  <a:cubicBezTo>
                    <a:pt x="19" y="41"/>
                    <a:pt x="41" y="19"/>
                    <a:pt x="68" y="19"/>
                  </a:cubicBezTo>
                  <a:cubicBezTo>
                    <a:pt x="177" y="19"/>
                    <a:pt x="177" y="19"/>
                    <a:pt x="177" y="19"/>
                  </a:cubicBezTo>
                  <a:cubicBezTo>
                    <a:pt x="163" y="32"/>
                    <a:pt x="156" y="49"/>
                    <a:pt x="156" y="68"/>
                  </a:cubicBezTo>
                  <a:cubicBezTo>
                    <a:pt x="156" y="205"/>
                    <a:pt x="156" y="205"/>
                    <a:pt x="156" y="205"/>
                  </a:cubicBezTo>
                  <a:cubicBezTo>
                    <a:pt x="19" y="205"/>
                    <a:pt x="19" y="205"/>
                    <a:pt x="19" y="205"/>
                  </a:cubicBezTo>
                  <a:lnTo>
                    <a:pt x="19" y="68"/>
                  </a:lnTo>
                  <a:close/>
                  <a:moveTo>
                    <a:pt x="175" y="88"/>
                  </a:moveTo>
                  <a:cubicBezTo>
                    <a:pt x="270" y="88"/>
                    <a:pt x="270" y="88"/>
                    <a:pt x="270" y="88"/>
                  </a:cubicBezTo>
                  <a:cubicBezTo>
                    <a:pt x="214" y="124"/>
                    <a:pt x="214" y="124"/>
                    <a:pt x="214" y="124"/>
                  </a:cubicBezTo>
                  <a:cubicBezTo>
                    <a:pt x="175" y="97"/>
                    <a:pt x="175" y="97"/>
                    <a:pt x="175" y="97"/>
                  </a:cubicBezTo>
                  <a:lnTo>
                    <a:pt x="175" y="88"/>
                  </a:lnTo>
                  <a:close/>
                  <a:moveTo>
                    <a:pt x="272" y="68"/>
                  </a:moveTo>
                  <a:cubicBezTo>
                    <a:pt x="175" y="68"/>
                    <a:pt x="175" y="68"/>
                    <a:pt x="175" y="68"/>
                  </a:cubicBezTo>
                  <a:cubicBezTo>
                    <a:pt x="175" y="41"/>
                    <a:pt x="197" y="19"/>
                    <a:pt x="224" y="19"/>
                  </a:cubicBezTo>
                  <a:cubicBezTo>
                    <a:pt x="251" y="19"/>
                    <a:pt x="272" y="41"/>
                    <a:pt x="272" y="68"/>
                  </a:cubicBezTo>
                  <a:moveTo>
                    <a:pt x="224" y="0"/>
                  </a:moveTo>
                  <a:cubicBezTo>
                    <a:pt x="68" y="0"/>
                    <a:pt x="68" y="0"/>
                    <a:pt x="68" y="0"/>
                  </a:cubicBezTo>
                  <a:cubicBezTo>
                    <a:pt x="31" y="0"/>
                    <a:pt x="0" y="29"/>
                    <a:pt x="0" y="68"/>
                  </a:cubicBezTo>
                  <a:cubicBezTo>
                    <a:pt x="0" y="224"/>
                    <a:pt x="0" y="224"/>
                    <a:pt x="0" y="224"/>
                  </a:cubicBezTo>
                  <a:cubicBezTo>
                    <a:pt x="117" y="224"/>
                    <a:pt x="117" y="224"/>
                    <a:pt x="117" y="224"/>
                  </a:cubicBezTo>
                  <a:cubicBezTo>
                    <a:pt x="117" y="312"/>
                    <a:pt x="117" y="312"/>
                    <a:pt x="117" y="312"/>
                  </a:cubicBezTo>
                  <a:cubicBezTo>
                    <a:pt x="136" y="312"/>
                    <a:pt x="136" y="312"/>
                    <a:pt x="136" y="312"/>
                  </a:cubicBezTo>
                  <a:cubicBezTo>
                    <a:pt x="136" y="224"/>
                    <a:pt x="136" y="224"/>
                    <a:pt x="136" y="224"/>
                  </a:cubicBezTo>
                  <a:cubicBezTo>
                    <a:pt x="311" y="224"/>
                    <a:pt x="311" y="224"/>
                    <a:pt x="311" y="224"/>
                  </a:cubicBezTo>
                  <a:cubicBezTo>
                    <a:pt x="311" y="68"/>
                    <a:pt x="311" y="68"/>
                    <a:pt x="311" y="68"/>
                  </a:cubicBezTo>
                  <a:cubicBezTo>
                    <a:pt x="292" y="68"/>
                    <a:pt x="292" y="68"/>
                    <a:pt x="292" y="68"/>
                  </a:cubicBezTo>
                  <a:cubicBezTo>
                    <a:pt x="292" y="29"/>
                    <a:pt x="263" y="0"/>
                    <a:pt x="2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9" name="Freeform 13"/>
            <p:cNvSpPr>
              <a:spLocks noEditPoints="1"/>
            </p:cNvSpPr>
            <p:nvPr/>
          </p:nvSpPr>
          <p:spPr bwMode="auto">
            <a:xfrm>
              <a:off x="758703" y="3348602"/>
              <a:ext cx="328918" cy="280495"/>
            </a:xfrm>
            <a:custGeom>
              <a:avLst/>
              <a:gdLst>
                <a:gd name="T0" fmla="*/ 12 w 132"/>
                <a:gd name="T1" fmla="*/ 42 h 112"/>
                <a:gd name="T2" fmla="*/ 13 w 132"/>
                <a:gd name="T3" fmla="*/ 42 h 112"/>
                <a:gd name="T4" fmla="*/ 23 w 132"/>
                <a:gd name="T5" fmla="*/ 51 h 112"/>
                <a:gd name="T6" fmla="*/ 58 w 132"/>
                <a:gd name="T7" fmla="*/ 51 h 112"/>
                <a:gd name="T8" fmla="*/ 58 w 132"/>
                <a:gd name="T9" fmla="*/ 9 h 112"/>
                <a:gd name="T10" fmla="*/ 60 w 132"/>
                <a:gd name="T11" fmla="*/ 9 h 112"/>
                <a:gd name="T12" fmla="*/ 82 w 132"/>
                <a:gd name="T13" fmla="*/ 47 h 112"/>
                <a:gd name="T14" fmla="*/ 114 w 132"/>
                <a:gd name="T15" fmla="*/ 47 h 112"/>
                <a:gd name="T16" fmla="*/ 123 w 132"/>
                <a:gd name="T17" fmla="*/ 56 h 112"/>
                <a:gd name="T18" fmla="*/ 114 w 132"/>
                <a:gd name="T19" fmla="*/ 65 h 112"/>
                <a:gd name="T20" fmla="*/ 82 w 132"/>
                <a:gd name="T21" fmla="*/ 65 h 112"/>
                <a:gd name="T22" fmla="*/ 60 w 132"/>
                <a:gd name="T23" fmla="*/ 103 h 112"/>
                <a:gd name="T24" fmla="*/ 58 w 132"/>
                <a:gd name="T25" fmla="*/ 103 h 112"/>
                <a:gd name="T26" fmla="*/ 58 w 132"/>
                <a:gd name="T27" fmla="*/ 61 h 112"/>
                <a:gd name="T28" fmla="*/ 23 w 132"/>
                <a:gd name="T29" fmla="*/ 61 h 112"/>
                <a:gd name="T30" fmla="*/ 13 w 132"/>
                <a:gd name="T31" fmla="*/ 70 h 112"/>
                <a:gd name="T32" fmla="*/ 12 w 132"/>
                <a:gd name="T33" fmla="*/ 70 h 112"/>
                <a:gd name="T34" fmla="*/ 14 w 132"/>
                <a:gd name="T35" fmla="*/ 56 h 112"/>
                <a:gd name="T36" fmla="*/ 12 w 132"/>
                <a:gd name="T37" fmla="*/ 42 h 112"/>
                <a:gd name="T38" fmla="*/ 18 w 132"/>
                <a:gd name="T39" fmla="*/ 79 h 112"/>
                <a:gd name="T40" fmla="*/ 27 w 132"/>
                <a:gd name="T41" fmla="*/ 70 h 112"/>
                <a:gd name="T42" fmla="*/ 48 w 132"/>
                <a:gd name="T43" fmla="*/ 70 h 112"/>
                <a:gd name="T44" fmla="*/ 48 w 132"/>
                <a:gd name="T45" fmla="*/ 112 h 112"/>
                <a:gd name="T46" fmla="*/ 65 w 132"/>
                <a:gd name="T47" fmla="*/ 112 h 112"/>
                <a:gd name="T48" fmla="*/ 87 w 132"/>
                <a:gd name="T49" fmla="*/ 75 h 112"/>
                <a:gd name="T50" fmla="*/ 114 w 132"/>
                <a:gd name="T51" fmla="*/ 75 h 112"/>
                <a:gd name="T52" fmla="*/ 132 w 132"/>
                <a:gd name="T53" fmla="*/ 56 h 112"/>
                <a:gd name="T54" fmla="*/ 114 w 132"/>
                <a:gd name="T55" fmla="*/ 37 h 112"/>
                <a:gd name="T56" fmla="*/ 87 w 132"/>
                <a:gd name="T57" fmla="*/ 37 h 112"/>
                <a:gd name="T58" fmla="*/ 65 w 132"/>
                <a:gd name="T59" fmla="*/ 0 h 112"/>
                <a:gd name="T60" fmla="*/ 48 w 132"/>
                <a:gd name="T61" fmla="*/ 0 h 112"/>
                <a:gd name="T62" fmla="*/ 48 w 132"/>
                <a:gd name="T63" fmla="*/ 42 h 112"/>
                <a:gd name="T64" fmla="*/ 27 w 132"/>
                <a:gd name="T65" fmla="*/ 42 h 112"/>
                <a:gd name="T66" fmla="*/ 18 w 132"/>
                <a:gd name="T67" fmla="*/ 33 h 112"/>
                <a:gd name="T68" fmla="*/ 0 w 132"/>
                <a:gd name="T69" fmla="*/ 33 h 112"/>
                <a:gd name="T70" fmla="*/ 5 w 132"/>
                <a:gd name="T71" fmla="*/ 56 h 112"/>
                <a:gd name="T72" fmla="*/ 0 w 132"/>
                <a:gd name="T73" fmla="*/ 79 h 112"/>
                <a:gd name="T74" fmla="*/ 18 w 132"/>
                <a:gd name="T75"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12">
                  <a:moveTo>
                    <a:pt x="12" y="42"/>
                  </a:moveTo>
                  <a:cubicBezTo>
                    <a:pt x="13" y="42"/>
                    <a:pt x="13" y="42"/>
                    <a:pt x="13" y="42"/>
                  </a:cubicBezTo>
                  <a:cubicBezTo>
                    <a:pt x="23" y="51"/>
                    <a:pt x="23" y="51"/>
                    <a:pt x="23" y="51"/>
                  </a:cubicBezTo>
                  <a:cubicBezTo>
                    <a:pt x="58" y="51"/>
                    <a:pt x="58" y="51"/>
                    <a:pt x="58" y="51"/>
                  </a:cubicBezTo>
                  <a:cubicBezTo>
                    <a:pt x="58" y="9"/>
                    <a:pt x="58" y="9"/>
                    <a:pt x="58" y="9"/>
                  </a:cubicBezTo>
                  <a:cubicBezTo>
                    <a:pt x="60" y="9"/>
                    <a:pt x="60" y="9"/>
                    <a:pt x="60" y="9"/>
                  </a:cubicBezTo>
                  <a:cubicBezTo>
                    <a:pt x="82" y="47"/>
                    <a:pt x="82" y="47"/>
                    <a:pt x="82" y="47"/>
                  </a:cubicBezTo>
                  <a:cubicBezTo>
                    <a:pt x="114" y="47"/>
                    <a:pt x="114" y="47"/>
                    <a:pt x="114" y="47"/>
                  </a:cubicBezTo>
                  <a:cubicBezTo>
                    <a:pt x="118" y="47"/>
                    <a:pt x="123" y="50"/>
                    <a:pt x="123" y="56"/>
                  </a:cubicBezTo>
                  <a:cubicBezTo>
                    <a:pt x="123" y="61"/>
                    <a:pt x="118" y="65"/>
                    <a:pt x="114" y="65"/>
                  </a:cubicBezTo>
                  <a:cubicBezTo>
                    <a:pt x="82" y="65"/>
                    <a:pt x="82" y="65"/>
                    <a:pt x="82" y="65"/>
                  </a:cubicBezTo>
                  <a:cubicBezTo>
                    <a:pt x="60" y="103"/>
                    <a:pt x="60" y="103"/>
                    <a:pt x="60" y="103"/>
                  </a:cubicBezTo>
                  <a:cubicBezTo>
                    <a:pt x="58" y="103"/>
                    <a:pt x="58" y="103"/>
                    <a:pt x="58" y="103"/>
                  </a:cubicBezTo>
                  <a:cubicBezTo>
                    <a:pt x="58" y="61"/>
                    <a:pt x="58" y="61"/>
                    <a:pt x="58" y="61"/>
                  </a:cubicBezTo>
                  <a:cubicBezTo>
                    <a:pt x="23" y="61"/>
                    <a:pt x="23" y="61"/>
                    <a:pt x="23" y="61"/>
                  </a:cubicBezTo>
                  <a:cubicBezTo>
                    <a:pt x="13" y="70"/>
                    <a:pt x="13" y="70"/>
                    <a:pt x="13" y="70"/>
                  </a:cubicBezTo>
                  <a:cubicBezTo>
                    <a:pt x="12" y="70"/>
                    <a:pt x="12" y="70"/>
                    <a:pt x="12" y="70"/>
                  </a:cubicBezTo>
                  <a:cubicBezTo>
                    <a:pt x="14" y="56"/>
                    <a:pt x="14" y="56"/>
                    <a:pt x="14" y="56"/>
                  </a:cubicBezTo>
                  <a:lnTo>
                    <a:pt x="12" y="42"/>
                  </a:lnTo>
                  <a:close/>
                  <a:moveTo>
                    <a:pt x="18" y="79"/>
                  </a:moveTo>
                  <a:cubicBezTo>
                    <a:pt x="27" y="70"/>
                    <a:pt x="27" y="70"/>
                    <a:pt x="27" y="70"/>
                  </a:cubicBezTo>
                  <a:cubicBezTo>
                    <a:pt x="48" y="70"/>
                    <a:pt x="48" y="70"/>
                    <a:pt x="48" y="70"/>
                  </a:cubicBezTo>
                  <a:cubicBezTo>
                    <a:pt x="48" y="112"/>
                    <a:pt x="48" y="112"/>
                    <a:pt x="48" y="112"/>
                  </a:cubicBezTo>
                  <a:cubicBezTo>
                    <a:pt x="65" y="112"/>
                    <a:pt x="65" y="112"/>
                    <a:pt x="65" y="112"/>
                  </a:cubicBezTo>
                  <a:cubicBezTo>
                    <a:pt x="87" y="75"/>
                    <a:pt x="87" y="75"/>
                    <a:pt x="87" y="75"/>
                  </a:cubicBezTo>
                  <a:cubicBezTo>
                    <a:pt x="114" y="75"/>
                    <a:pt x="114" y="75"/>
                    <a:pt x="114" y="75"/>
                  </a:cubicBezTo>
                  <a:cubicBezTo>
                    <a:pt x="124" y="75"/>
                    <a:pt x="132" y="67"/>
                    <a:pt x="132" y="56"/>
                  </a:cubicBezTo>
                  <a:cubicBezTo>
                    <a:pt x="132" y="46"/>
                    <a:pt x="124" y="37"/>
                    <a:pt x="114" y="37"/>
                  </a:cubicBezTo>
                  <a:cubicBezTo>
                    <a:pt x="87" y="37"/>
                    <a:pt x="87" y="37"/>
                    <a:pt x="87" y="37"/>
                  </a:cubicBezTo>
                  <a:cubicBezTo>
                    <a:pt x="65" y="0"/>
                    <a:pt x="65" y="0"/>
                    <a:pt x="65" y="0"/>
                  </a:cubicBezTo>
                  <a:cubicBezTo>
                    <a:pt x="48" y="0"/>
                    <a:pt x="48" y="0"/>
                    <a:pt x="48" y="0"/>
                  </a:cubicBezTo>
                  <a:cubicBezTo>
                    <a:pt x="48" y="42"/>
                    <a:pt x="48" y="42"/>
                    <a:pt x="48" y="42"/>
                  </a:cubicBezTo>
                  <a:cubicBezTo>
                    <a:pt x="27" y="42"/>
                    <a:pt x="27" y="42"/>
                    <a:pt x="27" y="42"/>
                  </a:cubicBezTo>
                  <a:cubicBezTo>
                    <a:pt x="18" y="33"/>
                    <a:pt x="18" y="33"/>
                    <a:pt x="18" y="33"/>
                  </a:cubicBezTo>
                  <a:cubicBezTo>
                    <a:pt x="0" y="33"/>
                    <a:pt x="0" y="33"/>
                    <a:pt x="0" y="33"/>
                  </a:cubicBezTo>
                  <a:cubicBezTo>
                    <a:pt x="5" y="56"/>
                    <a:pt x="5" y="56"/>
                    <a:pt x="5" y="56"/>
                  </a:cubicBezTo>
                  <a:cubicBezTo>
                    <a:pt x="0" y="79"/>
                    <a:pt x="0" y="79"/>
                    <a:pt x="0" y="79"/>
                  </a:cubicBezTo>
                  <a:lnTo>
                    <a:pt x="18" y="7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 name="Freeform 17"/>
            <p:cNvSpPr>
              <a:spLocks noEditPoints="1"/>
            </p:cNvSpPr>
            <p:nvPr/>
          </p:nvSpPr>
          <p:spPr bwMode="auto">
            <a:xfrm>
              <a:off x="1651277" y="3717852"/>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30" name="Freeform 21"/>
            <p:cNvSpPr>
              <a:spLocks noEditPoints="1"/>
            </p:cNvSpPr>
            <p:nvPr/>
          </p:nvSpPr>
          <p:spPr bwMode="auto">
            <a:xfrm>
              <a:off x="747643" y="4306485"/>
              <a:ext cx="302008" cy="277159"/>
            </a:xfrm>
            <a:custGeom>
              <a:avLst/>
              <a:gdLst>
                <a:gd name="T0" fmla="*/ 68 w 474"/>
                <a:gd name="T1" fmla="*/ 421 h 435"/>
                <a:gd name="T2" fmla="*/ 57 w 474"/>
                <a:gd name="T3" fmla="*/ 361 h 435"/>
                <a:gd name="T4" fmla="*/ 27 w 474"/>
                <a:gd name="T5" fmla="*/ 193 h 435"/>
                <a:gd name="T6" fmla="*/ 3 w 474"/>
                <a:gd name="T7" fmla="*/ 141 h 435"/>
                <a:gd name="T8" fmla="*/ 3 w 474"/>
                <a:gd name="T9" fmla="*/ 87 h 435"/>
                <a:gd name="T10" fmla="*/ 35 w 474"/>
                <a:gd name="T11" fmla="*/ 38 h 435"/>
                <a:gd name="T12" fmla="*/ 65 w 474"/>
                <a:gd name="T13" fmla="*/ 46 h 435"/>
                <a:gd name="T14" fmla="*/ 84 w 474"/>
                <a:gd name="T15" fmla="*/ 120 h 435"/>
                <a:gd name="T16" fmla="*/ 260 w 474"/>
                <a:gd name="T17" fmla="*/ 103 h 435"/>
                <a:gd name="T18" fmla="*/ 290 w 474"/>
                <a:gd name="T19" fmla="*/ 35 h 435"/>
                <a:gd name="T20" fmla="*/ 320 w 474"/>
                <a:gd name="T21" fmla="*/ 14 h 435"/>
                <a:gd name="T22" fmla="*/ 363 w 474"/>
                <a:gd name="T23" fmla="*/ 3 h 435"/>
                <a:gd name="T24" fmla="*/ 379 w 474"/>
                <a:gd name="T25" fmla="*/ 22 h 435"/>
                <a:gd name="T26" fmla="*/ 406 w 474"/>
                <a:gd name="T27" fmla="*/ 49 h 435"/>
                <a:gd name="T28" fmla="*/ 452 w 474"/>
                <a:gd name="T29" fmla="*/ 76 h 435"/>
                <a:gd name="T30" fmla="*/ 474 w 474"/>
                <a:gd name="T31" fmla="*/ 103 h 435"/>
                <a:gd name="T32" fmla="*/ 461 w 474"/>
                <a:gd name="T33" fmla="*/ 150 h 435"/>
                <a:gd name="T34" fmla="*/ 390 w 474"/>
                <a:gd name="T35" fmla="*/ 179 h 435"/>
                <a:gd name="T36" fmla="*/ 368 w 474"/>
                <a:gd name="T37" fmla="*/ 386 h 435"/>
                <a:gd name="T38" fmla="*/ 344 w 474"/>
                <a:gd name="T39" fmla="*/ 432 h 435"/>
                <a:gd name="T40" fmla="*/ 293 w 474"/>
                <a:gd name="T41" fmla="*/ 421 h 435"/>
                <a:gd name="T42" fmla="*/ 279 w 474"/>
                <a:gd name="T43" fmla="*/ 375 h 435"/>
                <a:gd name="T44" fmla="*/ 252 w 474"/>
                <a:gd name="T45" fmla="*/ 367 h 435"/>
                <a:gd name="T46" fmla="*/ 249 w 474"/>
                <a:gd name="T47" fmla="*/ 413 h 435"/>
                <a:gd name="T48" fmla="*/ 217 w 474"/>
                <a:gd name="T49" fmla="*/ 435 h 435"/>
                <a:gd name="T50" fmla="*/ 176 w 474"/>
                <a:gd name="T51" fmla="*/ 416 h 435"/>
                <a:gd name="T52" fmla="*/ 146 w 474"/>
                <a:gd name="T53" fmla="*/ 370 h 435"/>
                <a:gd name="T54" fmla="*/ 119 w 474"/>
                <a:gd name="T55" fmla="*/ 432 h 435"/>
                <a:gd name="T56" fmla="*/ 111 w 474"/>
                <a:gd name="T57" fmla="*/ 399 h 435"/>
                <a:gd name="T58" fmla="*/ 114 w 474"/>
                <a:gd name="T59" fmla="*/ 367 h 435"/>
                <a:gd name="T60" fmla="*/ 206 w 474"/>
                <a:gd name="T61" fmla="*/ 399 h 435"/>
                <a:gd name="T62" fmla="*/ 222 w 474"/>
                <a:gd name="T63" fmla="*/ 394 h 435"/>
                <a:gd name="T64" fmla="*/ 198 w 474"/>
                <a:gd name="T65" fmla="*/ 342 h 435"/>
                <a:gd name="T66" fmla="*/ 312 w 474"/>
                <a:gd name="T67" fmla="*/ 370 h 435"/>
                <a:gd name="T68" fmla="*/ 325 w 474"/>
                <a:gd name="T69" fmla="*/ 402 h 435"/>
                <a:gd name="T70" fmla="*/ 339 w 474"/>
                <a:gd name="T71" fmla="*/ 375 h 435"/>
                <a:gd name="T72" fmla="*/ 374 w 474"/>
                <a:gd name="T73" fmla="*/ 150 h 435"/>
                <a:gd name="T74" fmla="*/ 442 w 474"/>
                <a:gd name="T75" fmla="*/ 117 h 435"/>
                <a:gd name="T76" fmla="*/ 396 w 474"/>
                <a:gd name="T77" fmla="*/ 98 h 435"/>
                <a:gd name="T78" fmla="*/ 355 w 474"/>
                <a:gd name="T79" fmla="*/ 57 h 435"/>
                <a:gd name="T80" fmla="*/ 312 w 474"/>
                <a:gd name="T81" fmla="*/ 63 h 435"/>
                <a:gd name="T82" fmla="*/ 293 w 474"/>
                <a:gd name="T83" fmla="*/ 109 h 435"/>
                <a:gd name="T84" fmla="*/ 271 w 474"/>
                <a:gd name="T85" fmla="*/ 179 h 435"/>
                <a:gd name="T86" fmla="*/ 41 w 474"/>
                <a:gd name="T87" fmla="*/ 90 h 435"/>
                <a:gd name="T88" fmla="*/ 33 w 474"/>
                <a:gd name="T89" fmla="*/ 112 h 435"/>
                <a:gd name="T90" fmla="*/ 46 w 474"/>
                <a:gd name="T91" fmla="*/ 163 h 435"/>
                <a:gd name="T92" fmla="*/ 79 w 474"/>
                <a:gd name="T93" fmla="*/ 185 h 435"/>
                <a:gd name="T94" fmla="*/ 103 w 474"/>
                <a:gd name="T95"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4" h="435">
                  <a:moveTo>
                    <a:pt x="103" y="435"/>
                  </a:moveTo>
                  <a:lnTo>
                    <a:pt x="90" y="432"/>
                  </a:lnTo>
                  <a:lnTo>
                    <a:pt x="79" y="429"/>
                  </a:lnTo>
                  <a:lnTo>
                    <a:pt x="68" y="421"/>
                  </a:lnTo>
                  <a:lnTo>
                    <a:pt x="65" y="413"/>
                  </a:lnTo>
                  <a:lnTo>
                    <a:pt x="60" y="394"/>
                  </a:lnTo>
                  <a:lnTo>
                    <a:pt x="57" y="378"/>
                  </a:lnTo>
                  <a:lnTo>
                    <a:pt x="57" y="361"/>
                  </a:lnTo>
                  <a:lnTo>
                    <a:pt x="57" y="312"/>
                  </a:lnTo>
                  <a:lnTo>
                    <a:pt x="57" y="212"/>
                  </a:lnTo>
                  <a:lnTo>
                    <a:pt x="41" y="204"/>
                  </a:lnTo>
                  <a:lnTo>
                    <a:pt x="27" y="193"/>
                  </a:lnTo>
                  <a:lnTo>
                    <a:pt x="19" y="182"/>
                  </a:lnTo>
                  <a:lnTo>
                    <a:pt x="14" y="171"/>
                  </a:lnTo>
                  <a:lnTo>
                    <a:pt x="8" y="155"/>
                  </a:lnTo>
                  <a:lnTo>
                    <a:pt x="3" y="141"/>
                  </a:lnTo>
                  <a:lnTo>
                    <a:pt x="0" y="125"/>
                  </a:lnTo>
                  <a:lnTo>
                    <a:pt x="0" y="112"/>
                  </a:lnTo>
                  <a:lnTo>
                    <a:pt x="0" y="98"/>
                  </a:lnTo>
                  <a:lnTo>
                    <a:pt x="3" y="87"/>
                  </a:lnTo>
                  <a:lnTo>
                    <a:pt x="8" y="74"/>
                  </a:lnTo>
                  <a:lnTo>
                    <a:pt x="14" y="60"/>
                  </a:lnTo>
                  <a:lnTo>
                    <a:pt x="25" y="46"/>
                  </a:lnTo>
                  <a:lnTo>
                    <a:pt x="35" y="38"/>
                  </a:lnTo>
                  <a:lnTo>
                    <a:pt x="46" y="35"/>
                  </a:lnTo>
                  <a:lnTo>
                    <a:pt x="54" y="35"/>
                  </a:lnTo>
                  <a:lnTo>
                    <a:pt x="60" y="41"/>
                  </a:lnTo>
                  <a:lnTo>
                    <a:pt x="65" y="46"/>
                  </a:lnTo>
                  <a:lnTo>
                    <a:pt x="68" y="52"/>
                  </a:lnTo>
                  <a:lnTo>
                    <a:pt x="68" y="71"/>
                  </a:lnTo>
                  <a:lnTo>
                    <a:pt x="76" y="95"/>
                  </a:lnTo>
                  <a:lnTo>
                    <a:pt x="84" y="120"/>
                  </a:lnTo>
                  <a:lnTo>
                    <a:pt x="98" y="147"/>
                  </a:lnTo>
                  <a:lnTo>
                    <a:pt x="255" y="147"/>
                  </a:lnTo>
                  <a:lnTo>
                    <a:pt x="257" y="141"/>
                  </a:lnTo>
                  <a:lnTo>
                    <a:pt x="260" y="103"/>
                  </a:lnTo>
                  <a:lnTo>
                    <a:pt x="266" y="79"/>
                  </a:lnTo>
                  <a:lnTo>
                    <a:pt x="268" y="63"/>
                  </a:lnTo>
                  <a:lnTo>
                    <a:pt x="279" y="44"/>
                  </a:lnTo>
                  <a:lnTo>
                    <a:pt x="290" y="35"/>
                  </a:lnTo>
                  <a:lnTo>
                    <a:pt x="293" y="33"/>
                  </a:lnTo>
                  <a:lnTo>
                    <a:pt x="301" y="30"/>
                  </a:lnTo>
                  <a:lnTo>
                    <a:pt x="309" y="22"/>
                  </a:lnTo>
                  <a:lnTo>
                    <a:pt x="320" y="14"/>
                  </a:lnTo>
                  <a:lnTo>
                    <a:pt x="344" y="3"/>
                  </a:lnTo>
                  <a:lnTo>
                    <a:pt x="350" y="0"/>
                  </a:lnTo>
                  <a:lnTo>
                    <a:pt x="352" y="0"/>
                  </a:lnTo>
                  <a:lnTo>
                    <a:pt x="363" y="3"/>
                  </a:lnTo>
                  <a:lnTo>
                    <a:pt x="366" y="3"/>
                  </a:lnTo>
                  <a:lnTo>
                    <a:pt x="368" y="3"/>
                  </a:lnTo>
                  <a:lnTo>
                    <a:pt x="374" y="8"/>
                  </a:lnTo>
                  <a:lnTo>
                    <a:pt x="379" y="22"/>
                  </a:lnTo>
                  <a:lnTo>
                    <a:pt x="379" y="30"/>
                  </a:lnTo>
                  <a:lnTo>
                    <a:pt x="379" y="30"/>
                  </a:lnTo>
                  <a:lnTo>
                    <a:pt x="396" y="38"/>
                  </a:lnTo>
                  <a:lnTo>
                    <a:pt x="406" y="49"/>
                  </a:lnTo>
                  <a:lnTo>
                    <a:pt x="414" y="65"/>
                  </a:lnTo>
                  <a:lnTo>
                    <a:pt x="417" y="74"/>
                  </a:lnTo>
                  <a:lnTo>
                    <a:pt x="420" y="76"/>
                  </a:lnTo>
                  <a:lnTo>
                    <a:pt x="452" y="76"/>
                  </a:lnTo>
                  <a:lnTo>
                    <a:pt x="461" y="79"/>
                  </a:lnTo>
                  <a:lnTo>
                    <a:pt x="463" y="84"/>
                  </a:lnTo>
                  <a:lnTo>
                    <a:pt x="469" y="95"/>
                  </a:lnTo>
                  <a:lnTo>
                    <a:pt x="474" y="103"/>
                  </a:lnTo>
                  <a:lnTo>
                    <a:pt x="474" y="117"/>
                  </a:lnTo>
                  <a:lnTo>
                    <a:pt x="474" y="125"/>
                  </a:lnTo>
                  <a:lnTo>
                    <a:pt x="471" y="136"/>
                  </a:lnTo>
                  <a:lnTo>
                    <a:pt x="461" y="150"/>
                  </a:lnTo>
                  <a:lnTo>
                    <a:pt x="450" y="158"/>
                  </a:lnTo>
                  <a:lnTo>
                    <a:pt x="433" y="166"/>
                  </a:lnTo>
                  <a:lnTo>
                    <a:pt x="420" y="171"/>
                  </a:lnTo>
                  <a:lnTo>
                    <a:pt x="390" y="179"/>
                  </a:lnTo>
                  <a:lnTo>
                    <a:pt x="374" y="193"/>
                  </a:lnTo>
                  <a:lnTo>
                    <a:pt x="371" y="207"/>
                  </a:lnTo>
                  <a:lnTo>
                    <a:pt x="371" y="334"/>
                  </a:lnTo>
                  <a:lnTo>
                    <a:pt x="368" y="386"/>
                  </a:lnTo>
                  <a:lnTo>
                    <a:pt x="368" y="397"/>
                  </a:lnTo>
                  <a:lnTo>
                    <a:pt x="363" y="413"/>
                  </a:lnTo>
                  <a:lnTo>
                    <a:pt x="352" y="424"/>
                  </a:lnTo>
                  <a:lnTo>
                    <a:pt x="344" y="432"/>
                  </a:lnTo>
                  <a:lnTo>
                    <a:pt x="336" y="435"/>
                  </a:lnTo>
                  <a:lnTo>
                    <a:pt x="325" y="435"/>
                  </a:lnTo>
                  <a:lnTo>
                    <a:pt x="303" y="429"/>
                  </a:lnTo>
                  <a:lnTo>
                    <a:pt x="293" y="421"/>
                  </a:lnTo>
                  <a:lnTo>
                    <a:pt x="287" y="413"/>
                  </a:lnTo>
                  <a:lnTo>
                    <a:pt x="282" y="405"/>
                  </a:lnTo>
                  <a:lnTo>
                    <a:pt x="282" y="394"/>
                  </a:lnTo>
                  <a:lnTo>
                    <a:pt x="279" y="375"/>
                  </a:lnTo>
                  <a:lnTo>
                    <a:pt x="279" y="370"/>
                  </a:lnTo>
                  <a:lnTo>
                    <a:pt x="279" y="312"/>
                  </a:lnTo>
                  <a:lnTo>
                    <a:pt x="220" y="312"/>
                  </a:lnTo>
                  <a:lnTo>
                    <a:pt x="252" y="367"/>
                  </a:lnTo>
                  <a:lnTo>
                    <a:pt x="255" y="380"/>
                  </a:lnTo>
                  <a:lnTo>
                    <a:pt x="257" y="389"/>
                  </a:lnTo>
                  <a:lnTo>
                    <a:pt x="255" y="405"/>
                  </a:lnTo>
                  <a:lnTo>
                    <a:pt x="249" y="413"/>
                  </a:lnTo>
                  <a:lnTo>
                    <a:pt x="244" y="421"/>
                  </a:lnTo>
                  <a:lnTo>
                    <a:pt x="236" y="427"/>
                  </a:lnTo>
                  <a:lnTo>
                    <a:pt x="225" y="432"/>
                  </a:lnTo>
                  <a:lnTo>
                    <a:pt x="217" y="435"/>
                  </a:lnTo>
                  <a:lnTo>
                    <a:pt x="206" y="435"/>
                  </a:lnTo>
                  <a:lnTo>
                    <a:pt x="195" y="432"/>
                  </a:lnTo>
                  <a:lnTo>
                    <a:pt x="184" y="424"/>
                  </a:lnTo>
                  <a:lnTo>
                    <a:pt x="176" y="416"/>
                  </a:lnTo>
                  <a:lnTo>
                    <a:pt x="168" y="408"/>
                  </a:lnTo>
                  <a:lnTo>
                    <a:pt x="155" y="386"/>
                  </a:lnTo>
                  <a:lnTo>
                    <a:pt x="152" y="378"/>
                  </a:lnTo>
                  <a:lnTo>
                    <a:pt x="146" y="370"/>
                  </a:lnTo>
                  <a:lnTo>
                    <a:pt x="144" y="405"/>
                  </a:lnTo>
                  <a:lnTo>
                    <a:pt x="138" y="418"/>
                  </a:lnTo>
                  <a:lnTo>
                    <a:pt x="130" y="427"/>
                  </a:lnTo>
                  <a:lnTo>
                    <a:pt x="119" y="432"/>
                  </a:lnTo>
                  <a:lnTo>
                    <a:pt x="103" y="435"/>
                  </a:lnTo>
                  <a:close/>
                  <a:moveTo>
                    <a:pt x="103" y="402"/>
                  </a:moveTo>
                  <a:lnTo>
                    <a:pt x="103" y="402"/>
                  </a:lnTo>
                  <a:lnTo>
                    <a:pt x="111" y="399"/>
                  </a:lnTo>
                  <a:lnTo>
                    <a:pt x="114" y="394"/>
                  </a:lnTo>
                  <a:lnTo>
                    <a:pt x="114" y="386"/>
                  </a:lnTo>
                  <a:lnTo>
                    <a:pt x="114" y="380"/>
                  </a:lnTo>
                  <a:lnTo>
                    <a:pt x="114" y="367"/>
                  </a:lnTo>
                  <a:lnTo>
                    <a:pt x="117" y="337"/>
                  </a:lnTo>
                  <a:lnTo>
                    <a:pt x="119" y="261"/>
                  </a:lnTo>
                  <a:lnTo>
                    <a:pt x="195" y="389"/>
                  </a:lnTo>
                  <a:lnTo>
                    <a:pt x="206" y="399"/>
                  </a:lnTo>
                  <a:lnTo>
                    <a:pt x="209" y="402"/>
                  </a:lnTo>
                  <a:lnTo>
                    <a:pt x="217" y="399"/>
                  </a:lnTo>
                  <a:lnTo>
                    <a:pt x="222" y="397"/>
                  </a:lnTo>
                  <a:lnTo>
                    <a:pt x="222" y="394"/>
                  </a:lnTo>
                  <a:lnTo>
                    <a:pt x="225" y="389"/>
                  </a:lnTo>
                  <a:lnTo>
                    <a:pt x="222" y="383"/>
                  </a:lnTo>
                  <a:lnTo>
                    <a:pt x="217" y="370"/>
                  </a:lnTo>
                  <a:lnTo>
                    <a:pt x="198" y="342"/>
                  </a:lnTo>
                  <a:lnTo>
                    <a:pt x="179" y="302"/>
                  </a:lnTo>
                  <a:lnTo>
                    <a:pt x="165" y="277"/>
                  </a:lnTo>
                  <a:lnTo>
                    <a:pt x="312" y="280"/>
                  </a:lnTo>
                  <a:lnTo>
                    <a:pt x="312" y="370"/>
                  </a:lnTo>
                  <a:lnTo>
                    <a:pt x="314" y="391"/>
                  </a:lnTo>
                  <a:lnTo>
                    <a:pt x="317" y="399"/>
                  </a:lnTo>
                  <a:lnTo>
                    <a:pt x="320" y="402"/>
                  </a:lnTo>
                  <a:lnTo>
                    <a:pt x="325" y="402"/>
                  </a:lnTo>
                  <a:lnTo>
                    <a:pt x="331" y="399"/>
                  </a:lnTo>
                  <a:lnTo>
                    <a:pt x="336" y="397"/>
                  </a:lnTo>
                  <a:lnTo>
                    <a:pt x="336" y="386"/>
                  </a:lnTo>
                  <a:lnTo>
                    <a:pt x="339" y="375"/>
                  </a:lnTo>
                  <a:lnTo>
                    <a:pt x="339" y="307"/>
                  </a:lnTo>
                  <a:lnTo>
                    <a:pt x="339" y="201"/>
                  </a:lnTo>
                  <a:lnTo>
                    <a:pt x="347" y="174"/>
                  </a:lnTo>
                  <a:lnTo>
                    <a:pt x="374" y="150"/>
                  </a:lnTo>
                  <a:lnTo>
                    <a:pt x="414" y="139"/>
                  </a:lnTo>
                  <a:lnTo>
                    <a:pt x="436" y="128"/>
                  </a:lnTo>
                  <a:lnTo>
                    <a:pt x="442" y="120"/>
                  </a:lnTo>
                  <a:lnTo>
                    <a:pt x="442" y="117"/>
                  </a:lnTo>
                  <a:lnTo>
                    <a:pt x="439" y="109"/>
                  </a:lnTo>
                  <a:lnTo>
                    <a:pt x="433" y="109"/>
                  </a:lnTo>
                  <a:lnTo>
                    <a:pt x="414" y="109"/>
                  </a:lnTo>
                  <a:lnTo>
                    <a:pt x="396" y="98"/>
                  </a:lnTo>
                  <a:lnTo>
                    <a:pt x="390" y="90"/>
                  </a:lnTo>
                  <a:lnTo>
                    <a:pt x="377" y="65"/>
                  </a:lnTo>
                  <a:lnTo>
                    <a:pt x="371" y="63"/>
                  </a:lnTo>
                  <a:lnTo>
                    <a:pt x="355" y="57"/>
                  </a:lnTo>
                  <a:lnTo>
                    <a:pt x="333" y="54"/>
                  </a:lnTo>
                  <a:lnTo>
                    <a:pt x="341" y="38"/>
                  </a:lnTo>
                  <a:lnTo>
                    <a:pt x="331" y="46"/>
                  </a:lnTo>
                  <a:lnTo>
                    <a:pt x="312" y="63"/>
                  </a:lnTo>
                  <a:lnTo>
                    <a:pt x="303" y="65"/>
                  </a:lnTo>
                  <a:lnTo>
                    <a:pt x="301" y="71"/>
                  </a:lnTo>
                  <a:lnTo>
                    <a:pt x="295" y="84"/>
                  </a:lnTo>
                  <a:lnTo>
                    <a:pt x="293" y="109"/>
                  </a:lnTo>
                  <a:lnTo>
                    <a:pt x="290" y="144"/>
                  </a:lnTo>
                  <a:lnTo>
                    <a:pt x="293" y="150"/>
                  </a:lnTo>
                  <a:lnTo>
                    <a:pt x="287" y="158"/>
                  </a:lnTo>
                  <a:lnTo>
                    <a:pt x="271" y="179"/>
                  </a:lnTo>
                  <a:lnTo>
                    <a:pt x="79" y="179"/>
                  </a:lnTo>
                  <a:lnTo>
                    <a:pt x="62" y="147"/>
                  </a:lnTo>
                  <a:lnTo>
                    <a:pt x="52" y="125"/>
                  </a:lnTo>
                  <a:lnTo>
                    <a:pt x="41" y="90"/>
                  </a:lnTo>
                  <a:lnTo>
                    <a:pt x="38" y="82"/>
                  </a:lnTo>
                  <a:lnTo>
                    <a:pt x="35" y="95"/>
                  </a:lnTo>
                  <a:lnTo>
                    <a:pt x="33" y="106"/>
                  </a:lnTo>
                  <a:lnTo>
                    <a:pt x="33" y="112"/>
                  </a:lnTo>
                  <a:lnTo>
                    <a:pt x="33" y="122"/>
                  </a:lnTo>
                  <a:lnTo>
                    <a:pt x="35" y="133"/>
                  </a:lnTo>
                  <a:lnTo>
                    <a:pt x="38" y="150"/>
                  </a:lnTo>
                  <a:lnTo>
                    <a:pt x="46" y="163"/>
                  </a:lnTo>
                  <a:lnTo>
                    <a:pt x="54" y="174"/>
                  </a:lnTo>
                  <a:lnTo>
                    <a:pt x="62" y="179"/>
                  </a:lnTo>
                  <a:lnTo>
                    <a:pt x="73" y="185"/>
                  </a:lnTo>
                  <a:lnTo>
                    <a:pt x="79" y="185"/>
                  </a:lnTo>
                  <a:lnTo>
                    <a:pt x="90" y="188"/>
                  </a:lnTo>
                  <a:lnTo>
                    <a:pt x="92" y="394"/>
                  </a:lnTo>
                  <a:lnTo>
                    <a:pt x="95" y="399"/>
                  </a:lnTo>
                  <a:lnTo>
                    <a:pt x="103" y="40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71" name="Group 70"/>
            <p:cNvGrpSpPr/>
            <p:nvPr/>
          </p:nvGrpSpPr>
          <p:grpSpPr>
            <a:xfrm>
              <a:off x="1582290" y="4839466"/>
              <a:ext cx="456489" cy="282717"/>
              <a:chOff x="4416429" y="2255828"/>
              <a:chExt cx="838199" cy="519119"/>
            </a:xfrm>
            <a:solidFill>
              <a:schemeClr val="tx2"/>
            </a:solidFill>
          </p:grpSpPr>
          <p:sp>
            <p:nvSpPr>
              <p:cNvPr id="66" name="Freeform 25"/>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 name="Freeform 26"/>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8" name="Freeform 27"/>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9" name="Freeform 28"/>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70" name="Freeform 29"/>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75" name="Freeform 33"/>
            <p:cNvSpPr>
              <a:spLocks noEditPoints="1"/>
            </p:cNvSpPr>
            <p:nvPr/>
          </p:nvSpPr>
          <p:spPr bwMode="auto">
            <a:xfrm>
              <a:off x="2541722" y="3271206"/>
              <a:ext cx="373373" cy="179426"/>
            </a:xfrm>
            <a:custGeom>
              <a:avLst/>
              <a:gdLst>
                <a:gd name="T0" fmla="*/ 132 w 132"/>
                <a:gd name="T1" fmla="*/ 23 h 62"/>
                <a:gd name="T2" fmla="*/ 109 w 132"/>
                <a:gd name="T3" fmla="*/ 23 h 62"/>
                <a:gd name="T4" fmla="*/ 93 w 132"/>
                <a:gd name="T5" fmla="*/ 0 h 62"/>
                <a:gd name="T6" fmla="*/ 39 w 132"/>
                <a:gd name="T7" fmla="*/ 0 h 62"/>
                <a:gd name="T8" fmla="*/ 23 w 132"/>
                <a:gd name="T9" fmla="*/ 23 h 62"/>
                <a:gd name="T10" fmla="*/ 0 w 132"/>
                <a:gd name="T11" fmla="*/ 23 h 62"/>
                <a:gd name="T12" fmla="*/ 0 w 132"/>
                <a:gd name="T13" fmla="*/ 53 h 62"/>
                <a:gd name="T14" fmla="*/ 17 w 132"/>
                <a:gd name="T15" fmla="*/ 53 h 62"/>
                <a:gd name="T16" fmla="*/ 30 w 132"/>
                <a:gd name="T17" fmla="*/ 62 h 62"/>
                <a:gd name="T18" fmla="*/ 42 w 132"/>
                <a:gd name="T19" fmla="*/ 53 h 62"/>
                <a:gd name="T20" fmla="*/ 91 w 132"/>
                <a:gd name="T21" fmla="*/ 53 h 62"/>
                <a:gd name="T22" fmla="*/ 104 w 132"/>
                <a:gd name="T23" fmla="*/ 62 h 62"/>
                <a:gd name="T24" fmla="*/ 116 w 132"/>
                <a:gd name="T25" fmla="*/ 53 h 62"/>
                <a:gd name="T26" fmla="*/ 132 w 132"/>
                <a:gd name="T27" fmla="*/ 53 h 62"/>
                <a:gd name="T28" fmla="*/ 132 w 132"/>
                <a:gd name="T29" fmla="*/ 23 h 62"/>
                <a:gd name="T30" fmla="*/ 43 w 132"/>
                <a:gd name="T31" fmla="*/ 8 h 62"/>
                <a:gd name="T32" fmla="*/ 88 w 132"/>
                <a:gd name="T33" fmla="*/ 8 h 62"/>
                <a:gd name="T34" fmla="*/ 99 w 132"/>
                <a:gd name="T35" fmla="*/ 23 h 62"/>
                <a:gd name="T36" fmla="*/ 33 w 132"/>
                <a:gd name="T37" fmla="*/ 23 h 62"/>
                <a:gd name="T38" fmla="*/ 43 w 132"/>
                <a:gd name="T39" fmla="*/ 8 h 62"/>
                <a:gd name="T40" fmla="*/ 30 w 132"/>
                <a:gd name="T41" fmla="*/ 54 h 62"/>
                <a:gd name="T42" fmla="*/ 25 w 132"/>
                <a:gd name="T43" fmla="*/ 49 h 62"/>
                <a:gd name="T44" fmla="*/ 30 w 132"/>
                <a:gd name="T45" fmla="*/ 44 h 62"/>
                <a:gd name="T46" fmla="*/ 35 w 132"/>
                <a:gd name="T47" fmla="*/ 49 h 62"/>
                <a:gd name="T48" fmla="*/ 30 w 132"/>
                <a:gd name="T49" fmla="*/ 54 h 62"/>
                <a:gd name="T50" fmla="*/ 104 w 132"/>
                <a:gd name="T51" fmla="*/ 54 h 62"/>
                <a:gd name="T52" fmla="*/ 99 w 132"/>
                <a:gd name="T53" fmla="*/ 49 h 62"/>
                <a:gd name="T54" fmla="*/ 104 w 132"/>
                <a:gd name="T55" fmla="*/ 44 h 62"/>
                <a:gd name="T56" fmla="*/ 109 w 132"/>
                <a:gd name="T57" fmla="*/ 49 h 62"/>
                <a:gd name="T58" fmla="*/ 104 w 132"/>
                <a:gd name="T59" fmla="*/ 54 h 62"/>
                <a:gd name="T60" fmla="*/ 124 w 132"/>
                <a:gd name="T61" fmla="*/ 45 h 62"/>
                <a:gd name="T62" fmla="*/ 116 w 132"/>
                <a:gd name="T63" fmla="*/ 45 h 62"/>
                <a:gd name="T64" fmla="*/ 104 w 132"/>
                <a:gd name="T65" fmla="*/ 36 h 62"/>
                <a:gd name="T66" fmla="*/ 91 w 132"/>
                <a:gd name="T67" fmla="*/ 45 h 62"/>
                <a:gd name="T68" fmla="*/ 42 w 132"/>
                <a:gd name="T69" fmla="*/ 45 h 62"/>
                <a:gd name="T70" fmla="*/ 30 w 132"/>
                <a:gd name="T71" fmla="*/ 36 h 62"/>
                <a:gd name="T72" fmla="*/ 17 w 132"/>
                <a:gd name="T73" fmla="*/ 45 h 62"/>
                <a:gd name="T74" fmla="*/ 8 w 132"/>
                <a:gd name="T75" fmla="*/ 45 h 62"/>
                <a:gd name="T76" fmla="*/ 8 w 132"/>
                <a:gd name="T77" fmla="*/ 31 h 62"/>
                <a:gd name="T78" fmla="*/ 17 w 132"/>
                <a:gd name="T79" fmla="*/ 31 h 62"/>
                <a:gd name="T80" fmla="*/ 114 w 132"/>
                <a:gd name="T81" fmla="*/ 31 h 62"/>
                <a:gd name="T82" fmla="*/ 124 w 132"/>
                <a:gd name="T83" fmla="*/ 31 h 62"/>
                <a:gd name="T84" fmla="*/ 124 w 132"/>
                <a:gd name="T85"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62">
                  <a:moveTo>
                    <a:pt x="132" y="23"/>
                  </a:moveTo>
                  <a:cubicBezTo>
                    <a:pt x="109" y="23"/>
                    <a:pt x="109" y="23"/>
                    <a:pt x="109" y="23"/>
                  </a:cubicBezTo>
                  <a:cubicBezTo>
                    <a:pt x="93" y="0"/>
                    <a:pt x="93" y="0"/>
                    <a:pt x="93" y="0"/>
                  </a:cubicBezTo>
                  <a:cubicBezTo>
                    <a:pt x="39" y="0"/>
                    <a:pt x="39" y="0"/>
                    <a:pt x="39" y="0"/>
                  </a:cubicBezTo>
                  <a:cubicBezTo>
                    <a:pt x="23" y="23"/>
                    <a:pt x="23" y="23"/>
                    <a:pt x="23" y="23"/>
                  </a:cubicBezTo>
                  <a:cubicBezTo>
                    <a:pt x="0" y="23"/>
                    <a:pt x="0" y="23"/>
                    <a:pt x="0" y="23"/>
                  </a:cubicBezTo>
                  <a:cubicBezTo>
                    <a:pt x="0" y="53"/>
                    <a:pt x="0" y="53"/>
                    <a:pt x="0" y="53"/>
                  </a:cubicBezTo>
                  <a:cubicBezTo>
                    <a:pt x="17" y="53"/>
                    <a:pt x="17" y="53"/>
                    <a:pt x="17" y="53"/>
                  </a:cubicBezTo>
                  <a:cubicBezTo>
                    <a:pt x="19" y="58"/>
                    <a:pt x="24" y="62"/>
                    <a:pt x="30" y="62"/>
                  </a:cubicBezTo>
                  <a:cubicBezTo>
                    <a:pt x="35" y="62"/>
                    <a:pt x="40" y="58"/>
                    <a:pt x="42" y="53"/>
                  </a:cubicBezTo>
                  <a:cubicBezTo>
                    <a:pt x="91" y="53"/>
                    <a:pt x="91" y="53"/>
                    <a:pt x="91" y="53"/>
                  </a:cubicBezTo>
                  <a:cubicBezTo>
                    <a:pt x="93" y="58"/>
                    <a:pt x="98" y="62"/>
                    <a:pt x="104" y="62"/>
                  </a:cubicBezTo>
                  <a:cubicBezTo>
                    <a:pt x="110" y="62"/>
                    <a:pt x="114" y="58"/>
                    <a:pt x="116" y="53"/>
                  </a:cubicBezTo>
                  <a:cubicBezTo>
                    <a:pt x="132" y="53"/>
                    <a:pt x="132" y="53"/>
                    <a:pt x="132" y="53"/>
                  </a:cubicBezTo>
                  <a:lnTo>
                    <a:pt x="132" y="23"/>
                  </a:lnTo>
                  <a:close/>
                  <a:moveTo>
                    <a:pt x="43" y="8"/>
                  </a:moveTo>
                  <a:cubicBezTo>
                    <a:pt x="88" y="8"/>
                    <a:pt x="88" y="8"/>
                    <a:pt x="88" y="8"/>
                  </a:cubicBezTo>
                  <a:cubicBezTo>
                    <a:pt x="99" y="23"/>
                    <a:pt x="99" y="23"/>
                    <a:pt x="99" y="23"/>
                  </a:cubicBezTo>
                  <a:cubicBezTo>
                    <a:pt x="33" y="23"/>
                    <a:pt x="33" y="23"/>
                    <a:pt x="33" y="23"/>
                  </a:cubicBezTo>
                  <a:lnTo>
                    <a:pt x="43" y="8"/>
                  </a:lnTo>
                  <a:close/>
                  <a:moveTo>
                    <a:pt x="30" y="54"/>
                  </a:moveTo>
                  <a:cubicBezTo>
                    <a:pt x="27" y="54"/>
                    <a:pt x="25" y="52"/>
                    <a:pt x="25" y="49"/>
                  </a:cubicBezTo>
                  <a:cubicBezTo>
                    <a:pt x="25" y="46"/>
                    <a:pt x="27" y="44"/>
                    <a:pt x="30" y="44"/>
                  </a:cubicBezTo>
                  <a:cubicBezTo>
                    <a:pt x="32" y="44"/>
                    <a:pt x="35" y="46"/>
                    <a:pt x="35" y="49"/>
                  </a:cubicBezTo>
                  <a:cubicBezTo>
                    <a:pt x="35" y="52"/>
                    <a:pt x="32" y="54"/>
                    <a:pt x="30" y="54"/>
                  </a:cubicBezTo>
                  <a:close/>
                  <a:moveTo>
                    <a:pt x="104" y="54"/>
                  </a:moveTo>
                  <a:cubicBezTo>
                    <a:pt x="101" y="54"/>
                    <a:pt x="99" y="52"/>
                    <a:pt x="99" y="49"/>
                  </a:cubicBezTo>
                  <a:cubicBezTo>
                    <a:pt x="99" y="46"/>
                    <a:pt x="101" y="44"/>
                    <a:pt x="104" y="44"/>
                  </a:cubicBezTo>
                  <a:cubicBezTo>
                    <a:pt x="107" y="44"/>
                    <a:pt x="109" y="46"/>
                    <a:pt x="109" y="49"/>
                  </a:cubicBezTo>
                  <a:cubicBezTo>
                    <a:pt x="109" y="52"/>
                    <a:pt x="107" y="54"/>
                    <a:pt x="104" y="54"/>
                  </a:cubicBezTo>
                  <a:close/>
                  <a:moveTo>
                    <a:pt x="124" y="45"/>
                  </a:moveTo>
                  <a:cubicBezTo>
                    <a:pt x="116" y="45"/>
                    <a:pt x="116" y="45"/>
                    <a:pt x="116" y="45"/>
                  </a:cubicBezTo>
                  <a:cubicBezTo>
                    <a:pt x="114" y="40"/>
                    <a:pt x="110" y="36"/>
                    <a:pt x="104" y="36"/>
                  </a:cubicBezTo>
                  <a:cubicBezTo>
                    <a:pt x="98" y="36"/>
                    <a:pt x="93" y="40"/>
                    <a:pt x="91" y="45"/>
                  </a:cubicBezTo>
                  <a:cubicBezTo>
                    <a:pt x="42" y="45"/>
                    <a:pt x="42" y="45"/>
                    <a:pt x="42" y="45"/>
                  </a:cubicBezTo>
                  <a:cubicBezTo>
                    <a:pt x="40" y="40"/>
                    <a:pt x="35" y="36"/>
                    <a:pt x="30" y="36"/>
                  </a:cubicBezTo>
                  <a:cubicBezTo>
                    <a:pt x="24" y="36"/>
                    <a:pt x="19" y="40"/>
                    <a:pt x="17" y="45"/>
                  </a:cubicBezTo>
                  <a:cubicBezTo>
                    <a:pt x="8" y="45"/>
                    <a:pt x="8" y="45"/>
                    <a:pt x="8" y="45"/>
                  </a:cubicBezTo>
                  <a:cubicBezTo>
                    <a:pt x="8" y="31"/>
                    <a:pt x="8" y="31"/>
                    <a:pt x="8" y="31"/>
                  </a:cubicBezTo>
                  <a:cubicBezTo>
                    <a:pt x="17" y="31"/>
                    <a:pt x="17" y="31"/>
                    <a:pt x="17" y="31"/>
                  </a:cubicBezTo>
                  <a:cubicBezTo>
                    <a:pt x="114" y="31"/>
                    <a:pt x="114" y="31"/>
                    <a:pt x="114" y="31"/>
                  </a:cubicBezTo>
                  <a:cubicBezTo>
                    <a:pt x="124" y="31"/>
                    <a:pt x="124" y="31"/>
                    <a:pt x="124" y="31"/>
                  </a:cubicBezTo>
                  <a:lnTo>
                    <a:pt x="124" y="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474" name="Group 473"/>
            <p:cNvGrpSpPr/>
            <p:nvPr/>
          </p:nvGrpSpPr>
          <p:grpSpPr>
            <a:xfrm>
              <a:off x="704252" y="5231671"/>
              <a:ext cx="376337" cy="425187"/>
              <a:chOff x="3581405" y="2054226"/>
              <a:chExt cx="782639" cy="884227"/>
            </a:xfrm>
            <a:solidFill>
              <a:schemeClr val="tx2"/>
            </a:solidFill>
          </p:grpSpPr>
          <p:sp>
            <p:nvSpPr>
              <p:cNvPr id="470" name="Freeform 44"/>
              <p:cNvSpPr>
                <a:spLocks noEditPoints="1"/>
              </p:cNvSpPr>
              <p:nvPr/>
            </p:nvSpPr>
            <p:spPr bwMode="auto">
              <a:xfrm>
                <a:off x="3581405" y="2225668"/>
                <a:ext cx="696915" cy="712785"/>
              </a:xfrm>
              <a:custGeom>
                <a:avLst/>
                <a:gdLst>
                  <a:gd name="T0" fmla="*/ 162 w 162"/>
                  <a:gd name="T1" fmla="*/ 166 h 166"/>
                  <a:gd name="T2" fmla="*/ 0 w 162"/>
                  <a:gd name="T3" fmla="*/ 0 h 166"/>
                  <a:gd name="T4" fmla="*/ 10 w 162"/>
                  <a:gd name="T5" fmla="*/ 156 h 166"/>
                  <a:gd name="T6" fmla="*/ 29 w 162"/>
                  <a:gd name="T7" fmla="*/ 10 h 166"/>
                  <a:gd name="T8" fmla="*/ 10 w 162"/>
                  <a:gd name="T9" fmla="*/ 156 h 166"/>
                  <a:gd name="T10" fmla="*/ 77 w 162"/>
                  <a:gd name="T11" fmla="*/ 156 h 166"/>
                  <a:gd name="T12" fmla="*/ 71 w 162"/>
                  <a:gd name="T13" fmla="*/ 155 h 166"/>
                  <a:gd name="T14" fmla="*/ 69 w 162"/>
                  <a:gd name="T15" fmla="*/ 110 h 166"/>
                  <a:gd name="T16" fmla="*/ 93 w 162"/>
                  <a:gd name="T17" fmla="*/ 152 h 166"/>
                  <a:gd name="T18" fmla="*/ 88 w 162"/>
                  <a:gd name="T19" fmla="*/ 156 h 166"/>
                  <a:gd name="T20" fmla="*/ 85 w 162"/>
                  <a:gd name="T21" fmla="*/ 117 h 166"/>
                  <a:gd name="T22" fmla="*/ 73 w 162"/>
                  <a:gd name="T23" fmla="*/ 33 h 166"/>
                  <a:gd name="T24" fmla="*/ 75 w 162"/>
                  <a:gd name="T25" fmla="*/ 31 h 166"/>
                  <a:gd name="T26" fmla="*/ 88 w 162"/>
                  <a:gd name="T27" fmla="*/ 32 h 166"/>
                  <a:gd name="T28" fmla="*/ 87 w 162"/>
                  <a:gd name="T29" fmla="*/ 48 h 166"/>
                  <a:gd name="T30" fmla="*/ 73 w 162"/>
                  <a:gd name="T31" fmla="*/ 33 h 166"/>
                  <a:gd name="T32" fmla="*/ 63 w 162"/>
                  <a:gd name="T33" fmla="*/ 60 h 166"/>
                  <a:gd name="T34" fmla="*/ 94 w 162"/>
                  <a:gd name="T35" fmla="*/ 58 h 166"/>
                  <a:gd name="T36" fmla="*/ 101 w 162"/>
                  <a:gd name="T37" fmla="*/ 65 h 166"/>
                  <a:gd name="T38" fmla="*/ 61 w 162"/>
                  <a:gd name="T39" fmla="*/ 101 h 166"/>
                  <a:gd name="T40" fmla="*/ 101 w 162"/>
                  <a:gd name="T41" fmla="*/ 152 h 166"/>
                  <a:gd name="T42" fmla="*/ 109 w 162"/>
                  <a:gd name="T43" fmla="*/ 110 h 166"/>
                  <a:gd name="T44" fmla="*/ 105 w 162"/>
                  <a:gd name="T45" fmla="*/ 53 h 166"/>
                  <a:gd name="T46" fmla="*/ 93 w 162"/>
                  <a:gd name="T47" fmla="*/ 25 h 166"/>
                  <a:gd name="T48" fmla="*/ 71 w 162"/>
                  <a:gd name="T49" fmla="*/ 23 h 166"/>
                  <a:gd name="T50" fmla="*/ 65 w 162"/>
                  <a:gd name="T51" fmla="*/ 50 h 166"/>
                  <a:gd name="T52" fmla="*/ 53 w 162"/>
                  <a:gd name="T53" fmla="*/ 65 h 166"/>
                  <a:gd name="T54" fmla="*/ 61 w 162"/>
                  <a:gd name="T55" fmla="*/ 110 h 166"/>
                  <a:gd name="T56" fmla="*/ 61 w 162"/>
                  <a:gd name="T57" fmla="*/ 156 h 166"/>
                  <a:gd name="T58" fmla="*/ 39 w 162"/>
                  <a:gd name="T59" fmla="*/ 10 h 166"/>
                  <a:gd name="T60" fmla="*/ 123 w 162"/>
                  <a:gd name="T61" fmla="*/ 156 h 166"/>
                  <a:gd name="T62" fmla="*/ 101 w 162"/>
                  <a:gd name="T63" fmla="*/ 152 h 166"/>
                  <a:gd name="T64" fmla="*/ 133 w 162"/>
                  <a:gd name="T65" fmla="*/ 10 h 166"/>
                  <a:gd name="T66" fmla="*/ 152 w 162"/>
                  <a:gd name="T67"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66">
                    <a:moveTo>
                      <a:pt x="0" y="166"/>
                    </a:moveTo>
                    <a:cubicBezTo>
                      <a:pt x="162" y="166"/>
                      <a:pt x="162" y="166"/>
                      <a:pt x="162" y="166"/>
                    </a:cubicBezTo>
                    <a:cubicBezTo>
                      <a:pt x="162" y="0"/>
                      <a:pt x="162" y="0"/>
                      <a:pt x="162" y="0"/>
                    </a:cubicBezTo>
                    <a:cubicBezTo>
                      <a:pt x="0" y="0"/>
                      <a:pt x="0" y="0"/>
                      <a:pt x="0" y="0"/>
                    </a:cubicBezTo>
                    <a:lnTo>
                      <a:pt x="0" y="166"/>
                    </a:lnTo>
                    <a:close/>
                    <a:moveTo>
                      <a:pt x="10" y="156"/>
                    </a:moveTo>
                    <a:cubicBezTo>
                      <a:pt x="10" y="10"/>
                      <a:pt x="10" y="10"/>
                      <a:pt x="10" y="10"/>
                    </a:cubicBezTo>
                    <a:cubicBezTo>
                      <a:pt x="29" y="10"/>
                      <a:pt x="29" y="10"/>
                      <a:pt x="29" y="10"/>
                    </a:cubicBezTo>
                    <a:cubicBezTo>
                      <a:pt x="29" y="156"/>
                      <a:pt x="29" y="156"/>
                      <a:pt x="29" y="156"/>
                    </a:cubicBezTo>
                    <a:lnTo>
                      <a:pt x="10" y="156"/>
                    </a:lnTo>
                    <a:close/>
                    <a:moveTo>
                      <a:pt x="77" y="117"/>
                    </a:moveTo>
                    <a:cubicBezTo>
                      <a:pt x="77" y="156"/>
                      <a:pt x="77" y="156"/>
                      <a:pt x="77" y="156"/>
                    </a:cubicBezTo>
                    <a:cubicBezTo>
                      <a:pt x="74" y="156"/>
                      <a:pt x="74" y="156"/>
                      <a:pt x="74" y="156"/>
                    </a:cubicBezTo>
                    <a:cubicBezTo>
                      <a:pt x="73" y="156"/>
                      <a:pt x="72" y="155"/>
                      <a:pt x="71" y="155"/>
                    </a:cubicBezTo>
                    <a:cubicBezTo>
                      <a:pt x="69" y="154"/>
                      <a:pt x="69" y="153"/>
                      <a:pt x="69" y="152"/>
                    </a:cubicBezTo>
                    <a:cubicBezTo>
                      <a:pt x="69" y="110"/>
                      <a:pt x="69" y="110"/>
                      <a:pt x="69" y="110"/>
                    </a:cubicBezTo>
                    <a:cubicBezTo>
                      <a:pt x="93" y="110"/>
                      <a:pt x="93" y="110"/>
                      <a:pt x="93" y="110"/>
                    </a:cubicBezTo>
                    <a:cubicBezTo>
                      <a:pt x="93" y="152"/>
                      <a:pt x="93" y="152"/>
                      <a:pt x="93" y="152"/>
                    </a:cubicBezTo>
                    <a:cubicBezTo>
                      <a:pt x="93" y="153"/>
                      <a:pt x="93" y="154"/>
                      <a:pt x="91" y="155"/>
                    </a:cubicBezTo>
                    <a:cubicBezTo>
                      <a:pt x="90" y="155"/>
                      <a:pt x="89" y="156"/>
                      <a:pt x="88" y="156"/>
                    </a:cubicBezTo>
                    <a:cubicBezTo>
                      <a:pt x="85" y="156"/>
                      <a:pt x="85" y="156"/>
                      <a:pt x="85" y="156"/>
                    </a:cubicBezTo>
                    <a:cubicBezTo>
                      <a:pt x="85" y="117"/>
                      <a:pt x="85" y="117"/>
                      <a:pt x="85" y="117"/>
                    </a:cubicBezTo>
                    <a:lnTo>
                      <a:pt x="77" y="117"/>
                    </a:lnTo>
                    <a:close/>
                    <a:moveTo>
                      <a:pt x="73" y="33"/>
                    </a:moveTo>
                    <a:cubicBezTo>
                      <a:pt x="73" y="33"/>
                      <a:pt x="73" y="33"/>
                      <a:pt x="73" y="33"/>
                    </a:cubicBezTo>
                    <a:cubicBezTo>
                      <a:pt x="73" y="32"/>
                      <a:pt x="74" y="31"/>
                      <a:pt x="75" y="31"/>
                    </a:cubicBezTo>
                    <a:cubicBezTo>
                      <a:pt x="77" y="29"/>
                      <a:pt x="79" y="29"/>
                      <a:pt x="81" y="29"/>
                    </a:cubicBezTo>
                    <a:cubicBezTo>
                      <a:pt x="84" y="29"/>
                      <a:pt x="87" y="30"/>
                      <a:pt x="88" y="32"/>
                    </a:cubicBezTo>
                    <a:cubicBezTo>
                      <a:pt x="91" y="35"/>
                      <a:pt x="93" y="40"/>
                      <a:pt x="89" y="46"/>
                    </a:cubicBezTo>
                    <a:cubicBezTo>
                      <a:pt x="89" y="46"/>
                      <a:pt x="88" y="47"/>
                      <a:pt x="87" y="48"/>
                    </a:cubicBezTo>
                    <a:cubicBezTo>
                      <a:pt x="82" y="51"/>
                      <a:pt x="76" y="49"/>
                      <a:pt x="74" y="47"/>
                    </a:cubicBezTo>
                    <a:cubicBezTo>
                      <a:pt x="71" y="44"/>
                      <a:pt x="69" y="39"/>
                      <a:pt x="73" y="33"/>
                    </a:cubicBezTo>
                    <a:close/>
                    <a:moveTo>
                      <a:pt x="61" y="65"/>
                    </a:moveTo>
                    <a:cubicBezTo>
                      <a:pt x="61" y="63"/>
                      <a:pt x="62" y="61"/>
                      <a:pt x="63" y="60"/>
                    </a:cubicBezTo>
                    <a:cubicBezTo>
                      <a:pt x="64" y="59"/>
                      <a:pt x="66" y="58"/>
                      <a:pt x="68" y="58"/>
                    </a:cubicBezTo>
                    <a:cubicBezTo>
                      <a:pt x="94" y="58"/>
                      <a:pt x="94" y="58"/>
                      <a:pt x="94" y="58"/>
                    </a:cubicBezTo>
                    <a:cubicBezTo>
                      <a:pt x="96" y="58"/>
                      <a:pt x="98" y="59"/>
                      <a:pt x="99" y="60"/>
                    </a:cubicBezTo>
                    <a:cubicBezTo>
                      <a:pt x="100" y="61"/>
                      <a:pt x="101" y="63"/>
                      <a:pt x="101" y="65"/>
                    </a:cubicBezTo>
                    <a:cubicBezTo>
                      <a:pt x="101" y="101"/>
                      <a:pt x="101" y="101"/>
                      <a:pt x="101" y="101"/>
                    </a:cubicBezTo>
                    <a:cubicBezTo>
                      <a:pt x="61" y="101"/>
                      <a:pt x="61" y="101"/>
                      <a:pt x="61" y="101"/>
                    </a:cubicBezTo>
                    <a:lnTo>
                      <a:pt x="61" y="65"/>
                    </a:lnTo>
                    <a:close/>
                    <a:moveTo>
                      <a:pt x="101" y="152"/>
                    </a:moveTo>
                    <a:cubicBezTo>
                      <a:pt x="101" y="110"/>
                      <a:pt x="101" y="110"/>
                      <a:pt x="101" y="110"/>
                    </a:cubicBezTo>
                    <a:cubicBezTo>
                      <a:pt x="109" y="110"/>
                      <a:pt x="109" y="110"/>
                      <a:pt x="109" y="110"/>
                    </a:cubicBezTo>
                    <a:cubicBezTo>
                      <a:pt x="109" y="65"/>
                      <a:pt x="109" y="65"/>
                      <a:pt x="109" y="65"/>
                    </a:cubicBezTo>
                    <a:cubicBezTo>
                      <a:pt x="109" y="60"/>
                      <a:pt x="108" y="56"/>
                      <a:pt x="105" y="53"/>
                    </a:cubicBezTo>
                    <a:cubicBezTo>
                      <a:pt x="103" y="51"/>
                      <a:pt x="100" y="50"/>
                      <a:pt x="97" y="50"/>
                    </a:cubicBezTo>
                    <a:cubicBezTo>
                      <a:pt x="101" y="43"/>
                      <a:pt x="101" y="33"/>
                      <a:pt x="93" y="25"/>
                    </a:cubicBezTo>
                    <a:cubicBezTo>
                      <a:pt x="92" y="24"/>
                      <a:pt x="91" y="23"/>
                      <a:pt x="90" y="22"/>
                    </a:cubicBezTo>
                    <a:cubicBezTo>
                      <a:pt x="83" y="20"/>
                      <a:pt x="76" y="20"/>
                      <a:pt x="71" y="23"/>
                    </a:cubicBezTo>
                    <a:cubicBezTo>
                      <a:pt x="65" y="27"/>
                      <a:pt x="62" y="33"/>
                      <a:pt x="62" y="39"/>
                    </a:cubicBezTo>
                    <a:cubicBezTo>
                      <a:pt x="62" y="43"/>
                      <a:pt x="63" y="47"/>
                      <a:pt x="65" y="50"/>
                    </a:cubicBezTo>
                    <a:cubicBezTo>
                      <a:pt x="62" y="50"/>
                      <a:pt x="59" y="51"/>
                      <a:pt x="57" y="53"/>
                    </a:cubicBezTo>
                    <a:cubicBezTo>
                      <a:pt x="54" y="56"/>
                      <a:pt x="53" y="60"/>
                      <a:pt x="53" y="65"/>
                    </a:cubicBezTo>
                    <a:cubicBezTo>
                      <a:pt x="53" y="110"/>
                      <a:pt x="53" y="110"/>
                      <a:pt x="53" y="110"/>
                    </a:cubicBezTo>
                    <a:cubicBezTo>
                      <a:pt x="61" y="110"/>
                      <a:pt x="61" y="110"/>
                      <a:pt x="61" y="110"/>
                    </a:cubicBezTo>
                    <a:cubicBezTo>
                      <a:pt x="61" y="152"/>
                      <a:pt x="61" y="152"/>
                      <a:pt x="61" y="152"/>
                    </a:cubicBezTo>
                    <a:cubicBezTo>
                      <a:pt x="61" y="153"/>
                      <a:pt x="61" y="155"/>
                      <a:pt x="61" y="156"/>
                    </a:cubicBezTo>
                    <a:cubicBezTo>
                      <a:pt x="39" y="156"/>
                      <a:pt x="39" y="156"/>
                      <a:pt x="39" y="156"/>
                    </a:cubicBezTo>
                    <a:cubicBezTo>
                      <a:pt x="39" y="10"/>
                      <a:pt x="39" y="10"/>
                      <a:pt x="39" y="10"/>
                    </a:cubicBezTo>
                    <a:cubicBezTo>
                      <a:pt x="123" y="10"/>
                      <a:pt x="123" y="10"/>
                      <a:pt x="123" y="10"/>
                    </a:cubicBezTo>
                    <a:cubicBezTo>
                      <a:pt x="123" y="156"/>
                      <a:pt x="123" y="156"/>
                      <a:pt x="123" y="156"/>
                    </a:cubicBezTo>
                    <a:cubicBezTo>
                      <a:pt x="101" y="156"/>
                      <a:pt x="101" y="156"/>
                      <a:pt x="101" y="156"/>
                    </a:cubicBezTo>
                    <a:cubicBezTo>
                      <a:pt x="101" y="155"/>
                      <a:pt x="101" y="153"/>
                      <a:pt x="101" y="152"/>
                    </a:cubicBezTo>
                    <a:close/>
                    <a:moveTo>
                      <a:pt x="133" y="156"/>
                    </a:moveTo>
                    <a:cubicBezTo>
                      <a:pt x="133" y="10"/>
                      <a:pt x="133" y="10"/>
                      <a:pt x="133" y="10"/>
                    </a:cubicBezTo>
                    <a:cubicBezTo>
                      <a:pt x="152" y="10"/>
                      <a:pt x="152" y="10"/>
                      <a:pt x="152" y="10"/>
                    </a:cubicBezTo>
                    <a:cubicBezTo>
                      <a:pt x="152" y="156"/>
                      <a:pt x="152" y="156"/>
                      <a:pt x="152" y="156"/>
                    </a:cubicBezTo>
                    <a:lnTo>
                      <a:pt x="133"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71" name="Rectangle 45"/>
              <p:cNvSpPr>
                <a:spLocks noChangeArrowheads="1"/>
              </p:cNvSpPr>
              <p:nvPr/>
            </p:nvSpPr>
            <p:spPr bwMode="auto">
              <a:xfrm>
                <a:off x="4321181" y="2517767"/>
                <a:ext cx="42863"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72" name="Rectangle 46"/>
              <p:cNvSpPr>
                <a:spLocks noChangeArrowheads="1"/>
              </p:cNvSpPr>
              <p:nvPr/>
            </p:nvSpPr>
            <p:spPr bwMode="auto">
              <a:xfrm>
                <a:off x="4321181" y="2582852"/>
                <a:ext cx="42863" cy="460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73" name="Freeform 47"/>
              <p:cNvSpPr>
                <a:spLocks/>
              </p:cNvSpPr>
              <p:nvPr/>
            </p:nvSpPr>
            <p:spPr bwMode="auto">
              <a:xfrm>
                <a:off x="3813177" y="2054226"/>
                <a:ext cx="231776" cy="120649"/>
              </a:xfrm>
              <a:custGeom>
                <a:avLst/>
                <a:gdLst>
                  <a:gd name="T0" fmla="*/ 10 w 54"/>
                  <a:gd name="T1" fmla="*/ 27 h 28"/>
                  <a:gd name="T2" fmla="*/ 27 w 54"/>
                  <a:gd name="T3" fmla="*/ 10 h 28"/>
                  <a:gd name="T4" fmla="*/ 44 w 54"/>
                  <a:gd name="T5" fmla="*/ 27 h 28"/>
                  <a:gd name="T6" fmla="*/ 44 w 54"/>
                  <a:gd name="T7" fmla="*/ 28 h 28"/>
                  <a:gd name="T8" fmla="*/ 54 w 54"/>
                  <a:gd name="T9" fmla="*/ 28 h 28"/>
                  <a:gd name="T10" fmla="*/ 54 w 54"/>
                  <a:gd name="T11" fmla="*/ 27 h 28"/>
                  <a:gd name="T12" fmla="*/ 27 w 54"/>
                  <a:gd name="T13" fmla="*/ 0 h 28"/>
                  <a:gd name="T14" fmla="*/ 0 w 54"/>
                  <a:gd name="T15" fmla="*/ 27 h 28"/>
                  <a:gd name="T16" fmla="*/ 0 w 54"/>
                  <a:gd name="T17" fmla="*/ 28 h 28"/>
                  <a:gd name="T18" fmla="*/ 10 w 54"/>
                  <a:gd name="T19" fmla="*/ 28 h 28"/>
                  <a:gd name="T20" fmla="*/ 10 w 54"/>
                  <a:gd name="T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8">
                    <a:moveTo>
                      <a:pt x="10" y="27"/>
                    </a:moveTo>
                    <a:cubicBezTo>
                      <a:pt x="10" y="18"/>
                      <a:pt x="18" y="10"/>
                      <a:pt x="27" y="10"/>
                    </a:cubicBezTo>
                    <a:cubicBezTo>
                      <a:pt x="36" y="10"/>
                      <a:pt x="44" y="18"/>
                      <a:pt x="44" y="27"/>
                    </a:cubicBezTo>
                    <a:cubicBezTo>
                      <a:pt x="44" y="28"/>
                      <a:pt x="44" y="28"/>
                      <a:pt x="44" y="28"/>
                    </a:cubicBezTo>
                    <a:cubicBezTo>
                      <a:pt x="54" y="28"/>
                      <a:pt x="54" y="28"/>
                      <a:pt x="54" y="28"/>
                    </a:cubicBezTo>
                    <a:cubicBezTo>
                      <a:pt x="54" y="27"/>
                      <a:pt x="54" y="27"/>
                      <a:pt x="54" y="27"/>
                    </a:cubicBezTo>
                    <a:cubicBezTo>
                      <a:pt x="54" y="12"/>
                      <a:pt x="42" y="0"/>
                      <a:pt x="27" y="0"/>
                    </a:cubicBezTo>
                    <a:cubicBezTo>
                      <a:pt x="12" y="0"/>
                      <a:pt x="0" y="12"/>
                      <a:pt x="0" y="27"/>
                    </a:cubicBezTo>
                    <a:cubicBezTo>
                      <a:pt x="0" y="28"/>
                      <a:pt x="0" y="28"/>
                      <a:pt x="0" y="28"/>
                    </a:cubicBezTo>
                    <a:cubicBezTo>
                      <a:pt x="10" y="28"/>
                      <a:pt x="10" y="28"/>
                      <a:pt x="10" y="28"/>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490" name="Group 489"/>
            <p:cNvGrpSpPr/>
            <p:nvPr/>
          </p:nvGrpSpPr>
          <p:grpSpPr>
            <a:xfrm>
              <a:off x="1507175" y="5824728"/>
              <a:ext cx="273279" cy="269719"/>
              <a:chOff x="4410069" y="2190749"/>
              <a:chExt cx="609606" cy="601662"/>
            </a:xfrm>
            <a:solidFill>
              <a:schemeClr val="tx2"/>
            </a:solidFill>
          </p:grpSpPr>
          <p:sp>
            <p:nvSpPr>
              <p:cNvPr id="486" name="Freeform 58"/>
              <p:cNvSpPr>
                <a:spLocks/>
              </p:cNvSpPr>
              <p:nvPr/>
            </p:nvSpPr>
            <p:spPr bwMode="auto">
              <a:xfrm>
                <a:off x="4410069" y="2190749"/>
                <a:ext cx="609599" cy="601662"/>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87" name="Freeform 59"/>
              <p:cNvSpPr>
                <a:spLocks/>
              </p:cNvSpPr>
              <p:nvPr/>
            </p:nvSpPr>
            <p:spPr bwMode="auto">
              <a:xfrm>
                <a:off x="4678363" y="2381250"/>
                <a:ext cx="146049" cy="147639"/>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88" name="Freeform 60"/>
              <p:cNvSpPr>
                <a:spLocks/>
              </p:cNvSpPr>
              <p:nvPr/>
            </p:nvSpPr>
            <p:spPr bwMode="auto">
              <a:xfrm>
                <a:off x="4743457" y="2190753"/>
                <a:ext cx="158751" cy="104774"/>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89" name="Freeform 61"/>
              <p:cNvSpPr>
                <a:spLocks/>
              </p:cNvSpPr>
              <p:nvPr/>
            </p:nvSpPr>
            <p:spPr bwMode="auto">
              <a:xfrm>
                <a:off x="4911724" y="2300287"/>
                <a:ext cx="107951" cy="155576"/>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494" name="Freeform 65"/>
            <p:cNvSpPr>
              <a:spLocks noEditPoints="1"/>
            </p:cNvSpPr>
            <p:nvPr/>
          </p:nvSpPr>
          <p:spPr bwMode="auto">
            <a:xfrm>
              <a:off x="3036666" y="5924473"/>
              <a:ext cx="351471" cy="192315"/>
            </a:xfrm>
            <a:custGeom>
              <a:avLst/>
              <a:gdLst>
                <a:gd name="T0" fmla="*/ 144 w 156"/>
                <a:gd name="T1" fmla="*/ 39 h 84"/>
                <a:gd name="T2" fmla="*/ 148 w 156"/>
                <a:gd name="T3" fmla="*/ 36 h 84"/>
                <a:gd name="T4" fmla="*/ 144 w 156"/>
                <a:gd name="T5" fmla="*/ 39 h 84"/>
                <a:gd name="T6" fmla="*/ 112 w 156"/>
                <a:gd name="T7" fmla="*/ 16 h 84"/>
                <a:gd name="T8" fmla="*/ 122 w 156"/>
                <a:gd name="T9" fmla="*/ 42 h 84"/>
                <a:gd name="T10" fmla="*/ 112 w 156"/>
                <a:gd name="T11" fmla="*/ 68 h 84"/>
                <a:gd name="T12" fmla="*/ 144 w 156"/>
                <a:gd name="T13" fmla="*/ 46 h 84"/>
                <a:gd name="T14" fmla="*/ 148 w 156"/>
                <a:gd name="T15" fmla="*/ 48 h 84"/>
                <a:gd name="T16" fmla="*/ 144 w 156"/>
                <a:gd name="T17" fmla="*/ 46 h 84"/>
                <a:gd name="T18" fmla="*/ 144 w 156"/>
                <a:gd name="T19" fmla="*/ 39 h 84"/>
                <a:gd name="T20" fmla="*/ 112 w 156"/>
                <a:gd name="T21" fmla="*/ 42 h 84"/>
                <a:gd name="T22" fmla="*/ 82 w 156"/>
                <a:gd name="T23" fmla="*/ 9 h 84"/>
                <a:gd name="T24" fmla="*/ 78 w 156"/>
                <a:gd name="T25" fmla="*/ 9 h 84"/>
                <a:gd name="T26" fmla="*/ 75 w 156"/>
                <a:gd name="T27" fmla="*/ 9 h 84"/>
                <a:gd name="T28" fmla="*/ 45 w 156"/>
                <a:gd name="T29" fmla="*/ 42 h 84"/>
                <a:gd name="T30" fmla="*/ 75 w 156"/>
                <a:gd name="T31" fmla="*/ 75 h 84"/>
                <a:gd name="T32" fmla="*/ 78 w 156"/>
                <a:gd name="T33" fmla="*/ 75 h 84"/>
                <a:gd name="T34" fmla="*/ 82 w 156"/>
                <a:gd name="T35" fmla="*/ 75 h 84"/>
                <a:gd name="T36" fmla="*/ 112 w 156"/>
                <a:gd name="T37" fmla="*/ 42 h 84"/>
                <a:gd name="T38" fmla="*/ 35 w 156"/>
                <a:gd name="T39" fmla="*/ 42 h 84"/>
                <a:gd name="T40" fmla="*/ 44 w 156"/>
                <a:gd name="T41" fmla="*/ 16 h 84"/>
                <a:gd name="T42" fmla="*/ 12 w 156"/>
                <a:gd name="T43" fmla="*/ 39 h 84"/>
                <a:gd name="T44" fmla="*/ 9 w 156"/>
                <a:gd name="T45" fmla="*/ 36 h 84"/>
                <a:gd name="T46" fmla="*/ 12 w 156"/>
                <a:gd name="T47" fmla="*/ 39 h 84"/>
                <a:gd name="T48" fmla="*/ 12 w 156"/>
                <a:gd name="T49" fmla="*/ 46 h 84"/>
                <a:gd name="T50" fmla="*/ 9 w 156"/>
                <a:gd name="T51" fmla="*/ 48 h 84"/>
                <a:gd name="T52" fmla="*/ 12 w 156"/>
                <a:gd name="T53" fmla="*/ 46 h 84"/>
                <a:gd name="T54" fmla="*/ 44 w 156"/>
                <a:gd name="T55" fmla="*/ 68 h 84"/>
                <a:gd name="T56" fmla="*/ 35 w 156"/>
                <a:gd name="T57" fmla="*/ 42 h 84"/>
                <a:gd name="T58" fmla="*/ 152 w 156"/>
                <a:gd name="T59" fmla="*/ 51 h 84"/>
                <a:gd name="T60" fmla="*/ 152 w 156"/>
                <a:gd name="T61" fmla="*/ 51 h 84"/>
                <a:gd name="T62" fmla="*/ 78 w 156"/>
                <a:gd name="T63" fmla="*/ 84 h 84"/>
                <a:gd name="T64" fmla="*/ 5 w 156"/>
                <a:gd name="T65" fmla="*/ 51 h 84"/>
                <a:gd name="T66" fmla="*/ 5 w 156"/>
                <a:gd name="T67" fmla="*/ 51 h 84"/>
                <a:gd name="T68" fmla="*/ 5 w 156"/>
                <a:gd name="T69" fmla="*/ 33 h 84"/>
                <a:gd name="T70" fmla="*/ 5 w 156"/>
                <a:gd name="T71" fmla="*/ 33 h 84"/>
                <a:gd name="T72" fmla="*/ 78 w 156"/>
                <a:gd name="T73" fmla="*/ 0 h 84"/>
                <a:gd name="T74" fmla="*/ 152 w 156"/>
                <a:gd name="T75" fmla="*/ 33 h 84"/>
                <a:gd name="T76" fmla="*/ 152 w 156"/>
                <a:gd name="T77" fmla="*/ 33 h 84"/>
                <a:gd name="T78" fmla="*/ 152 w 156"/>
                <a:gd name="T79" fmla="*/ 51 h 84"/>
                <a:gd name="T80" fmla="*/ 88 w 156"/>
                <a:gd name="T81" fmla="*/ 42 h 84"/>
                <a:gd name="T82" fmla="*/ 78 w 156"/>
                <a:gd name="T83" fmla="*/ 51 h 84"/>
                <a:gd name="T84" fmla="*/ 69 w 156"/>
                <a:gd name="T85" fmla="*/ 42 h 84"/>
                <a:gd name="T86" fmla="*/ 78 w 156"/>
                <a:gd name="T87" fmla="*/ 33 h 84"/>
                <a:gd name="T88" fmla="*/ 88 w 156"/>
                <a:gd name="T8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6" h="84">
                  <a:moveTo>
                    <a:pt x="144" y="39"/>
                  </a:moveTo>
                  <a:cubicBezTo>
                    <a:pt x="148" y="36"/>
                    <a:pt x="148" y="36"/>
                    <a:pt x="148" y="36"/>
                  </a:cubicBezTo>
                  <a:cubicBezTo>
                    <a:pt x="144" y="39"/>
                    <a:pt x="144" y="39"/>
                    <a:pt x="144" y="39"/>
                  </a:cubicBezTo>
                  <a:cubicBezTo>
                    <a:pt x="135" y="29"/>
                    <a:pt x="124" y="21"/>
                    <a:pt x="112" y="16"/>
                  </a:cubicBezTo>
                  <a:cubicBezTo>
                    <a:pt x="118" y="23"/>
                    <a:pt x="122" y="33"/>
                    <a:pt x="122" y="42"/>
                  </a:cubicBezTo>
                  <a:cubicBezTo>
                    <a:pt x="122" y="51"/>
                    <a:pt x="118" y="61"/>
                    <a:pt x="112" y="68"/>
                  </a:cubicBezTo>
                  <a:cubicBezTo>
                    <a:pt x="124" y="63"/>
                    <a:pt x="135" y="55"/>
                    <a:pt x="144" y="46"/>
                  </a:cubicBezTo>
                  <a:cubicBezTo>
                    <a:pt x="148" y="48"/>
                    <a:pt x="148" y="48"/>
                    <a:pt x="148" y="48"/>
                  </a:cubicBezTo>
                  <a:cubicBezTo>
                    <a:pt x="144" y="46"/>
                    <a:pt x="144" y="46"/>
                    <a:pt x="144" y="46"/>
                  </a:cubicBezTo>
                  <a:cubicBezTo>
                    <a:pt x="146" y="43"/>
                    <a:pt x="146" y="41"/>
                    <a:pt x="144" y="39"/>
                  </a:cubicBezTo>
                  <a:close/>
                  <a:moveTo>
                    <a:pt x="112" y="42"/>
                  </a:moveTo>
                  <a:cubicBezTo>
                    <a:pt x="112" y="26"/>
                    <a:pt x="99" y="12"/>
                    <a:pt x="82" y="9"/>
                  </a:cubicBezTo>
                  <a:cubicBezTo>
                    <a:pt x="81" y="9"/>
                    <a:pt x="80" y="9"/>
                    <a:pt x="78" y="9"/>
                  </a:cubicBezTo>
                  <a:cubicBezTo>
                    <a:pt x="77" y="9"/>
                    <a:pt x="76" y="9"/>
                    <a:pt x="75" y="9"/>
                  </a:cubicBezTo>
                  <a:cubicBezTo>
                    <a:pt x="58" y="12"/>
                    <a:pt x="45" y="26"/>
                    <a:pt x="45" y="42"/>
                  </a:cubicBezTo>
                  <a:cubicBezTo>
                    <a:pt x="45" y="58"/>
                    <a:pt x="58" y="72"/>
                    <a:pt x="75" y="75"/>
                  </a:cubicBezTo>
                  <a:cubicBezTo>
                    <a:pt x="76" y="75"/>
                    <a:pt x="77" y="75"/>
                    <a:pt x="78" y="75"/>
                  </a:cubicBezTo>
                  <a:cubicBezTo>
                    <a:pt x="80" y="75"/>
                    <a:pt x="81" y="75"/>
                    <a:pt x="82" y="75"/>
                  </a:cubicBezTo>
                  <a:cubicBezTo>
                    <a:pt x="99" y="72"/>
                    <a:pt x="112" y="58"/>
                    <a:pt x="112" y="42"/>
                  </a:cubicBezTo>
                  <a:close/>
                  <a:moveTo>
                    <a:pt x="35" y="42"/>
                  </a:moveTo>
                  <a:cubicBezTo>
                    <a:pt x="35" y="33"/>
                    <a:pt x="38" y="23"/>
                    <a:pt x="44" y="16"/>
                  </a:cubicBezTo>
                  <a:cubicBezTo>
                    <a:pt x="32" y="21"/>
                    <a:pt x="21" y="29"/>
                    <a:pt x="12" y="39"/>
                  </a:cubicBezTo>
                  <a:cubicBezTo>
                    <a:pt x="9" y="36"/>
                    <a:pt x="9" y="36"/>
                    <a:pt x="9" y="36"/>
                  </a:cubicBezTo>
                  <a:cubicBezTo>
                    <a:pt x="12" y="39"/>
                    <a:pt x="12" y="39"/>
                    <a:pt x="12" y="39"/>
                  </a:cubicBezTo>
                  <a:cubicBezTo>
                    <a:pt x="10" y="41"/>
                    <a:pt x="10" y="43"/>
                    <a:pt x="12" y="46"/>
                  </a:cubicBezTo>
                  <a:cubicBezTo>
                    <a:pt x="9" y="48"/>
                    <a:pt x="9" y="48"/>
                    <a:pt x="9" y="48"/>
                  </a:cubicBezTo>
                  <a:cubicBezTo>
                    <a:pt x="12" y="46"/>
                    <a:pt x="12" y="46"/>
                    <a:pt x="12" y="46"/>
                  </a:cubicBezTo>
                  <a:cubicBezTo>
                    <a:pt x="21" y="55"/>
                    <a:pt x="32" y="63"/>
                    <a:pt x="44" y="68"/>
                  </a:cubicBezTo>
                  <a:cubicBezTo>
                    <a:pt x="38" y="61"/>
                    <a:pt x="35" y="51"/>
                    <a:pt x="35" y="42"/>
                  </a:cubicBezTo>
                  <a:close/>
                  <a:moveTo>
                    <a:pt x="152" y="51"/>
                  </a:moveTo>
                  <a:cubicBezTo>
                    <a:pt x="152" y="51"/>
                    <a:pt x="152" y="51"/>
                    <a:pt x="152" y="51"/>
                  </a:cubicBezTo>
                  <a:cubicBezTo>
                    <a:pt x="131" y="72"/>
                    <a:pt x="106" y="84"/>
                    <a:pt x="78" y="84"/>
                  </a:cubicBezTo>
                  <a:cubicBezTo>
                    <a:pt x="51" y="84"/>
                    <a:pt x="24" y="72"/>
                    <a:pt x="5" y="51"/>
                  </a:cubicBezTo>
                  <a:cubicBezTo>
                    <a:pt x="5" y="51"/>
                    <a:pt x="5" y="51"/>
                    <a:pt x="5" y="51"/>
                  </a:cubicBezTo>
                  <a:cubicBezTo>
                    <a:pt x="0" y="47"/>
                    <a:pt x="0" y="37"/>
                    <a:pt x="5" y="33"/>
                  </a:cubicBezTo>
                  <a:cubicBezTo>
                    <a:pt x="5" y="33"/>
                    <a:pt x="5" y="33"/>
                    <a:pt x="5" y="33"/>
                  </a:cubicBezTo>
                  <a:cubicBezTo>
                    <a:pt x="24" y="12"/>
                    <a:pt x="51" y="0"/>
                    <a:pt x="78" y="0"/>
                  </a:cubicBezTo>
                  <a:cubicBezTo>
                    <a:pt x="106" y="0"/>
                    <a:pt x="131" y="12"/>
                    <a:pt x="152" y="33"/>
                  </a:cubicBezTo>
                  <a:cubicBezTo>
                    <a:pt x="152" y="33"/>
                    <a:pt x="152" y="33"/>
                    <a:pt x="152" y="33"/>
                  </a:cubicBezTo>
                  <a:cubicBezTo>
                    <a:pt x="156" y="37"/>
                    <a:pt x="156" y="47"/>
                    <a:pt x="152" y="51"/>
                  </a:cubicBezTo>
                  <a:close/>
                  <a:moveTo>
                    <a:pt x="88" y="42"/>
                  </a:moveTo>
                  <a:cubicBezTo>
                    <a:pt x="88" y="47"/>
                    <a:pt x="83" y="51"/>
                    <a:pt x="78" y="51"/>
                  </a:cubicBezTo>
                  <a:cubicBezTo>
                    <a:pt x="72" y="51"/>
                    <a:pt x="69" y="47"/>
                    <a:pt x="69" y="42"/>
                  </a:cubicBezTo>
                  <a:cubicBezTo>
                    <a:pt x="69" y="37"/>
                    <a:pt x="72" y="33"/>
                    <a:pt x="78" y="33"/>
                  </a:cubicBezTo>
                  <a:cubicBezTo>
                    <a:pt x="83" y="33"/>
                    <a:pt x="88" y="37"/>
                    <a:pt x="88"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507" name="Group 506"/>
            <p:cNvGrpSpPr/>
            <p:nvPr/>
          </p:nvGrpSpPr>
          <p:grpSpPr>
            <a:xfrm>
              <a:off x="2479728" y="5021870"/>
              <a:ext cx="399971" cy="296336"/>
              <a:chOff x="5746774" y="3170238"/>
              <a:chExt cx="698506" cy="517515"/>
            </a:xfrm>
            <a:solidFill>
              <a:schemeClr val="tx2"/>
            </a:solidFill>
          </p:grpSpPr>
          <p:sp>
            <p:nvSpPr>
              <p:cNvPr id="498" name="Rectangle 69"/>
              <p:cNvSpPr>
                <a:spLocks noChangeArrowheads="1"/>
              </p:cNvSpPr>
              <p:nvPr/>
            </p:nvSpPr>
            <p:spPr bwMode="auto">
              <a:xfrm>
                <a:off x="5746774"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99" name="Rectangle 70"/>
              <p:cNvSpPr>
                <a:spLocks noChangeArrowheads="1"/>
              </p:cNvSpPr>
              <p:nvPr/>
            </p:nvSpPr>
            <p:spPr bwMode="auto">
              <a:xfrm>
                <a:off x="6078564" y="3444865"/>
                <a:ext cx="34924"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0" name="Freeform 71"/>
              <p:cNvSpPr>
                <a:spLocks/>
              </p:cNvSpPr>
              <p:nvPr/>
            </p:nvSpPr>
            <p:spPr bwMode="auto">
              <a:xfrm>
                <a:off x="6043638" y="3409941"/>
                <a:ext cx="107950" cy="34924"/>
              </a:xfrm>
              <a:custGeom>
                <a:avLst/>
                <a:gdLst>
                  <a:gd name="T0" fmla="*/ 44 w 68"/>
                  <a:gd name="T1" fmla="*/ 11 h 22"/>
                  <a:gd name="T2" fmla="*/ 44 w 68"/>
                  <a:gd name="T3" fmla="*/ 22 h 22"/>
                  <a:gd name="T4" fmla="*/ 68 w 68"/>
                  <a:gd name="T5" fmla="*/ 22 h 22"/>
                  <a:gd name="T6" fmla="*/ 68 w 68"/>
                  <a:gd name="T7" fmla="*/ 0 h 22"/>
                  <a:gd name="T8" fmla="*/ 0 w 68"/>
                  <a:gd name="T9" fmla="*/ 0 h 22"/>
                  <a:gd name="T10" fmla="*/ 0 w 68"/>
                  <a:gd name="T11" fmla="*/ 22 h 22"/>
                  <a:gd name="T12" fmla="*/ 22 w 68"/>
                  <a:gd name="T13" fmla="*/ 22 h 22"/>
                  <a:gd name="T14" fmla="*/ 22 w 68"/>
                  <a:gd name="T15" fmla="*/ 11 h 22"/>
                  <a:gd name="T16" fmla="*/ 44 w 6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
                    <a:moveTo>
                      <a:pt x="44" y="11"/>
                    </a:moveTo>
                    <a:lnTo>
                      <a:pt x="44" y="22"/>
                    </a:lnTo>
                    <a:lnTo>
                      <a:pt x="68" y="22"/>
                    </a:lnTo>
                    <a:lnTo>
                      <a:pt x="68" y="0"/>
                    </a:lnTo>
                    <a:lnTo>
                      <a:pt x="0" y="0"/>
                    </a:lnTo>
                    <a:lnTo>
                      <a:pt x="0" y="22"/>
                    </a:lnTo>
                    <a:lnTo>
                      <a:pt x="22" y="22"/>
                    </a:lnTo>
                    <a:lnTo>
                      <a:pt x="22" y="11"/>
                    </a:lnTo>
                    <a:lnTo>
                      <a:pt x="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1" name="Rectangle 72"/>
              <p:cNvSpPr>
                <a:spLocks noChangeArrowheads="1"/>
              </p:cNvSpPr>
              <p:nvPr/>
            </p:nvSpPr>
            <p:spPr bwMode="auto">
              <a:xfrm>
                <a:off x="6078564" y="3427403"/>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2" name="Rectangle 73"/>
              <p:cNvSpPr>
                <a:spLocks noChangeArrowheads="1"/>
              </p:cNvSpPr>
              <p:nvPr/>
            </p:nvSpPr>
            <p:spPr bwMode="auto">
              <a:xfrm>
                <a:off x="6410356"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3" name="Freeform 74"/>
              <p:cNvSpPr>
                <a:spLocks noEditPoints="1"/>
              </p:cNvSpPr>
              <p:nvPr/>
            </p:nvSpPr>
            <p:spPr bwMode="auto">
              <a:xfrm>
                <a:off x="5807101" y="3517895"/>
                <a:ext cx="577852" cy="147637"/>
              </a:xfrm>
              <a:custGeom>
                <a:avLst/>
                <a:gdLst>
                  <a:gd name="T0" fmla="*/ 193 w 364"/>
                  <a:gd name="T1" fmla="*/ 11 h 93"/>
                  <a:gd name="T2" fmla="*/ 171 w 364"/>
                  <a:gd name="T3" fmla="*/ 11 h 93"/>
                  <a:gd name="T4" fmla="*/ 171 w 364"/>
                  <a:gd name="T5" fmla="*/ 0 h 93"/>
                  <a:gd name="T6" fmla="*/ 0 w 364"/>
                  <a:gd name="T7" fmla="*/ 0 h 93"/>
                  <a:gd name="T8" fmla="*/ 0 w 364"/>
                  <a:gd name="T9" fmla="*/ 93 h 93"/>
                  <a:gd name="T10" fmla="*/ 364 w 364"/>
                  <a:gd name="T11" fmla="*/ 93 h 93"/>
                  <a:gd name="T12" fmla="*/ 364 w 364"/>
                  <a:gd name="T13" fmla="*/ 0 h 93"/>
                  <a:gd name="T14" fmla="*/ 193 w 364"/>
                  <a:gd name="T15" fmla="*/ 0 h 93"/>
                  <a:gd name="T16" fmla="*/ 193 w 364"/>
                  <a:gd name="T17" fmla="*/ 11 h 93"/>
                  <a:gd name="T18" fmla="*/ 342 w 364"/>
                  <a:gd name="T19" fmla="*/ 71 h 93"/>
                  <a:gd name="T20" fmla="*/ 22 w 364"/>
                  <a:gd name="T21" fmla="*/ 71 h 93"/>
                  <a:gd name="T22" fmla="*/ 22 w 364"/>
                  <a:gd name="T23" fmla="*/ 22 h 93"/>
                  <a:gd name="T24" fmla="*/ 342 w 364"/>
                  <a:gd name="T25" fmla="*/ 22 h 93"/>
                  <a:gd name="T26" fmla="*/ 342 w 364"/>
                  <a:gd name="T2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93">
                    <a:moveTo>
                      <a:pt x="193" y="11"/>
                    </a:moveTo>
                    <a:lnTo>
                      <a:pt x="171" y="11"/>
                    </a:lnTo>
                    <a:lnTo>
                      <a:pt x="171" y="0"/>
                    </a:lnTo>
                    <a:lnTo>
                      <a:pt x="0" y="0"/>
                    </a:lnTo>
                    <a:lnTo>
                      <a:pt x="0" y="93"/>
                    </a:lnTo>
                    <a:lnTo>
                      <a:pt x="364" y="93"/>
                    </a:lnTo>
                    <a:lnTo>
                      <a:pt x="364" y="0"/>
                    </a:lnTo>
                    <a:lnTo>
                      <a:pt x="193" y="0"/>
                    </a:lnTo>
                    <a:lnTo>
                      <a:pt x="193" y="11"/>
                    </a:lnTo>
                    <a:close/>
                    <a:moveTo>
                      <a:pt x="342" y="71"/>
                    </a:moveTo>
                    <a:lnTo>
                      <a:pt x="22" y="71"/>
                    </a:lnTo>
                    <a:lnTo>
                      <a:pt x="22" y="22"/>
                    </a:lnTo>
                    <a:lnTo>
                      <a:pt x="342" y="22"/>
                    </a:lnTo>
                    <a:lnTo>
                      <a:pt x="34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4" name="Rectangle 75"/>
              <p:cNvSpPr>
                <a:spLocks noChangeArrowheads="1"/>
              </p:cNvSpPr>
              <p:nvPr/>
            </p:nvSpPr>
            <p:spPr bwMode="auto">
              <a:xfrm>
                <a:off x="6078557" y="3517897"/>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5" name="Freeform 76"/>
              <p:cNvSpPr>
                <a:spLocks noEditPoints="1"/>
              </p:cNvSpPr>
              <p:nvPr/>
            </p:nvSpPr>
            <p:spPr bwMode="auto">
              <a:xfrm>
                <a:off x="6203959" y="3197220"/>
                <a:ext cx="206376" cy="273050"/>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06" name="Freeform 77"/>
              <p:cNvSpPr>
                <a:spLocks noEditPoints="1"/>
              </p:cNvSpPr>
              <p:nvPr/>
            </p:nvSpPr>
            <p:spPr bwMode="auto">
              <a:xfrm>
                <a:off x="6091238" y="3170238"/>
                <a:ext cx="117476" cy="15716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515" name="Group 514"/>
            <p:cNvGrpSpPr/>
            <p:nvPr/>
          </p:nvGrpSpPr>
          <p:grpSpPr>
            <a:xfrm>
              <a:off x="663258" y="2271535"/>
              <a:ext cx="468576" cy="260911"/>
              <a:chOff x="4102104" y="2768600"/>
              <a:chExt cx="838199" cy="466722"/>
            </a:xfrm>
            <a:solidFill>
              <a:schemeClr val="tx2"/>
            </a:solidFill>
          </p:grpSpPr>
          <p:sp>
            <p:nvSpPr>
              <p:cNvPr id="511" name="Freeform 81"/>
              <p:cNvSpPr>
                <a:spLocks noEditPoints="1"/>
              </p:cNvSpPr>
              <p:nvPr/>
            </p:nvSpPr>
            <p:spPr bwMode="auto">
              <a:xfrm>
                <a:off x="4102104" y="2825747"/>
                <a:ext cx="231776" cy="409575"/>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90"/>
                      <a:pt x="19" y="94"/>
                      <a:pt x="26" y="94"/>
                    </a:cubicBezTo>
                    <a:cubicBezTo>
                      <a:pt x="33" y="94"/>
                      <a:pt x="39" y="90"/>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9"/>
                      <a:pt x="33" y="64"/>
                      <a:pt x="26" y="64"/>
                    </a:cubicBezTo>
                    <a:cubicBezTo>
                      <a:pt x="19" y="64"/>
                      <a:pt x="14" y="69"/>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12" name="Freeform 82"/>
              <p:cNvSpPr>
                <a:spLocks noEditPoints="1"/>
              </p:cNvSpPr>
              <p:nvPr/>
            </p:nvSpPr>
            <p:spPr bwMode="auto">
              <a:xfrm>
                <a:off x="4373565" y="2768600"/>
                <a:ext cx="566738" cy="301626"/>
              </a:xfrm>
              <a:custGeom>
                <a:avLst/>
                <a:gdLst>
                  <a:gd name="T0" fmla="*/ 0 w 357"/>
                  <a:gd name="T1" fmla="*/ 0 h 190"/>
                  <a:gd name="T2" fmla="*/ 0 w 357"/>
                  <a:gd name="T3" fmla="*/ 190 h 190"/>
                  <a:gd name="T4" fmla="*/ 357 w 357"/>
                  <a:gd name="T5" fmla="*/ 190 h 190"/>
                  <a:gd name="T6" fmla="*/ 357 w 357"/>
                  <a:gd name="T7" fmla="*/ 0 h 190"/>
                  <a:gd name="T8" fmla="*/ 0 w 357"/>
                  <a:gd name="T9" fmla="*/ 0 h 190"/>
                  <a:gd name="T10" fmla="*/ 336 w 357"/>
                  <a:gd name="T11" fmla="*/ 168 h 190"/>
                  <a:gd name="T12" fmla="*/ 21 w 357"/>
                  <a:gd name="T13" fmla="*/ 168 h 190"/>
                  <a:gd name="T14" fmla="*/ 21 w 357"/>
                  <a:gd name="T15" fmla="*/ 22 h 190"/>
                  <a:gd name="T16" fmla="*/ 336 w 357"/>
                  <a:gd name="T17" fmla="*/ 22 h 190"/>
                  <a:gd name="T18" fmla="*/ 336 w 357"/>
                  <a:gd name="T19" fmla="*/ 16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90">
                    <a:moveTo>
                      <a:pt x="0" y="0"/>
                    </a:moveTo>
                    <a:lnTo>
                      <a:pt x="0" y="190"/>
                    </a:lnTo>
                    <a:lnTo>
                      <a:pt x="357" y="190"/>
                    </a:lnTo>
                    <a:lnTo>
                      <a:pt x="357" y="0"/>
                    </a:lnTo>
                    <a:lnTo>
                      <a:pt x="0" y="0"/>
                    </a:lnTo>
                    <a:close/>
                    <a:moveTo>
                      <a:pt x="336" y="168"/>
                    </a:moveTo>
                    <a:lnTo>
                      <a:pt x="21" y="168"/>
                    </a:lnTo>
                    <a:lnTo>
                      <a:pt x="21" y="22"/>
                    </a:lnTo>
                    <a:lnTo>
                      <a:pt x="336" y="22"/>
                    </a:lnTo>
                    <a:lnTo>
                      <a:pt x="3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13" name="Freeform 83"/>
              <p:cNvSpPr>
                <a:spLocks noEditPoints="1"/>
              </p:cNvSpPr>
              <p:nvPr/>
            </p:nvSpPr>
            <p:spPr bwMode="auto">
              <a:xfrm>
                <a:off x="4764086" y="3105147"/>
                <a:ext cx="128588" cy="130174"/>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4" y="30"/>
                      <a:pt x="30" y="24"/>
                      <a:pt x="30" y="15"/>
                    </a:cubicBezTo>
                    <a:cubicBezTo>
                      <a:pt x="30" y="7"/>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14" name="Freeform 84"/>
              <p:cNvSpPr>
                <a:spLocks noEditPoints="1"/>
              </p:cNvSpPr>
              <p:nvPr/>
            </p:nvSpPr>
            <p:spPr bwMode="auto">
              <a:xfrm>
                <a:off x="4398963" y="3090863"/>
                <a:ext cx="322263" cy="126999"/>
              </a:xfrm>
              <a:custGeom>
                <a:avLst/>
                <a:gdLst>
                  <a:gd name="T0" fmla="*/ 0 w 203"/>
                  <a:gd name="T1" fmla="*/ 61 h 80"/>
                  <a:gd name="T2" fmla="*/ 27 w 203"/>
                  <a:gd name="T3" fmla="*/ 61 h 80"/>
                  <a:gd name="T4" fmla="*/ 27 w 203"/>
                  <a:gd name="T5" fmla="*/ 80 h 80"/>
                  <a:gd name="T6" fmla="*/ 49 w 203"/>
                  <a:gd name="T7" fmla="*/ 80 h 80"/>
                  <a:gd name="T8" fmla="*/ 49 w 203"/>
                  <a:gd name="T9" fmla="*/ 61 h 80"/>
                  <a:gd name="T10" fmla="*/ 70 w 203"/>
                  <a:gd name="T11" fmla="*/ 61 h 80"/>
                  <a:gd name="T12" fmla="*/ 70 w 203"/>
                  <a:gd name="T13" fmla="*/ 80 h 80"/>
                  <a:gd name="T14" fmla="*/ 92 w 203"/>
                  <a:gd name="T15" fmla="*/ 80 h 80"/>
                  <a:gd name="T16" fmla="*/ 92 w 203"/>
                  <a:gd name="T17" fmla="*/ 61 h 80"/>
                  <a:gd name="T18" fmla="*/ 114 w 203"/>
                  <a:gd name="T19" fmla="*/ 61 h 80"/>
                  <a:gd name="T20" fmla="*/ 114 w 203"/>
                  <a:gd name="T21" fmla="*/ 80 h 80"/>
                  <a:gd name="T22" fmla="*/ 135 w 203"/>
                  <a:gd name="T23" fmla="*/ 80 h 80"/>
                  <a:gd name="T24" fmla="*/ 135 w 203"/>
                  <a:gd name="T25" fmla="*/ 61 h 80"/>
                  <a:gd name="T26" fmla="*/ 157 w 203"/>
                  <a:gd name="T27" fmla="*/ 61 h 80"/>
                  <a:gd name="T28" fmla="*/ 157 w 203"/>
                  <a:gd name="T29" fmla="*/ 80 h 80"/>
                  <a:gd name="T30" fmla="*/ 179 w 203"/>
                  <a:gd name="T31" fmla="*/ 80 h 80"/>
                  <a:gd name="T32" fmla="*/ 179 w 203"/>
                  <a:gd name="T33" fmla="*/ 61 h 80"/>
                  <a:gd name="T34" fmla="*/ 203 w 203"/>
                  <a:gd name="T35" fmla="*/ 61 h 80"/>
                  <a:gd name="T36" fmla="*/ 203 w 203"/>
                  <a:gd name="T37" fmla="*/ 0 h 80"/>
                  <a:gd name="T38" fmla="*/ 51 w 203"/>
                  <a:gd name="T39" fmla="*/ 0 h 80"/>
                  <a:gd name="T40" fmla="*/ 0 w 203"/>
                  <a:gd name="T41" fmla="*/ 61 h 80"/>
                  <a:gd name="T42" fmla="*/ 181 w 203"/>
                  <a:gd name="T43" fmla="*/ 22 h 80"/>
                  <a:gd name="T44" fmla="*/ 181 w 203"/>
                  <a:gd name="T45" fmla="*/ 39 h 80"/>
                  <a:gd name="T46" fmla="*/ 46 w 203"/>
                  <a:gd name="T47" fmla="*/ 39 h 80"/>
                  <a:gd name="T48" fmla="*/ 62 w 203"/>
                  <a:gd name="T49" fmla="*/ 22 h 80"/>
                  <a:gd name="T50" fmla="*/ 181 w 203"/>
                  <a:gd name="T51"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80">
                    <a:moveTo>
                      <a:pt x="0" y="61"/>
                    </a:moveTo>
                    <a:lnTo>
                      <a:pt x="27" y="61"/>
                    </a:lnTo>
                    <a:lnTo>
                      <a:pt x="27" y="80"/>
                    </a:lnTo>
                    <a:lnTo>
                      <a:pt x="49" y="80"/>
                    </a:lnTo>
                    <a:lnTo>
                      <a:pt x="49" y="61"/>
                    </a:lnTo>
                    <a:lnTo>
                      <a:pt x="70" y="61"/>
                    </a:lnTo>
                    <a:lnTo>
                      <a:pt x="70" y="80"/>
                    </a:lnTo>
                    <a:lnTo>
                      <a:pt x="92" y="80"/>
                    </a:lnTo>
                    <a:lnTo>
                      <a:pt x="92" y="61"/>
                    </a:lnTo>
                    <a:lnTo>
                      <a:pt x="114" y="61"/>
                    </a:lnTo>
                    <a:lnTo>
                      <a:pt x="114" y="80"/>
                    </a:lnTo>
                    <a:lnTo>
                      <a:pt x="135" y="80"/>
                    </a:lnTo>
                    <a:lnTo>
                      <a:pt x="135" y="61"/>
                    </a:lnTo>
                    <a:lnTo>
                      <a:pt x="157" y="61"/>
                    </a:lnTo>
                    <a:lnTo>
                      <a:pt x="157" y="80"/>
                    </a:lnTo>
                    <a:lnTo>
                      <a:pt x="179" y="80"/>
                    </a:lnTo>
                    <a:lnTo>
                      <a:pt x="179" y="61"/>
                    </a:lnTo>
                    <a:lnTo>
                      <a:pt x="203" y="61"/>
                    </a:lnTo>
                    <a:lnTo>
                      <a:pt x="203" y="0"/>
                    </a:lnTo>
                    <a:lnTo>
                      <a:pt x="51" y="0"/>
                    </a:lnTo>
                    <a:lnTo>
                      <a:pt x="0" y="61"/>
                    </a:lnTo>
                    <a:close/>
                    <a:moveTo>
                      <a:pt x="181" y="22"/>
                    </a:moveTo>
                    <a:lnTo>
                      <a:pt x="181" y="39"/>
                    </a:lnTo>
                    <a:lnTo>
                      <a:pt x="46" y="39"/>
                    </a:lnTo>
                    <a:lnTo>
                      <a:pt x="62" y="22"/>
                    </a:lnTo>
                    <a:lnTo>
                      <a:pt x="18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644" name="Rectangle 643"/>
            <p:cNvSpPr/>
            <p:nvPr/>
          </p:nvSpPr>
          <p:spPr>
            <a:xfrm>
              <a:off x="3241077"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Cows</a:t>
              </a:r>
            </a:p>
          </p:txBody>
        </p:sp>
        <p:sp>
          <p:nvSpPr>
            <p:cNvPr id="646" name="TextBox 645"/>
            <p:cNvSpPr txBox="1"/>
            <p:nvPr/>
          </p:nvSpPr>
          <p:spPr>
            <a:xfrm>
              <a:off x="3504087" y="3480004"/>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Oil </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equipment</a:t>
              </a:r>
            </a:p>
          </p:txBody>
        </p:sp>
        <p:sp>
          <p:nvSpPr>
            <p:cNvPr id="647" name="TextBox 646"/>
            <p:cNvSpPr txBox="1"/>
            <p:nvPr/>
          </p:nvSpPr>
          <p:spPr>
            <a:xfrm>
              <a:off x="4331208" y="2769755"/>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Vending</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machines</a:t>
              </a:r>
            </a:p>
          </p:txBody>
        </p:sp>
        <p:sp>
          <p:nvSpPr>
            <p:cNvPr id="648" name="TextBox 647"/>
            <p:cNvSpPr txBox="1"/>
            <p:nvPr/>
          </p:nvSpPr>
          <p:spPr>
            <a:xfrm>
              <a:off x="5462563" y="2713640"/>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Buildings</a:t>
              </a:r>
            </a:p>
          </p:txBody>
        </p:sp>
        <p:sp>
          <p:nvSpPr>
            <p:cNvPr id="649" name="Rectangle 648"/>
            <p:cNvSpPr/>
            <p:nvPr/>
          </p:nvSpPr>
          <p:spPr>
            <a:xfrm>
              <a:off x="4654447" y="3982027"/>
              <a:ext cx="821512" cy="48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Electric</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charging</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stations</a:t>
              </a:r>
            </a:p>
          </p:txBody>
        </p:sp>
        <p:grpSp>
          <p:nvGrpSpPr>
            <p:cNvPr id="3150" name="Group 3149"/>
            <p:cNvGrpSpPr/>
            <p:nvPr/>
          </p:nvGrpSpPr>
          <p:grpSpPr>
            <a:xfrm>
              <a:off x="3374707" y="2332782"/>
              <a:ext cx="459822" cy="308802"/>
              <a:chOff x="6646863" y="2276475"/>
              <a:chExt cx="971550" cy="652463"/>
            </a:xfrm>
            <a:solidFill>
              <a:schemeClr val="tx2"/>
            </a:solidFill>
          </p:grpSpPr>
          <p:sp>
            <p:nvSpPr>
              <p:cNvPr id="3147" name="Freeform 97"/>
              <p:cNvSpPr>
                <a:spLocks/>
              </p:cNvSpPr>
              <p:nvPr/>
            </p:nvSpPr>
            <p:spPr bwMode="auto">
              <a:xfrm>
                <a:off x="7010399" y="2617788"/>
                <a:ext cx="111125" cy="311150"/>
              </a:xfrm>
              <a:custGeom>
                <a:avLst/>
                <a:gdLst>
                  <a:gd name="T0" fmla="*/ 60 w 70"/>
                  <a:gd name="T1" fmla="*/ 68 h 196"/>
                  <a:gd name="T2" fmla="*/ 27 w 70"/>
                  <a:gd name="T3" fmla="*/ 24 h 196"/>
                  <a:gd name="T4" fmla="*/ 27 w 70"/>
                  <a:gd name="T5" fmla="*/ 0 h 196"/>
                  <a:gd name="T6" fmla="*/ 0 w 70"/>
                  <a:gd name="T7" fmla="*/ 0 h 196"/>
                  <a:gd name="T8" fmla="*/ 0 w 70"/>
                  <a:gd name="T9" fmla="*/ 35 h 196"/>
                  <a:gd name="T10" fmla="*/ 33 w 70"/>
                  <a:gd name="T11" fmla="*/ 79 h 196"/>
                  <a:gd name="T12" fmla="*/ 33 w 70"/>
                  <a:gd name="T13" fmla="*/ 196 h 196"/>
                  <a:gd name="T14" fmla="*/ 70 w 70"/>
                  <a:gd name="T15" fmla="*/ 196 h 196"/>
                  <a:gd name="T16" fmla="*/ 70 w 70"/>
                  <a:gd name="T17" fmla="*/ 169 h 196"/>
                  <a:gd name="T18" fmla="*/ 60 w 70"/>
                  <a:gd name="T19" fmla="*/ 169 h 196"/>
                  <a:gd name="T20" fmla="*/ 60 w 70"/>
                  <a:gd name="T21" fmla="*/ 6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96">
                    <a:moveTo>
                      <a:pt x="60" y="68"/>
                    </a:moveTo>
                    <a:lnTo>
                      <a:pt x="27" y="24"/>
                    </a:lnTo>
                    <a:lnTo>
                      <a:pt x="27" y="0"/>
                    </a:lnTo>
                    <a:lnTo>
                      <a:pt x="0" y="0"/>
                    </a:lnTo>
                    <a:lnTo>
                      <a:pt x="0" y="35"/>
                    </a:lnTo>
                    <a:lnTo>
                      <a:pt x="33" y="79"/>
                    </a:lnTo>
                    <a:lnTo>
                      <a:pt x="33" y="196"/>
                    </a:lnTo>
                    <a:lnTo>
                      <a:pt x="70" y="196"/>
                    </a:lnTo>
                    <a:lnTo>
                      <a:pt x="70" y="169"/>
                    </a:lnTo>
                    <a:lnTo>
                      <a:pt x="60" y="169"/>
                    </a:lnTo>
                    <a:lnTo>
                      <a:pt x="6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3148" name="Freeform 98"/>
              <p:cNvSpPr>
                <a:spLocks/>
              </p:cNvSpPr>
              <p:nvPr/>
            </p:nvSpPr>
            <p:spPr bwMode="auto">
              <a:xfrm>
                <a:off x="7131049" y="2687638"/>
                <a:ext cx="260349" cy="241300"/>
              </a:xfrm>
              <a:custGeom>
                <a:avLst/>
                <a:gdLst>
                  <a:gd name="T0" fmla="*/ 156 w 164"/>
                  <a:gd name="T1" fmla="*/ 29 h 152"/>
                  <a:gd name="T2" fmla="*/ 102 w 164"/>
                  <a:gd name="T3" fmla="*/ 0 h 152"/>
                  <a:gd name="T4" fmla="*/ 0 w 164"/>
                  <a:gd name="T5" fmla="*/ 0 h 152"/>
                  <a:gd name="T6" fmla="*/ 0 w 164"/>
                  <a:gd name="T7" fmla="*/ 27 h 152"/>
                  <a:gd name="T8" fmla="*/ 94 w 164"/>
                  <a:gd name="T9" fmla="*/ 27 h 152"/>
                  <a:gd name="T10" fmla="*/ 129 w 164"/>
                  <a:gd name="T11" fmla="*/ 46 h 152"/>
                  <a:gd name="T12" fmla="*/ 129 w 164"/>
                  <a:gd name="T13" fmla="*/ 152 h 152"/>
                  <a:gd name="T14" fmla="*/ 164 w 164"/>
                  <a:gd name="T15" fmla="*/ 152 h 152"/>
                  <a:gd name="T16" fmla="*/ 164 w 164"/>
                  <a:gd name="T17" fmla="*/ 125 h 152"/>
                  <a:gd name="T18" fmla="*/ 156 w 164"/>
                  <a:gd name="T19" fmla="*/ 125 h 152"/>
                  <a:gd name="T20" fmla="*/ 156 w 164"/>
                  <a:gd name="T21" fmla="*/ 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52">
                    <a:moveTo>
                      <a:pt x="156" y="29"/>
                    </a:moveTo>
                    <a:lnTo>
                      <a:pt x="102" y="0"/>
                    </a:lnTo>
                    <a:lnTo>
                      <a:pt x="0" y="0"/>
                    </a:lnTo>
                    <a:lnTo>
                      <a:pt x="0" y="27"/>
                    </a:lnTo>
                    <a:lnTo>
                      <a:pt x="94" y="27"/>
                    </a:lnTo>
                    <a:lnTo>
                      <a:pt x="129" y="46"/>
                    </a:lnTo>
                    <a:lnTo>
                      <a:pt x="129" y="152"/>
                    </a:lnTo>
                    <a:lnTo>
                      <a:pt x="164" y="152"/>
                    </a:lnTo>
                    <a:lnTo>
                      <a:pt x="164" y="125"/>
                    </a:lnTo>
                    <a:lnTo>
                      <a:pt x="156" y="125"/>
                    </a:lnTo>
                    <a:lnTo>
                      <a:pt x="15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3149" name="Freeform 99"/>
              <p:cNvSpPr>
                <a:spLocks/>
              </p:cNvSpPr>
              <p:nvPr/>
            </p:nvSpPr>
            <p:spPr bwMode="auto">
              <a:xfrm>
                <a:off x="6646863" y="2276475"/>
                <a:ext cx="971550" cy="652463"/>
              </a:xfrm>
              <a:custGeom>
                <a:avLst/>
                <a:gdLst>
                  <a:gd name="T0" fmla="*/ 224 w 227"/>
                  <a:gd name="T1" fmla="*/ 69 h 151"/>
                  <a:gd name="T2" fmla="*/ 224 w 227"/>
                  <a:gd name="T3" fmla="*/ 56 h 151"/>
                  <a:gd name="T4" fmla="*/ 210 w 227"/>
                  <a:gd name="T5" fmla="*/ 40 h 151"/>
                  <a:gd name="T6" fmla="*/ 205 w 227"/>
                  <a:gd name="T7" fmla="*/ 40 h 151"/>
                  <a:gd name="T8" fmla="*/ 200 w 227"/>
                  <a:gd name="T9" fmla="*/ 34 h 151"/>
                  <a:gd name="T10" fmla="*/ 178 w 227"/>
                  <a:gd name="T11" fmla="*/ 26 h 151"/>
                  <a:gd name="T12" fmla="*/ 66 w 227"/>
                  <a:gd name="T13" fmla="*/ 26 h 151"/>
                  <a:gd name="T14" fmla="*/ 56 w 227"/>
                  <a:gd name="T15" fmla="*/ 18 h 151"/>
                  <a:gd name="T16" fmla="*/ 48 w 227"/>
                  <a:gd name="T17" fmla="*/ 0 h 151"/>
                  <a:gd name="T18" fmla="*/ 39 w 227"/>
                  <a:gd name="T19" fmla="*/ 4 h 151"/>
                  <a:gd name="T20" fmla="*/ 44 w 227"/>
                  <a:gd name="T21" fmla="*/ 17 h 151"/>
                  <a:gd name="T22" fmla="*/ 31 w 227"/>
                  <a:gd name="T23" fmla="*/ 17 h 151"/>
                  <a:gd name="T24" fmla="*/ 0 w 227"/>
                  <a:gd name="T25" fmla="*/ 50 h 151"/>
                  <a:gd name="T26" fmla="*/ 14 w 227"/>
                  <a:gd name="T27" fmla="*/ 64 h 151"/>
                  <a:gd name="T28" fmla="*/ 39 w 227"/>
                  <a:gd name="T29" fmla="*/ 64 h 151"/>
                  <a:gd name="T30" fmla="*/ 76 w 227"/>
                  <a:gd name="T31" fmla="*/ 103 h 151"/>
                  <a:gd name="T32" fmla="*/ 76 w 227"/>
                  <a:gd name="T33" fmla="*/ 151 h 151"/>
                  <a:gd name="T34" fmla="*/ 90 w 227"/>
                  <a:gd name="T35" fmla="*/ 151 h 151"/>
                  <a:gd name="T36" fmla="*/ 90 w 227"/>
                  <a:gd name="T37" fmla="*/ 141 h 151"/>
                  <a:gd name="T38" fmla="*/ 86 w 227"/>
                  <a:gd name="T39" fmla="*/ 141 h 151"/>
                  <a:gd name="T40" fmla="*/ 86 w 227"/>
                  <a:gd name="T41" fmla="*/ 99 h 151"/>
                  <a:gd name="T42" fmla="*/ 43 w 227"/>
                  <a:gd name="T43" fmla="*/ 54 h 151"/>
                  <a:gd name="T44" fmla="*/ 18 w 227"/>
                  <a:gd name="T45" fmla="*/ 54 h 151"/>
                  <a:gd name="T46" fmla="*/ 14 w 227"/>
                  <a:gd name="T47" fmla="*/ 50 h 151"/>
                  <a:gd name="T48" fmla="*/ 35 w 227"/>
                  <a:gd name="T49" fmla="*/ 27 h 151"/>
                  <a:gd name="T50" fmla="*/ 50 w 227"/>
                  <a:gd name="T51" fmla="*/ 27 h 151"/>
                  <a:gd name="T52" fmla="*/ 63 w 227"/>
                  <a:gd name="T53" fmla="*/ 36 h 151"/>
                  <a:gd name="T54" fmla="*/ 179 w 227"/>
                  <a:gd name="T55" fmla="*/ 36 h 151"/>
                  <a:gd name="T56" fmla="*/ 193 w 227"/>
                  <a:gd name="T57" fmla="*/ 41 h 151"/>
                  <a:gd name="T58" fmla="*/ 198 w 227"/>
                  <a:gd name="T59" fmla="*/ 55 h 151"/>
                  <a:gd name="T60" fmla="*/ 198 w 227"/>
                  <a:gd name="T61" fmla="*/ 141 h 151"/>
                  <a:gd name="T62" fmla="*/ 191 w 227"/>
                  <a:gd name="T63" fmla="*/ 141 h 151"/>
                  <a:gd name="T64" fmla="*/ 191 w 227"/>
                  <a:gd name="T65" fmla="*/ 100 h 151"/>
                  <a:gd name="T66" fmla="*/ 179 w 227"/>
                  <a:gd name="T67" fmla="*/ 87 h 151"/>
                  <a:gd name="T68" fmla="*/ 179 w 227"/>
                  <a:gd name="T69" fmla="*/ 84 h 151"/>
                  <a:gd name="T70" fmla="*/ 169 w 227"/>
                  <a:gd name="T71" fmla="*/ 84 h 151"/>
                  <a:gd name="T72" fmla="*/ 169 w 227"/>
                  <a:gd name="T73" fmla="*/ 91 h 151"/>
                  <a:gd name="T74" fmla="*/ 181 w 227"/>
                  <a:gd name="T75" fmla="*/ 104 h 151"/>
                  <a:gd name="T76" fmla="*/ 181 w 227"/>
                  <a:gd name="T77" fmla="*/ 151 h 151"/>
                  <a:gd name="T78" fmla="*/ 208 w 227"/>
                  <a:gd name="T79" fmla="*/ 151 h 151"/>
                  <a:gd name="T80" fmla="*/ 208 w 227"/>
                  <a:gd name="T81" fmla="*/ 55 h 151"/>
                  <a:gd name="T82" fmla="*/ 208 w 227"/>
                  <a:gd name="T83" fmla="*/ 50 h 151"/>
                  <a:gd name="T84" fmla="*/ 210 w 227"/>
                  <a:gd name="T85" fmla="*/ 50 h 151"/>
                  <a:gd name="T86" fmla="*/ 214 w 227"/>
                  <a:gd name="T87" fmla="*/ 56 h 151"/>
                  <a:gd name="T88" fmla="*/ 214 w 227"/>
                  <a:gd name="T89" fmla="*/ 89 h 151"/>
                  <a:gd name="T90" fmla="*/ 217 w 227"/>
                  <a:gd name="T91" fmla="*/ 89 h 151"/>
                  <a:gd name="T92" fmla="*/ 224 w 227"/>
                  <a:gd name="T93" fmla="*/ 89 h 151"/>
                  <a:gd name="T94" fmla="*/ 227 w 227"/>
                  <a:gd name="T95" fmla="*/ 89 h 151"/>
                  <a:gd name="T96" fmla="*/ 227 w 227"/>
                  <a:gd name="T97" fmla="*/ 69 h 151"/>
                  <a:gd name="T98" fmla="*/ 224 w 227"/>
                  <a:gd name="T99"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151">
                    <a:moveTo>
                      <a:pt x="224" y="69"/>
                    </a:moveTo>
                    <a:cubicBezTo>
                      <a:pt x="224" y="56"/>
                      <a:pt x="224" y="56"/>
                      <a:pt x="224" y="56"/>
                    </a:cubicBezTo>
                    <a:cubicBezTo>
                      <a:pt x="224" y="44"/>
                      <a:pt x="216" y="40"/>
                      <a:pt x="210" y="40"/>
                    </a:cubicBezTo>
                    <a:cubicBezTo>
                      <a:pt x="205" y="40"/>
                      <a:pt x="205" y="40"/>
                      <a:pt x="205" y="40"/>
                    </a:cubicBezTo>
                    <a:cubicBezTo>
                      <a:pt x="204" y="38"/>
                      <a:pt x="202" y="35"/>
                      <a:pt x="200" y="34"/>
                    </a:cubicBezTo>
                    <a:cubicBezTo>
                      <a:pt x="191" y="25"/>
                      <a:pt x="179" y="26"/>
                      <a:pt x="178" y="26"/>
                    </a:cubicBezTo>
                    <a:cubicBezTo>
                      <a:pt x="66" y="26"/>
                      <a:pt x="66" y="26"/>
                      <a:pt x="66" y="26"/>
                    </a:cubicBezTo>
                    <a:cubicBezTo>
                      <a:pt x="56" y="18"/>
                      <a:pt x="56" y="18"/>
                      <a:pt x="56" y="18"/>
                    </a:cubicBezTo>
                    <a:cubicBezTo>
                      <a:pt x="48" y="0"/>
                      <a:pt x="48" y="0"/>
                      <a:pt x="48" y="0"/>
                    </a:cubicBezTo>
                    <a:cubicBezTo>
                      <a:pt x="39" y="4"/>
                      <a:pt x="39" y="4"/>
                      <a:pt x="39" y="4"/>
                    </a:cubicBezTo>
                    <a:cubicBezTo>
                      <a:pt x="44" y="17"/>
                      <a:pt x="44" y="17"/>
                      <a:pt x="44" y="17"/>
                    </a:cubicBezTo>
                    <a:cubicBezTo>
                      <a:pt x="31" y="17"/>
                      <a:pt x="31" y="17"/>
                      <a:pt x="31" y="17"/>
                    </a:cubicBezTo>
                    <a:cubicBezTo>
                      <a:pt x="0" y="50"/>
                      <a:pt x="0" y="50"/>
                      <a:pt x="0" y="50"/>
                    </a:cubicBezTo>
                    <a:cubicBezTo>
                      <a:pt x="14" y="64"/>
                      <a:pt x="14" y="64"/>
                      <a:pt x="14" y="64"/>
                    </a:cubicBezTo>
                    <a:cubicBezTo>
                      <a:pt x="39" y="64"/>
                      <a:pt x="39" y="64"/>
                      <a:pt x="39" y="64"/>
                    </a:cubicBezTo>
                    <a:cubicBezTo>
                      <a:pt x="76" y="103"/>
                      <a:pt x="76" y="103"/>
                      <a:pt x="76" y="103"/>
                    </a:cubicBezTo>
                    <a:cubicBezTo>
                      <a:pt x="76" y="151"/>
                      <a:pt x="76" y="151"/>
                      <a:pt x="76" y="151"/>
                    </a:cubicBezTo>
                    <a:cubicBezTo>
                      <a:pt x="90" y="151"/>
                      <a:pt x="90" y="151"/>
                      <a:pt x="90" y="151"/>
                    </a:cubicBezTo>
                    <a:cubicBezTo>
                      <a:pt x="90" y="141"/>
                      <a:pt x="90" y="141"/>
                      <a:pt x="90" y="141"/>
                    </a:cubicBezTo>
                    <a:cubicBezTo>
                      <a:pt x="86" y="141"/>
                      <a:pt x="86" y="141"/>
                      <a:pt x="86" y="141"/>
                    </a:cubicBezTo>
                    <a:cubicBezTo>
                      <a:pt x="86" y="99"/>
                      <a:pt x="86" y="99"/>
                      <a:pt x="86" y="99"/>
                    </a:cubicBezTo>
                    <a:cubicBezTo>
                      <a:pt x="43" y="54"/>
                      <a:pt x="43" y="54"/>
                      <a:pt x="43" y="54"/>
                    </a:cubicBezTo>
                    <a:cubicBezTo>
                      <a:pt x="18" y="54"/>
                      <a:pt x="18" y="54"/>
                      <a:pt x="18" y="54"/>
                    </a:cubicBezTo>
                    <a:cubicBezTo>
                      <a:pt x="14" y="50"/>
                      <a:pt x="14" y="50"/>
                      <a:pt x="14" y="50"/>
                    </a:cubicBezTo>
                    <a:cubicBezTo>
                      <a:pt x="35" y="27"/>
                      <a:pt x="35" y="27"/>
                      <a:pt x="35" y="27"/>
                    </a:cubicBezTo>
                    <a:cubicBezTo>
                      <a:pt x="50" y="27"/>
                      <a:pt x="50" y="27"/>
                      <a:pt x="50" y="27"/>
                    </a:cubicBezTo>
                    <a:cubicBezTo>
                      <a:pt x="63" y="36"/>
                      <a:pt x="63" y="36"/>
                      <a:pt x="63" y="36"/>
                    </a:cubicBezTo>
                    <a:cubicBezTo>
                      <a:pt x="179" y="36"/>
                      <a:pt x="179" y="36"/>
                      <a:pt x="179" y="36"/>
                    </a:cubicBezTo>
                    <a:cubicBezTo>
                      <a:pt x="179" y="36"/>
                      <a:pt x="188" y="35"/>
                      <a:pt x="193" y="41"/>
                    </a:cubicBezTo>
                    <a:cubicBezTo>
                      <a:pt x="197" y="44"/>
                      <a:pt x="198" y="49"/>
                      <a:pt x="198" y="55"/>
                    </a:cubicBezTo>
                    <a:cubicBezTo>
                      <a:pt x="198" y="141"/>
                      <a:pt x="198" y="141"/>
                      <a:pt x="198" y="141"/>
                    </a:cubicBezTo>
                    <a:cubicBezTo>
                      <a:pt x="191" y="141"/>
                      <a:pt x="191" y="141"/>
                      <a:pt x="191" y="141"/>
                    </a:cubicBezTo>
                    <a:cubicBezTo>
                      <a:pt x="191" y="100"/>
                      <a:pt x="191" y="100"/>
                      <a:pt x="191" y="100"/>
                    </a:cubicBezTo>
                    <a:cubicBezTo>
                      <a:pt x="179" y="87"/>
                      <a:pt x="179" y="87"/>
                      <a:pt x="179" y="87"/>
                    </a:cubicBezTo>
                    <a:cubicBezTo>
                      <a:pt x="179" y="84"/>
                      <a:pt x="179" y="84"/>
                      <a:pt x="179" y="84"/>
                    </a:cubicBezTo>
                    <a:cubicBezTo>
                      <a:pt x="169" y="84"/>
                      <a:pt x="169" y="84"/>
                      <a:pt x="169" y="84"/>
                    </a:cubicBezTo>
                    <a:cubicBezTo>
                      <a:pt x="169" y="91"/>
                      <a:pt x="169" y="91"/>
                      <a:pt x="169" y="91"/>
                    </a:cubicBezTo>
                    <a:cubicBezTo>
                      <a:pt x="181" y="104"/>
                      <a:pt x="181" y="104"/>
                      <a:pt x="181" y="104"/>
                    </a:cubicBezTo>
                    <a:cubicBezTo>
                      <a:pt x="181" y="151"/>
                      <a:pt x="181" y="151"/>
                      <a:pt x="181" y="151"/>
                    </a:cubicBezTo>
                    <a:cubicBezTo>
                      <a:pt x="208" y="151"/>
                      <a:pt x="208" y="151"/>
                      <a:pt x="208" y="151"/>
                    </a:cubicBezTo>
                    <a:cubicBezTo>
                      <a:pt x="208" y="55"/>
                      <a:pt x="208" y="55"/>
                      <a:pt x="208" y="55"/>
                    </a:cubicBezTo>
                    <a:cubicBezTo>
                      <a:pt x="208" y="53"/>
                      <a:pt x="208" y="51"/>
                      <a:pt x="208" y="50"/>
                    </a:cubicBezTo>
                    <a:cubicBezTo>
                      <a:pt x="210" y="50"/>
                      <a:pt x="210" y="50"/>
                      <a:pt x="210" y="50"/>
                    </a:cubicBezTo>
                    <a:cubicBezTo>
                      <a:pt x="211" y="50"/>
                      <a:pt x="214" y="50"/>
                      <a:pt x="214" y="56"/>
                    </a:cubicBezTo>
                    <a:cubicBezTo>
                      <a:pt x="214" y="89"/>
                      <a:pt x="214" y="89"/>
                      <a:pt x="214" y="89"/>
                    </a:cubicBezTo>
                    <a:cubicBezTo>
                      <a:pt x="217" y="89"/>
                      <a:pt x="217" y="89"/>
                      <a:pt x="217" y="89"/>
                    </a:cubicBezTo>
                    <a:cubicBezTo>
                      <a:pt x="224" y="89"/>
                      <a:pt x="224" y="89"/>
                      <a:pt x="224" y="89"/>
                    </a:cubicBezTo>
                    <a:cubicBezTo>
                      <a:pt x="227" y="89"/>
                      <a:pt x="227" y="89"/>
                      <a:pt x="227" y="89"/>
                    </a:cubicBezTo>
                    <a:cubicBezTo>
                      <a:pt x="227" y="69"/>
                      <a:pt x="227" y="69"/>
                      <a:pt x="227" y="69"/>
                    </a:cubicBezTo>
                    <a:lnTo>
                      <a:pt x="22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650" name="TextBox 649"/>
            <p:cNvSpPr txBox="1"/>
            <p:nvPr/>
          </p:nvSpPr>
          <p:spPr>
            <a:xfrm>
              <a:off x="3856648" y="4399012"/>
              <a:ext cx="821512" cy="273837"/>
            </a:xfrm>
            <a:prstGeom prst="rect">
              <a:avLst/>
            </a:prstGeom>
            <a:noFill/>
          </p:spPr>
          <p:txBody>
            <a:bodyPr wrap="square" lIns="0" tIns="0" rIns="0" bIns="0"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Racing</a:t>
              </a:r>
            </a:p>
          </p:txBody>
        </p:sp>
        <p:sp>
          <p:nvSpPr>
            <p:cNvPr id="651" name="TextBox 650"/>
            <p:cNvSpPr txBox="1"/>
            <p:nvPr/>
          </p:nvSpPr>
          <p:spPr>
            <a:xfrm>
              <a:off x="5547306" y="3854417"/>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Factory</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floor</a:t>
              </a:r>
            </a:p>
          </p:txBody>
        </p:sp>
        <p:sp>
          <p:nvSpPr>
            <p:cNvPr id="652" name="TextBox 651"/>
            <p:cNvSpPr txBox="1"/>
            <p:nvPr/>
          </p:nvSpPr>
          <p:spPr>
            <a:xfrm>
              <a:off x="3474884" y="5314340"/>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Power</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tools</a:t>
              </a:r>
            </a:p>
          </p:txBody>
        </p:sp>
        <p:sp>
          <p:nvSpPr>
            <p:cNvPr id="653" name="TextBox 652"/>
            <p:cNvSpPr txBox="1"/>
            <p:nvPr/>
          </p:nvSpPr>
          <p:spPr>
            <a:xfrm>
              <a:off x="4654447" y="5317494"/>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Mining</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equipment</a:t>
              </a:r>
            </a:p>
          </p:txBody>
        </p:sp>
        <p:sp>
          <p:nvSpPr>
            <p:cNvPr id="654" name="TextBox 653"/>
            <p:cNvSpPr txBox="1"/>
            <p:nvPr/>
          </p:nvSpPr>
          <p:spPr>
            <a:xfrm>
              <a:off x="5480331" y="6237129"/>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Engines</a:t>
              </a:r>
            </a:p>
          </p:txBody>
        </p:sp>
        <p:sp>
          <p:nvSpPr>
            <p:cNvPr id="655" name="TextBox 654"/>
            <p:cNvSpPr txBox="1"/>
            <p:nvPr/>
          </p:nvSpPr>
          <p:spPr>
            <a:xfrm>
              <a:off x="3924352" y="6086050"/>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Smart </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grids</a:t>
              </a:r>
            </a:p>
          </p:txBody>
        </p:sp>
        <p:sp>
          <p:nvSpPr>
            <p:cNvPr id="656" name="TextBox 655"/>
            <p:cNvSpPr txBox="1"/>
            <p:nvPr/>
          </p:nvSpPr>
          <p:spPr>
            <a:xfrm>
              <a:off x="5520333" y="4939899"/>
              <a:ext cx="821512" cy="273837"/>
            </a:xfrm>
            <a:prstGeom prst="rect">
              <a:avLst/>
            </a:prstGeom>
            <a:noFill/>
          </p:spPr>
          <p:txBody>
            <a:bodyPr wrap="square" lIns="0" tIns="0" rIns="0" bIns="0" rtlCol="0" anchor="t">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a:ea typeface="+mn-ea"/>
                  <a:cs typeface="+mn-cs"/>
                </a:rPr>
                <a:t>Medical</a:t>
              </a:r>
              <a:br>
                <a:rPr kumimoji="0" lang="en-US" sz="1000" b="0" i="0" u="none" strike="noStrike" kern="0" cap="none" spc="0" normalizeH="0" baseline="0" noProof="0">
                  <a:ln>
                    <a:noFill/>
                  </a:ln>
                  <a:solidFill>
                    <a:srgbClr val="0078D7"/>
                  </a:solidFill>
                  <a:effectLst/>
                  <a:uLnTx/>
                  <a:uFillTx/>
                  <a:latin typeface="Segoe UI"/>
                  <a:ea typeface="+mn-ea"/>
                  <a:cs typeface="+mn-cs"/>
                </a:rPr>
              </a:br>
              <a:r>
                <a:rPr kumimoji="0" lang="en-US" sz="1000" b="0" i="0" u="none" strike="noStrike" kern="0" cap="none" spc="0" normalizeH="0" baseline="0" noProof="0">
                  <a:ln>
                    <a:noFill/>
                  </a:ln>
                  <a:solidFill>
                    <a:srgbClr val="0078D7"/>
                  </a:solidFill>
                  <a:effectLst/>
                  <a:uLnTx/>
                  <a:uFillTx/>
                  <a:latin typeface="Segoe UI"/>
                  <a:ea typeface="+mn-ea"/>
                  <a:cs typeface="+mn-cs"/>
                </a:rPr>
                <a:t>devices</a:t>
              </a:r>
            </a:p>
          </p:txBody>
        </p:sp>
        <p:sp>
          <p:nvSpPr>
            <p:cNvPr id="3155" name="Freeform 103"/>
            <p:cNvSpPr>
              <a:spLocks noEditPoints="1"/>
            </p:cNvSpPr>
            <p:nvPr/>
          </p:nvSpPr>
          <p:spPr bwMode="auto">
            <a:xfrm>
              <a:off x="5797973" y="4559766"/>
              <a:ext cx="294756" cy="251361"/>
            </a:xfrm>
            <a:custGeom>
              <a:avLst/>
              <a:gdLst>
                <a:gd name="T0" fmla="*/ 25 w 360"/>
                <a:gd name="T1" fmla="*/ 255 h 307"/>
                <a:gd name="T2" fmla="*/ 25 w 360"/>
                <a:gd name="T3" fmla="*/ 231 h 307"/>
                <a:gd name="T4" fmla="*/ 25 w 360"/>
                <a:gd name="T5" fmla="*/ 154 h 307"/>
                <a:gd name="T6" fmla="*/ 57 w 360"/>
                <a:gd name="T7" fmla="*/ 154 h 307"/>
                <a:gd name="T8" fmla="*/ 76 w 360"/>
                <a:gd name="T9" fmla="*/ 135 h 307"/>
                <a:gd name="T10" fmla="*/ 166 w 360"/>
                <a:gd name="T11" fmla="*/ 225 h 307"/>
                <a:gd name="T12" fmla="*/ 270 w 360"/>
                <a:gd name="T13" fmla="*/ 121 h 307"/>
                <a:gd name="T14" fmla="*/ 305 w 360"/>
                <a:gd name="T15" fmla="*/ 154 h 307"/>
                <a:gd name="T16" fmla="*/ 335 w 360"/>
                <a:gd name="T17" fmla="*/ 154 h 307"/>
                <a:gd name="T18" fmla="*/ 335 w 360"/>
                <a:gd name="T19" fmla="*/ 231 h 307"/>
                <a:gd name="T20" fmla="*/ 335 w 360"/>
                <a:gd name="T21" fmla="*/ 255 h 307"/>
                <a:gd name="T22" fmla="*/ 335 w 360"/>
                <a:gd name="T23" fmla="*/ 283 h 307"/>
                <a:gd name="T24" fmla="*/ 25 w 360"/>
                <a:gd name="T25" fmla="*/ 283 h 307"/>
                <a:gd name="T26" fmla="*/ 25 w 360"/>
                <a:gd name="T27" fmla="*/ 255 h 307"/>
                <a:gd name="T28" fmla="*/ 25 w 360"/>
                <a:gd name="T29" fmla="*/ 25 h 307"/>
                <a:gd name="T30" fmla="*/ 335 w 360"/>
                <a:gd name="T31" fmla="*/ 25 h 307"/>
                <a:gd name="T32" fmla="*/ 335 w 360"/>
                <a:gd name="T33" fmla="*/ 129 h 307"/>
                <a:gd name="T34" fmla="*/ 316 w 360"/>
                <a:gd name="T35" fmla="*/ 129 h 307"/>
                <a:gd name="T36" fmla="*/ 270 w 360"/>
                <a:gd name="T37" fmla="*/ 85 h 307"/>
                <a:gd name="T38" fmla="*/ 166 w 360"/>
                <a:gd name="T39" fmla="*/ 189 h 307"/>
                <a:gd name="T40" fmla="*/ 76 w 360"/>
                <a:gd name="T41" fmla="*/ 99 h 307"/>
                <a:gd name="T42" fmla="*/ 49 w 360"/>
                <a:gd name="T43" fmla="*/ 129 h 307"/>
                <a:gd name="T44" fmla="*/ 25 w 360"/>
                <a:gd name="T45" fmla="*/ 129 h 307"/>
                <a:gd name="T46" fmla="*/ 25 w 360"/>
                <a:gd name="T47" fmla="*/ 25 h 307"/>
                <a:gd name="T48" fmla="*/ 0 w 360"/>
                <a:gd name="T49" fmla="*/ 25 h 307"/>
                <a:gd name="T50" fmla="*/ 0 w 360"/>
                <a:gd name="T51" fmla="*/ 283 h 307"/>
                <a:gd name="T52" fmla="*/ 0 w 360"/>
                <a:gd name="T53" fmla="*/ 294 h 307"/>
                <a:gd name="T54" fmla="*/ 0 w 360"/>
                <a:gd name="T55" fmla="*/ 307 h 307"/>
                <a:gd name="T56" fmla="*/ 335 w 360"/>
                <a:gd name="T57" fmla="*/ 307 h 307"/>
                <a:gd name="T58" fmla="*/ 360 w 360"/>
                <a:gd name="T59" fmla="*/ 307 h 307"/>
                <a:gd name="T60" fmla="*/ 360 w 360"/>
                <a:gd name="T61" fmla="*/ 283 h 307"/>
                <a:gd name="T62" fmla="*/ 360 w 360"/>
                <a:gd name="T63" fmla="*/ 25 h 307"/>
                <a:gd name="T64" fmla="*/ 360 w 360"/>
                <a:gd name="T65" fmla="*/ 14 h 307"/>
                <a:gd name="T66" fmla="*/ 360 w 360"/>
                <a:gd name="T67" fmla="*/ 0 h 307"/>
                <a:gd name="T68" fmla="*/ 0 w 360"/>
                <a:gd name="T69" fmla="*/ 0 h 307"/>
                <a:gd name="T70" fmla="*/ 0 w 360"/>
                <a:gd name="T71" fmla="*/ 14 h 307"/>
                <a:gd name="T72" fmla="*/ 0 w 360"/>
                <a:gd name="T73" fmla="*/ 2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07">
                  <a:moveTo>
                    <a:pt x="25" y="255"/>
                  </a:moveTo>
                  <a:lnTo>
                    <a:pt x="25" y="231"/>
                  </a:lnTo>
                  <a:lnTo>
                    <a:pt x="25" y="154"/>
                  </a:lnTo>
                  <a:lnTo>
                    <a:pt x="57" y="154"/>
                  </a:lnTo>
                  <a:lnTo>
                    <a:pt x="76" y="135"/>
                  </a:lnTo>
                  <a:lnTo>
                    <a:pt x="166" y="225"/>
                  </a:lnTo>
                  <a:lnTo>
                    <a:pt x="270" y="121"/>
                  </a:lnTo>
                  <a:lnTo>
                    <a:pt x="305" y="154"/>
                  </a:lnTo>
                  <a:lnTo>
                    <a:pt x="335" y="154"/>
                  </a:lnTo>
                  <a:lnTo>
                    <a:pt x="335" y="231"/>
                  </a:lnTo>
                  <a:lnTo>
                    <a:pt x="335" y="255"/>
                  </a:lnTo>
                  <a:lnTo>
                    <a:pt x="335" y="283"/>
                  </a:lnTo>
                  <a:lnTo>
                    <a:pt x="25" y="283"/>
                  </a:lnTo>
                  <a:lnTo>
                    <a:pt x="25" y="255"/>
                  </a:lnTo>
                  <a:close/>
                  <a:moveTo>
                    <a:pt x="25" y="25"/>
                  </a:moveTo>
                  <a:lnTo>
                    <a:pt x="335" y="25"/>
                  </a:lnTo>
                  <a:lnTo>
                    <a:pt x="335" y="129"/>
                  </a:lnTo>
                  <a:lnTo>
                    <a:pt x="316" y="129"/>
                  </a:lnTo>
                  <a:lnTo>
                    <a:pt x="270" y="85"/>
                  </a:lnTo>
                  <a:lnTo>
                    <a:pt x="166" y="189"/>
                  </a:lnTo>
                  <a:lnTo>
                    <a:pt x="76" y="99"/>
                  </a:lnTo>
                  <a:lnTo>
                    <a:pt x="49" y="129"/>
                  </a:lnTo>
                  <a:lnTo>
                    <a:pt x="25" y="129"/>
                  </a:lnTo>
                  <a:lnTo>
                    <a:pt x="25" y="25"/>
                  </a:lnTo>
                  <a:close/>
                  <a:moveTo>
                    <a:pt x="0" y="25"/>
                  </a:moveTo>
                  <a:lnTo>
                    <a:pt x="0" y="283"/>
                  </a:lnTo>
                  <a:lnTo>
                    <a:pt x="0" y="294"/>
                  </a:lnTo>
                  <a:lnTo>
                    <a:pt x="0" y="307"/>
                  </a:lnTo>
                  <a:lnTo>
                    <a:pt x="335" y="307"/>
                  </a:lnTo>
                  <a:lnTo>
                    <a:pt x="360" y="307"/>
                  </a:lnTo>
                  <a:lnTo>
                    <a:pt x="360" y="283"/>
                  </a:lnTo>
                  <a:lnTo>
                    <a:pt x="360" y="25"/>
                  </a:lnTo>
                  <a:lnTo>
                    <a:pt x="360" y="14"/>
                  </a:lnTo>
                  <a:lnTo>
                    <a:pt x="360" y="0"/>
                  </a:lnTo>
                  <a:lnTo>
                    <a:pt x="0" y="0"/>
                  </a:lnTo>
                  <a:lnTo>
                    <a:pt x="0" y="14"/>
                  </a:lnTo>
                  <a:lnTo>
                    <a:pt x="0" y="2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58" name="Freeform 17"/>
            <p:cNvSpPr>
              <a:spLocks noEditPoints="1"/>
            </p:cNvSpPr>
            <p:nvPr/>
          </p:nvSpPr>
          <p:spPr bwMode="auto">
            <a:xfrm>
              <a:off x="5794751" y="3262463"/>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3162" name="Group 3161"/>
            <p:cNvGrpSpPr/>
            <p:nvPr/>
          </p:nvGrpSpPr>
          <p:grpSpPr>
            <a:xfrm>
              <a:off x="5651729" y="2359949"/>
              <a:ext cx="446887" cy="369878"/>
              <a:chOff x="6677026" y="4965700"/>
              <a:chExt cx="1778000" cy="1471612"/>
            </a:xfrm>
            <a:solidFill>
              <a:schemeClr val="tx2"/>
            </a:solidFill>
          </p:grpSpPr>
          <p:sp>
            <p:nvSpPr>
              <p:cNvPr id="3160" name="Freeform 107"/>
              <p:cNvSpPr>
                <a:spLocks noEditPoints="1"/>
              </p:cNvSpPr>
              <p:nvPr/>
            </p:nvSpPr>
            <p:spPr bwMode="auto">
              <a:xfrm>
                <a:off x="7756525" y="4965700"/>
                <a:ext cx="698501" cy="1471612"/>
              </a:xfrm>
              <a:custGeom>
                <a:avLst/>
                <a:gdLst>
                  <a:gd name="T0" fmla="*/ 113 w 164"/>
                  <a:gd name="T1" fmla="*/ 101 h 345"/>
                  <a:gd name="T2" fmla="*/ 119 w 164"/>
                  <a:gd name="T3" fmla="*/ 93 h 345"/>
                  <a:gd name="T4" fmla="*/ 134 w 164"/>
                  <a:gd name="T5" fmla="*/ 78 h 345"/>
                  <a:gd name="T6" fmla="*/ 98 w 164"/>
                  <a:gd name="T7" fmla="*/ 117 h 345"/>
                  <a:gd name="T8" fmla="*/ 134 w 164"/>
                  <a:gd name="T9" fmla="*/ 78 h 345"/>
                  <a:gd name="T10" fmla="*/ 54 w 164"/>
                  <a:gd name="T11" fmla="*/ 93 h 345"/>
                  <a:gd name="T12" fmla="*/ 46 w 164"/>
                  <a:gd name="T13" fmla="*/ 101 h 345"/>
                  <a:gd name="T14" fmla="*/ 31 w 164"/>
                  <a:gd name="T15" fmla="*/ 117 h 345"/>
                  <a:gd name="T16" fmla="*/ 69 w 164"/>
                  <a:gd name="T17" fmla="*/ 78 h 345"/>
                  <a:gd name="T18" fmla="*/ 31 w 164"/>
                  <a:gd name="T19" fmla="*/ 117 h 345"/>
                  <a:gd name="T20" fmla="*/ 113 w 164"/>
                  <a:gd name="T21" fmla="*/ 163 h 345"/>
                  <a:gd name="T22" fmla="*/ 119 w 164"/>
                  <a:gd name="T23" fmla="*/ 155 h 345"/>
                  <a:gd name="T24" fmla="*/ 134 w 164"/>
                  <a:gd name="T25" fmla="*/ 140 h 345"/>
                  <a:gd name="T26" fmla="*/ 98 w 164"/>
                  <a:gd name="T27" fmla="*/ 179 h 345"/>
                  <a:gd name="T28" fmla="*/ 134 w 164"/>
                  <a:gd name="T29" fmla="*/ 140 h 345"/>
                  <a:gd name="T30" fmla="*/ 54 w 164"/>
                  <a:gd name="T31" fmla="*/ 155 h 345"/>
                  <a:gd name="T32" fmla="*/ 46 w 164"/>
                  <a:gd name="T33" fmla="*/ 163 h 345"/>
                  <a:gd name="T34" fmla="*/ 31 w 164"/>
                  <a:gd name="T35" fmla="*/ 179 h 345"/>
                  <a:gd name="T36" fmla="*/ 69 w 164"/>
                  <a:gd name="T37" fmla="*/ 140 h 345"/>
                  <a:gd name="T38" fmla="*/ 31 w 164"/>
                  <a:gd name="T39" fmla="*/ 179 h 345"/>
                  <a:gd name="T40" fmla="*/ 113 w 164"/>
                  <a:gd name="T41" fmla="*/ 225 h 345"/>
                  <a:gd name="T42" fmla="*/ 119 w 164"/>
                  <a:gd name="T43" fmla="*/ 217 h 345"/>
                  <a:gd name="T44" fmla="*/ 134 w 164"/>
                  <a:gd name="T45" fmla="*/ 202 h 345"/>
                  <a:gd name="T46" fmla="*/ 98 w 164"/>
                  <a:gd name="T47" fmla="*/ 241 h 345"/>
                  <a:gd name="T48" fmla="*/ 134 w 164"/>
                  <a:gd name="T49" fmla="*/ 202 h 345"/>
                  <a:gd name="T50" fmla="*/ 54 w 164"/>
                  <a:gd name="T51" fmla="*/ 217 h 345"/>
                  <a:gd name="T52" fmla="*/ 46 w 164"/>
                  <a:gd name="T53" fmla="*/ 225 h 345"/>
                  <a:gd name="T54" fmla="*/ 31 w 164"/>
                  <a:gd name="T55" fmla="*/ 241 h 345"/>
                  <a:gd name="T56" fmla="*/ 69 w 164"/>
                  <a:gd name="T57" fmla="*/ 202 h 345"/>
                  <a:gd name="T58" fmla="*/ 31 w 164"/>
                  <a:gd name="T59" fmla="*/ 241 h 345"/>
                  <a:gd name="T60" fmla="*/ 149 w 164"/>
                  <a:gd name="T61" fmla="*/ 330 h 345"/>
                  <a:gd name="T62" fmla="*/ 109 w 164"/>
                  <a:gd name="T63" fmla="*/ 302 h 345"/>
                  <a:gd name="T64" fmla="*/ 56 w 164"/>
                  <a:gd name="T65" fmla="*/ 302 h 345"/>
                  <a:gd name="T66" fmla="*/ 16 w 164"/>
                  <a:gd name="T67" fmla="*/ 330 h 345"/>
                  <a:gd name="T68" fmla="*/ 21 w 164"/>
                  <a:gd name="T69" fmla="*/ 45 h 345"/>
                  <a:gd name="T70" fmla="*/ 149 w 164"/>
                  <a:gd name="T71" fmla="*/ 45 h 345"/>
                  <a:gd name="T72" fmla="*/ 71 w 164"/>
                  <a:gd name="T73" fmla="*/ 330 h 345"/>
                  <a:gd name="T74" fmla="*/ 82 w 164"/>
                  <a:gd name="T75" fmla="*/ 291 h 345"/>
                  <a:gd name="T76" fmla="*/ 94 w 164"/>
                  <a:gd name="T77" fmla="*/ 330 h 345"/>
                  <a:gd name="T78" fmla="*/ 63 w 164"/>
                  <a:gd name="T79" fmla="*/ 16 h 345"/>
                  <a:gd name="T80" fmla="*/ 37 w 164"/>
                  <a:gd name="T81" fmla="*/ 30 h 345"/>
                  <a:gd name="T82" fmla="*/ 21 w 164"/>
                  <a:gd name="T83" fmla="*/ 0 h 345"/>
                  <a:gd name="T84" fmla="*/ 0 w 164"/>
                  <a:gd name="T85" fmla="*/ 30 h 345"/>
                  <a:gd name="T86" fmla="*/ 164 w 164"/>
                  <a:gd name="T87" fmla="*/ 345 h 345"/>
                  <a:gd name="T88" fmla="*/ 79 w 164"/>
                  <a:gd name="T89" fmla="*/ 30 h 345"/>
                  <a:gd name="T90" fmla="*/ 21 w 164"/>
                  <a:gd name="T9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345">
                    <a:moveTo>
                      <a:pt x="119" y="101"/>
                    </a:moveTo>
                    <a:cubicBezTo>
                      <a:pt x="113" y="101"/>
                      <a:pt x="113" y="101"/>
                      <a:pt x="113" y="101"/>
                    </a:cubicBezTo>
                    <a:cubicBezTo>
                      <a:pt x="113" y="93"/>
                      <a:pt x="113" y="93"/>
                      <a:pt x="113" y="93"/>
                    </a:cubicBezTo>
                    <a:cubicBezTo>
                      <a:pt x="119" y="93"/>
                      <a:pt x="119" y="93"/>
                      <a:pt x="119" y="93"/>
                    </a:cubicBezTo>
                    <a:lnTo>
                      <a:pt x="119" y="101"/>
                    </a:lnTo>
                    <a:close/>
                    <a:moveTo>
                      <a:pt x="134" y="78"/>
                    </a:moveTo>
                    <a:cubicBezTo>
                      <a:pt x="98" y="78"/>
                      <a:pt x="98" y="78"/>
                      <a:pt x="98" y="78"/>
                    </a:cubicBezTo>
                    <a:cubicBezTo>
                      <a:pt x="98" y="117"/>
                      <a:pt x="98" y="117"/>
                      <a:pt x="98" y="117"/>
                    </a:cubicBezTo>
                    <a:cubicBezTo>
                      <a:pt x="134" y="117"/>
                      <a:pt x="134" y="117"/>
                      <a:pt x="134" y="117"/>
                    </a:cubicBezTo>
                    <a:lnTo>
                      <a:pt x="134" y="78"/>
                    </a:lnTo>
                    <a:close/>
                    <a:moveTo>
                      <a:pt x="46" y="93"/>
                    </a:moveTo>
                    <a:cubicBezTo>
                      <a:pt x="54" y="93"/>
                      <a:pt x="54" y="93"/>
                      <a:pt x="54" y="93"/>
                    </a:cubicBezTo>
                    <a:cubicBezTo>
                      <a:pt x="54" y="101"/>
                      <a:pt x="54" y="101"/>
                      <a:pt x="54" y="101"/>
                    </a:cubicBezTo>
                    <a:cubicBezTo>
                      <a:pt x="46" y="101"/>
                      <a:pt x="46" y="101"/>
                      <a:pt x="46" y="101"/>
                    </a:cubicBezTo>
                    <a:lnTo>
                      <a:pt x="46" y="93"/>
                    </a:lnTo>
                    <a:close/>
                    <a:moveTo>
                      <a:pt x="31" y="117"/>
                    </a:moveTo>
                    <a:cubicBezTo>
                      <a:pt x="69" y="117"/>
                      <a:pt x="69" y="117"/>
                      <a:pt x="69" y="117"/>
                    </a:cubicBezTo>
                    <a:cubicBezTo>
                      <a:pt x="69" y="78"/>
                      <a:pt x="69" y="78"/>
                      <a:pt x="69" y="78"/>
                    </a:cubicBezTo>
                    <a:cubicBezTo>
                      <a:pt x="31" y="78"/>
                      <a:pt x="31" y="78"/>
                      <a:pt x="31" y="78"/>
                    </a:cubicBezTo>
                    <a:lnTo>
                      <a:pt x="31" y="117"/>
                    </a:lnTo>
                    <a:close/>
                    <a:moveTo>
                      <a:pt x="119" y="163"/>
                    </a:moveTo>
                    <a:cubicBezTo>
                      <a:pt x="113" y="163"/>
                      <a:pt x="113" y="163"/>
                      <a:pt x="113" y="163"/>
                    </a:cubicBezTo>
                    <a:cubicBezTo>
                      <a:pt x="113" y="155"/>
                      <a:pt x="113" y="155"/>
                      <a:pt x="113" y="155"/>
                    </a:cubicBezTo>
                    <a:cubicBezTo>
                      <a:pt x="119" y="155"/>
                      <a:pt x="119" y="155"/>
                      <a:pt x="119" y="155"/>
                    </a:cubicBezTo>
                    <a:lnTo>
                      <a:pt x="119" y="163"/>
                    </a:lnTo>
                    <a:close/>
                    <a:moveTo>
                      <a:pt x="134" y="140"/>
                    </a:moveTo>
                    <a:cubicBezTo>
                      <a:pt x="98" y="140"/>
                      <a:pt x="98" y="140"/>
                      <a:pt x="98" y="140"/>
                    </a:cubicBezTo>
                    <a:cubicBezTo>
                      <a:pt x="98" y="179"/>
                      <a:pt x="98" y="179"/>
                      <a:pt x="98" y="179"/>
                    </a:cubicBezTo>
                    <a:cubicBezTo>
                      <a:pt x="134" y="179"/>
                      <a:pt x="134" y="179"/>
                      <a:pt x="134" y="179"/>
                    </a:cubicBezTo>
                    <a:lnTo>
                      <a:pt x="134" y="140"/>
                    </a:lnTo>
                    <a:close/>
                    <a:moveTo>
                      <a:pt x="46" y="155"/>
                    </a:moveTo>
                    <a:cubicBezTo>
                      <a:pt x="54" y="155"/>
                      <a:pt x="54" y="155"/>
                      <a:pt x="54" y="155"/>
                    </a:cubicBezTo>
                    <a:cubicBezTo>
                      <a:pt x="54" y="163"/>
                      <a:pt x="54" y="163"/>
                      <a:pt x="54" y="163"/>
                    </a:cubicBezTo>
                    <a:cubicBezTo>
                      <a:pt x="46" y="163"/>
                      <a:pt x="46" y="163"/>
                      <a:pt x="46" y="163"/>
                    </a:cubicBezTo>
                    <a:lnTo>
                      <a:pt x="46" y="155"/>
                    </a:lnTo>
                    <a:close/>
                    <a:moveTo>
                      <a:pt x="31" y="179"/>
                    </a:moveTo>
                    <a:cubicBezTo>
                      <a:pt x="69" y="179"/>
                      <a:pt x="69" y="179"/>
                      <a:pt x="69" y="179"/>
                    </a:cubicBezTo>
                    <a:cubicBezTo>
                      <a:pt x="69" y="140"/>
                      <a:pt x="69" y="140"/>
                      <a:pt x="69" y="140"/>
                    </a:cubicBezTo>
                    <a:cubicBezTo>
                      <a:pt x="31" y="140"/>
                      <a:pt x="31" y="140"/>
                      <a:pt x="31" y="140"/>
                    </a:cubicBezTo>
                    <a:lnTo>
                      <a:pt x="31" y="179"/>
                    </a:lnTo>
                    <a:close/>
                    <a:moveTo>
                      <a:pt x="119" y="225"/>
                    </a:moveTo>
                    <a:cubicBezTo>
                      <a:pt x="113" y="225"/>
                      <a:pt x="113" y="225"/>
                      <a:pt x="113" y="225"/>
                    </a:cubicBezTo>
                    <a:cubicBezTo>
                      <a:pt x="113" y="217"/>
                      <a:pt x="113" y="217"/>
                      <a:pt x="113" y="217"/>
                    </a:cubicBezTo>
                    <a:cubicBezTo>
                      <a:pt x="119" y="217"/>
                      <a:pt x="119" y="217"/>
                      <a:pt x="119" y="217"/>
                    </a:cubicBezTo>
                    <a:lnTo>
                      <a:pt x="119" y="225"/>
                    </a:lnTo>
                    <a:close/>
                    <a:moveTo>
                      <a:pt x="134" y="202"/>
                    </a:moveTo>
                    <a:cubicBezTo>
                      <a:pt x="98" y="202"/>
                      <a:pt x="98" y="202"/>
                      <a:pt x="98" y="202"/>
                    </a:cubicBezTo>
                    <a:cubicBezTo>
                      <a:pt x="98" y="241"/>
                      <a:pt x="98" y="241"/>
                      <a:pt x="98" y="241"/>
                    </a:cubicBezTo>
                    <a:cubicBezTo>
                      <a:pt x="134" y="241"/>
                      <a:pt x="134" y="241"/>
                      <a:pt x="134" y="241"/>
                    </a:cubicBezTo>
                    <a:lnTo>
                      <a:pt x="134" y="202"/>
                    </a:lnTo>
                    <a:close/>
                    <a:moveTo>
                      <a:pt x="46" y="217"/>
                    </a:moveTo>
                    <a:cubicBezTo>
                      <a:pt x="54" y="217"/>
                      <a:pt x="54" y="217"/>
                      <a:pt x="54" y="217"/>
                    </a:cubicBezTo>
                    <a:cubicBezTo>
                      <a:pt x="54" y="225"/>
                      <a:pt x="54" y="225"/>
                      <a:pt x="54" y="225"/>
                    </a:cubicBezTo>
                    <a:cubicBezTo>
                      <a:pt x="46" y="225"/>
                      <a:pt x="46" y="225"/>
                      <a:pt x="46" y="225"/>
                    </a:cubicBezTo>
                    <a:lnTo>
                      <a:pt x="46" y="217"/>
                    </a:lnTo>
                    <a:close/>
                    <a:moveTo>
                      <a:pt x="31" y="241"/>
                    </a:moveTo>
                    <a:cubicBezTo>
                      <a:pt x="69" y="241"/>
                      <a:pt x="69" y="241"/>
                      <a:pt x="69" y="241"/>
                    </a:cubicBezTo>
                    <a:cubicBezTo>
                      <a:pt x="69" y="202"/>
                      <a:pt x="69" y="202"/>
                      <a:pt x="69" y="202"/>
                    </a:cubicBezTo>
                    <a:cubicBezTo>
                      <a:pt x="31" y="202"/>
                      <a:pt x="31" y="202"/>
                      <a:pt x="31" y="202"/>
                    </a:cubicBezTo>
                    <a:lnTo>
                      <a:pt x="31" y="241"/>
                    </a:lnTo>
                    <a:close/>
                    <a:moveTo>
                      <a:pt x="149" y="45"/>
                    </a:moveTo>
                    <a:cubicBezTo>
                      <a:pt x="149" y="330"/>
                      <a:pt x="149" y="330"/>
                      <a:pt x="149" y="330"/>
                    </a:cubicBezTo>
                    <a:cubicBezTo>
                      <a:pt x="109" y="330"/>
                      <a:pt x="109" y="330"/>
                      <a:pt x="109" y="330"/>
                    </a:cubicBezTo>
                    <a:cubicBezTo>
                      <a:pt x="109" y="302"/>
                      <a:pt x="109" y="302"/>
                      <a:pt x="109" y="302"/>
                    </a:cubicBezTo>
                    <a:cubicBezTo>
                      <a:pt x="109" y="287"/>
                      <a:pt x="98" y="275"/>
                      <a:pt x="82" y="275"/>
                    </a:cubicBezTo>
                    <a:cubicBezTo>
                      <a:pt x="67" y="275"/>
                      <a:pt x="56" y="287"/>
                      <a:pt x="56" y="302"/>
                    </a:cubicBezTo>
                    <a:cubicBezTo>
                      <a:pt x="56" y="330"/>
                      <a:pt x="56" y="330"/>
                      <a:pt x="56" y="330"/>
                    </a:cubicBezTo>
                    <a:cubicBezTo>
                      <a:pt x="16" y="330"/>
                      <a:pt x="16" y="330"/>
                      <a:pt x="16" y="330"/>
                    </a:cubicBezTo>
                    <a:cubicBezTo>
                      <a:pt x="16" y="45"/>
                      <a:pt x="16" y="45"/>
                      <a:pt x="16" y="45"/>
                    </a:cubicBezTo>
                    <a:cubicBezTo>
                      <a:pt x="21" y="45"/>
                      <a:pt x="21" y="45"/>
                      <a:pt x="21" y="45"/>
                    </a:cubicBezTo>
                    <a:cubicBezTo>
                      <a:pt x="79" y="45"/>
                      <a:pt x="79" y="45"/>
                      <a:pt x="79" y="45"/>
                    </a:cubicBezTo>
                    <a:lnTo>
                      <a:pt x="149" y="45"/>
                    </a:lnTo>
                    <a:close/>
                    <a:moveTo>
                      <a:pt x="94" y="330"/>
                    </a:moveTo>
                    <a:cubicBezTo>
                      <a:pt x="71" y="330"/>
                      <a:pt x="71" y="330"/>
                      <a:pt x="71" y="330"/>
                    </a:cubicBezTo>
                    <a:cubicBezTo>
                      <a:pt x="71" y="302"/>
                      <a:pt x="71" y="302"/>
                      <a:pt x="71" y="302"/>
                    </a:cubicBezTo>
                    <a:cubicBezTo>
                      <a:pt x="71" y="295"/>
                      <a:pt x="77" y="291"/>
                      <a:pt x="82" y="291"/>
                    </a:cubicBezTo>
                    <a:cubicBezTo>
                      <a:pt x="88" y="291"/>
                      <a:pt x="94" y="295"/>
                      <a:pt x="94" y="302"/>
                    </a:cubicBezTo>
                    <a:lnTo>
                      <a:pt x="94" y="330"/>
                    </a:lnTo>
                    <a:close/>
                    <a:moveTo>
                      <a:pt x="37" y="16"/>
                    </a:moveTo>
                    <a:cubicBezTo>
                      <a:pt x="63" y="16"/>
                      <a:pt x="63" y="16"/>
                      <a:pt x="63" y="16"/>
                    </a:cubicBezTo>
                    <a:cubicBezTo>
                      <a:pt x="63" y="30"/>
                      <a:pt x="63" y="30"/>
                      <a:pt x="63" y="30"/>
                    </a:cubicBezTo>
                    <a:cubicBezTo>
                      <a:pt x="37" y="30"/>
                      <a:pt x="37" y="30"/>
                      <a:pt x="37" y="30"/>
                    </a:cubicBezTo>
                    <a:lnTo>
                      <a:pt x="37" y="16"/>
                    </a:lnTo>
                    <a:close/>
                    <a:moveTo>
                      <a:pt x="21" y="0"/>
                    </a:moveTo>
                    <a:cubicBezTo>
                      <a:pt x="21" y="30"/>
                      <a:pt x="21" y="30"/>
                      <a:pt x="21" y="30"/>
                    </a:cubicBezTo>
                    <a:cubicBezTo>
                      <a:pt x="0" y="30"/>
                      <a:pt x="0" y="30"/>
                      <a:pt x="0" y="30"/>
                    </a:cubicBezTo>
                    <a:cubicBezTo>
                      <a:pt x="0" y="345"/>
                      <a:pt x="0" y="345"/>
                      <a:pt x="0" y="345"/>
                    </a:cubicBezTo>
                    <a:cubicBezTo>
                      <a:pt x="164" y="345"/>
                      <a:pt x="164" y="345"/>
                      <a:pt x="164" y="345"/>
                    </a:cubicBezTo>
                    <a:cubicBezTo>
                      <a:pt x="164" y="30"/>
                      <a:pt x="164" y="30"/>
                      <a:pt x="164" y="30"/>
                    </a:cubicBezTo>
                    <a:cubicBezTo>
                      <a:pt x="79" y="30"/>
                      <a:pt x="79" y="30"/>
                      <a:pt x="79" y="30"/>
                    </a:cubicBezTo>
                    <a:cubicBezTo>
                      <a:pt x="79" y="0"/>
                      <a:pt x="79" y="0"/>
                      <a:pt x="79"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3161" name="Freeform 108"/>
              <p:cNvSpPr>
                <a:spLocks noEditPoints="1"/>
              </p:cNvSpPr>
              <p:nvPr/>
            </p:nvSpPr>
            <p:spPr bwMode="auto">
              <a:xfrm>
                <a:off x="6677026" y="5613399"/>
                <a:ext cx="1019175" cy="823913"/>
              </a:xfrm>
              <a:custGeom>
                <a:avLst/>
                <a:gdLst>
                  <a:gd name="T0" fmla="*/ 193 w 239"/>
                  <a:gd name="T1" fmla="*/ 73 h 193"/>
                  <a:gd name="T2" fmla="*/ 46 w 239"/>
                  <a:gd name="T3" fmla="*/ 73 h 193"/>
                  <a:gd name="T4" fmla="*/ 120 w 239"/>
                  <a:gd name="T5" fmla="*/ 18 h 193"/>
                  <a:gd name="T6" fmla="*/ 193 w 239"/>
                  <a:gd name="T7" fmla="*/ 73 h 193"/>
                  <a:gd name="T8" fmla="*/ 186 w 239"/>
                  <a:gd name="T9" fmla="*/ 178 h 193"/>
                  <a:gd name="T10" fmla="*/ 146 w 239"/>
                  <a:gd name="T11" fmla="*/ 178 h 193"/>
                  <a:gd name="T12" fmla="*/ 146 w 239"/>
                  <a:gd name="T13" fmla="*/ 152 h 193"/>
                  <a:gd name="T14" fmla="*/ 120 w 239"/>
                  <a:gd name="T15" fmla="*/ 125 h 193"/>
                  <a:gd name="T16" fmla="*/ 93 w 239"/>
                  <a:gd name="T17" fmla="*/ 152 h 193"/>
                  <a:gd name="T18" fmla="*/ 93 w 239"/>
                  <a:gd name="T19" fmla="*/ 178 h 193"/>
                  <a:gd name="T20" fmla="*/ 53 w 239"/>
                  <a:gd name="T21" fmla="*/ 178 h 193"/>
                  <a:gd name="T22" fmla="*/ 53 w 239"/>
                  <a:gd name="T23" fmla="*/ 88 h 193"/>
                  <a:gd name="T24" fmla="*/ 186 w 239"/>
                  <a:gd name="T25" fmla="*/ 88 h 193"/>
                  <a:gd name="T26" fmla="*/ 186 w 239"/>
                  <a:gd name="T27" fmla="*/ 178 h 193"/>
                  <a:gd name="T28" fmla="*/ 131 w 239"/>
                  <a:gd name="T29" fmla="*/ 178 h 193"/>
                  <a:gd name="T30" fmla="*/ 108 w 239"/>
                  <a:gd name="T31" fmla="*/ 178 h 193"/>
                  <a:gd name="T32" fmla="*/ 108 w 239"/>
                  <a:gd name="T33" fmla="*/ 152 h 193"/>
                  <a:gd name="T34" fmla="*/ 120 w 239"/>
                  <a:gd name="T35" fmla="*/ 140 h 193"/>
                  <a:gd name="T36" fmla="*/ 131 w 239"/>
                  <a:gd name="T37" fmla="*/ 152 h 193"/>
                  <a:gd name="T38" fmla="*/ 131 w 239"/>
                  <a:gd name="T39" fmla="*/ 178 h 193"/>
                  <a:gd name="T40" fmla="*/ 165 w 239"/>
                  <a:gd name="T41" fmla="*/ 17 h 193"/>
                  <a:gd name="T42" fmla="*/ 173 w 239"/>
                  <a:gd name="T43" fmla="*/ 17 h 193"/>
                  <a:gd name="T44" fmla="*/ 173 w 239"/>
                  <a:gd name="T45" fmla="*/ 39 h 193"/>
                  <a:gd name="T46" fmla="*/ 165 w 239"/>
                  <a:gd name="T47" fmla="*/ 33 h 193"/>
                  <a:gd name="T48" fmla="*/ 165 w 239"/>
                  <a:gd name="T49" fmla="*/ 17 h 193"/>
                  <a:gd name="T50" fmla="*/ 150 w 239"/>
                  <a:gd name="T51" fmla="*/ 2 h 193"/>
                  <a:gd name="T52" fmla="*/ 150 w 239"/>
                  <a:gd name="T53" fmla="*/ 22 h 193"/>
                  <a:gd name="T54" fmla="*/ 120 w 239"/>
                  <a:gd name="T55" fmla="*/ 0 h 193"/>
                  <a:gd name="T56" fmla="*/ 0 w 239"/>
                  <a:gd name="T57" fmla="*/ 88 h 193"/>
                  <a:gd name="T58" fmla="*/ 38 w 239"/>
                  <a:gd name="T59" fmla="*/ 88 h 193"/>
                  <a:gd name="T60" fmla="*/ 38 w 239"/>
                  <a:gd name="T61" fmla="*/ 193 h 193"/>
                  <a:gd name="T62" fmla="*/ 201 w 239"/>
                  <a:gd name="T63" fmla="*/ 193 h 193"/>
                  <a:gd name="T64" fmla="*/ 201 w 239"/>
                  <a:gd name="T65" fmla="*/ 88 h 193"/>
                  <a:gd name="T66" fmla="*/ 239 w 239"/>
                  <a:gd name="T67" fmla="*/ 88 h 193"/>
                  <a:gd name="T68" fmla="*/ 188 w 239"/>
                  <a:gd name="T69" fmla="*/ 50 h 193"/>
                  <a:gd name="T70" fmla="*/ 188 w 239"/>
                  <a:gd name="T71" fmla="*/ 2 h 193"/>
                  <a:gd name="T72" fmla="*/ 150 w 239"/>
                  <a:gd name="T7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193">
                    <a:moveTo>
                      <a:pt x="193" y="73"/>
                    </a:moveTo>
                    <a:cubicBezTo>
                      <a:pt x="46" y="73"/>
                      <a:pt x="46" y="73"/>
                      <a:pt x="46" y="73"/>
                    </a:cubicBezTo>
                    <a:cubicBezTo>
                      <a:pt x="120" y="18"/>
                      <a:pt x="120" y="18"/>
                      <a:pt x="120" y="18"/>
                    </a:cubicBezTo>
                    <a:lnTo>
                      <a:pt x="193" y="73"/>
                    </a:lnTo>
                    <a:close/>
                    <a:moveTo>
                      <a:pt x="186" y="178"/>
                    </a:moveTo>
                    <a:cubicBezTo>
                      <a:pt x="146" y="178"/>
                      <a:pt x="146" y="178"/>
                      <a:pt x="146" y="178"/>
                    </a:cubicBezTo>
                    <a:cubicBezTo>
                      <a:pt x="146" y="152"/>
                      <a:pt x="146" y="152"/>
                      <a:pt x="146" y="152"/>
                    </a:cubicBezTo>
                    <a:cubicBezTo>
                      <a:pt x="146" y="137"/>
                      <a:pt x="135" y="125"/>
                      <a:pt x="120" y="125"/>
                    </a:cubicBezTo>
                    <a:cubicBezTo>
                      <a:pt x="106" y="125"/>
                      <a:pt x="93" y="137"/>
                      <a:pt x="93" y="152"/>
                    </a:cubicBezTo>
                    <a:cubicBezTo>
                      <a:pt x="93" y="178"/>
                      <a:pt x="93" y="178"/>
                      <a:pt x="93" y="178"/>
                    </a:cubicBezTo>
                    <a:cubicBezTo>
                      <a:pt x="53" y="178"/>
                      <a:pt x="53" y="178"/>
                      <a:pt x="53" y="178"/>
                    </a:cubicBezTo>
                    <a:cubicBezTo>
                      <a:pt x="53" y="88"/>
                      <a:pt x="53" y="88"/>
                      <a:pt x="53" y="88"/>
                    </a:cubicBezTo>
                    <a:cubicBezTo>
                      <a:pt x="186" y="88"/>
                      <a:pt x="186" y="88"/>
                      <a:pt x="186" y="88"/>
                    </a:cubicBezTo>
                    <a:lnTo>
                      <a:pt x="186" y="178"/>
                    </a:lnTo>
                    <a:close/>
                    <a:moveTo>
                      <a:pt x="131" y="178"/>
                    </a:moveTo>
                    <a:cubicBezTo>
                      <a:pt x="108" y="178"/>
                      <a:pt x="108" y="178"/>
                      <a:pt x="108" y="178"/>
                    </a:cubicBezTo>
                    <a:cubicBezTo>
                      <a:pt x="108" y="152"/>
                      <a:pt x="108" y="152"/>
                      <a:pt x="108" y="152"/>
                    </a:cubicBezTo>
                    <a:cubicBezTo>
                      <a:pt x="108" y="144"/>
                      <a:pt x="114" y="140"/>
                      <a:pt x="120" y="140"/>
                    </a:cubicBezTo>
                    <a:cubicBezTo>
                      <a:pt x="125" y="140"/>
                      <a:pt x="131" y="144"/>
                      <a:pt x="131" y="152"/>
                    </a:cubicBezTo>
                    <a:lnTo>
                      <a:pt x="131" y="178"/>
                    </a:lnTo>
                    <a:close/>
                    <a:moveTo>
                      <a:pt x="165" y="17"/>
                    </a:moveTo>
                    <a:cubicBezTo>
                      <a:pt x="173" y="17"/>
                      <a:pt x="173" y="17"/>
                      <a:pt x="173" y="17"/>
                    </a:cubicBezTo>
                    <a:cubicBezTo>
                      <a:pt x="173" y="39"/>
                      <a:pt x="173" y="39"/>
                      <a:pt x="173" y="39"/>
                    </a:cubicBezTo>
                    <a:cubicBezTo>
                      <a:pt x="165" y="33"/>
                      <a:pt x="165" y="33"/>
                      <a:pt x="165" y="33"/>
                    </a:cubicBezTo>
                    <a:lnTo>
                      <a:pt x="165" y="17"/>
                    </a:lnTo>
                    <a:close/>
                    <a:moveTo>
                      <a:pt x="150" y="2"/>
                    </a:moveTo>
                    <a:cubicBezTo>
                      <a:pt x="150" y="22"/>
                      <a:pt x="150" y="22"/>
                      <a:pt x="150" y="22"/>
                    </a:cubicBezTo>
                    <a:cubicBezTo>
                      <a:pt x="120" y="0"/>
                      <a:pt x="120" y="0"/>
                      <a:pt x="120" y="0"/>
                    </a:cubicBezTo>
                    <a:cubicBezTo>
                      <a:pt x="0" y="88"/>
                      <a:pt x="0" y="88"/>
                      <a:pt x="0" y="88"/>
                    </a:cubicBezTo>
                    <a:cubicBezTo>
                      <a:pt x="38" y="88"/>
                      <a:pt x="38" y="88"/>
                      <a:pt x="38" y="88"/>
                    </a:cubicBezTo>
                    <a:cubicBezTo>
                      <a:pt x="38" y="193"/>
                      <a:pt x="38" y="193"/>
                      <a:pt x="38" y="193"/>
                    </a:cubicBezTo>
                    <a:cubicBezTo>
                      <a:pt x="201" y="193"/>
                      <a:pt x="201" y="193"/>
                      <a:pt x="201" y="193"/>
                    </a:cubicBezTo>
                    <a:cubicBezTo>
                      <a:pt x="201" y="88"/>
                      <a:pt x="201" y="88"/>
                      <a:pt x="201" y="88"/>
                    </a:cubicBezTo>
                    <a:cubicBezTo>
                      <a:pt x="239" y="88"/>
                      <a:pt x="239" y="88"/>
                      <a:pt x="239" y="88"/>
                    </a:cubicBezTo>
                    <a:cubicBezTo>
                      <a:pt x="188" y="50"/>
                      <a:pt x="188" y="50"/>
                      <a:pt x="188" y="50"/>
                    </a:cubicBezTo>
                    <a:cubicBezTo>
                      <a:pt x="188" y="2"/>
                      <a:pt x="188" y="2"/>
                      <a:pt x="188" y="2"/>
                    </a:cubicBezTo>
                    <a:lnTo>
                      <a:pt x="15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662" name="Freeform 116"/>
            <p:cNvSpPr>
              <a:spLocks noEditPoints="1"/>
            </p:cNvSpPr>
            <p:nvPr/>
          </p:nvSpPr>
          <p:spPr bwMode="auto">
            <a:xfrm>
              <a:off x="4168962" y="3993239"/>
              <a:ext cx="254789" cy="368326"/>
            </a:xfrm>
            <a:custGeom>
              <a:avLst/>
              <a:gdLst>
                <a:gd name="T0" fmla="*/ 233 w 285"/>
                <a:gd name="T1" fmla="*/ 130 h 412"/>
                <a:gd name="T2" fmla="*/ 208 w 285"/>
                <a:gd name="T3" fmla="*/ 154 h 412"/>
                <a:gd name="T4" fmla="*/ 208 w 285"/>
                <a:gd name="T5" fmla="*/ 130 h 412"/>
                <a:gd name="T6" fmla="*/ 181 w 285"/>
                <a:gd name="T7" fmla="*/ 103 h 412"/>
                <a:gd name="T8" fmla="*/ 208 w 285"/>
                <a:gd name="T9" fmla="*/ 130 h 412"/>
                <a:gd name="T10" fmla="*/ 208 w 285"/>
                <a:gd name="T11" fmla="*/ 78 h 412"/>
                <a:gd name="T12" fmla="*/ 233 w 285"/>
                <a:gd name="T13" fmla="*/ 103 h 412"/>
                <a:gd name="T14" fmla="*/ 79 w 285"/>
                <a:gd name="T15" fmla="*/ 103 h 412"/>
                <a:gd name="T16" fmla="*/ 104 w 285"/>
                <a:gd name="T17" fmla="*/ 130 h 412"/>
                <a:gd name="T18" fmla="*/ 79 w 285"/>
                <a:gd name="T19" fmla="*/ 103 h 412"/>
                <a:gd name="T20" fmla="*/ 52 w 285"/>
                <a:gd name="T21" fmla="*/ 103 h 412"/>
                <a:gd name="T22" fmla="*/ 79 w 285"/>
                <a:gd name="T23" fmla="*/ 78 h 412"/>
                <a:gd name="T24" fmla="*/ 79 w 285"/>
                <a:gd name="T25" fmla="*/ 78 h 412"/>
                <a:gd name="T26" fmla="*/ 104 w 285"/>
                <a:gd name="T27" fmla="*/ 51 h 412"/>
                <a:gd name="T28" fmla="*/ 79 w 285"/>
                <a:gd name="T29" fmla="*/ 78 h 412"/>
                <a:gd name="T30" fmla="*/ 52 w 285"/>
                <a:gd name="T31" fmla="*/ 130 h 412"/>
                <a:gd name="T32" fmla="*/ 27 w 285"/>
                <a:gd name="T33" fmla="*/ 103 h 412"/>
                <a:gd name="T34" fmla="*/ 52 w 285"/>
                <a:gd name="T35" fmla="*/ 78 h 412"/>
                <a:gd name="T36" fmla="*/ 27 w 285"/>
                <a:gd name="T37" fmla="*/ 51 h 412"/>
                <a:gd name="T38" fmla="*/ 52 w 285"/>
                <a:gd name="T39" fmla="*/ 27 h 412"/>
                <a:gd name="T40" fmla="*/ 79 w 285"/>
                <a:gd name="T41" fmla="*/ 51 h 412"/>
                <a:gd name="T42" fmla="*/ 104 w 285"/>
                <a:gd name="T43" fmla="*/ 27 h 412"/>
                <a:gd name="T44" fmla="*/ 129 w 285"/>
                <a:gd name="T45" fmla="*/ 51 h 412"/>
                <a:gd name="T46" fmla="*/ 104 w 285"/>
                <a:gd name="T47" fmla="*/ 78 h 412"/>
                <a:gd name="T48" fmla="*/ 129 w 285"/>
                <a:gd name="T49" fmla="*/ 103 h 412"/>
                <a:gd name="T50" fmla="*/ 104 w 285"/>
                <a:gd name="T51" fmla="*/ 130 h 412"/>
                <a:gd name="T52" fmla="*/ 79 w 285"/>
                <a:gd name="T53" fmla="*/ 154 h 412"/>
                <a:gd name="T54" fmla="*/ 52 w 285"/>
                <a:gd name="T55" fmla="*/ 130 h 412"/>
                <a:gd name="T56" fmla="*/ 27 w 285"/>
                <a:gd name="T57" fmla="*/ 154 h 412"/>
                <a:gd name="T58" fmla="*/ 156 w 285"/>
                <a:gd name="T59" fmla="*/ 154 h 412"/>
                <a:gd name="T60" fmla="*/ 181 w 285"/>
                <a:gd name="T61" fmla="*/ 130 h 412"/>
                <a:gd name="T62" fmla="*/ 156 w 285"/>
                <a:gd name="T63" fmla="*/ 103 h 412"/>
                <a:gd name="T64" fmla="*/ 181 w 285"/>
                <a:gd name="T65" fmla="*/ 78 h 412"/>
                <a:gd name="T66" fmla="*/ 156 w 285"/>
                <a:gd name="T67" fmla="*/ 51 h 412"/>
                <a:gd name="T68" fmla="*/ 181 w 285"/>
                <a:gd name="T69" fmla="*/ 78 h 412"/>
                <a:gd name="T70" fmla="*/ 208 w 285"/>
                <a:gd name="T71" fmla="*/ 51 h 412"/>
                <a:gd name="T72" fmla="*/ 233 w 285"/>
                <a:gd name="T73" fmla="*/ 78 h 412"/>
                <a:gd name="T74" fmla="*/ 260 w 285"/>
                <a:gd name="T75" fmla="*/ 103 h 412"/>
                <a:gd name="T76" fmla="*/ 233 w 285"/>
                <a:gd name="T77" fmla="*/ 130 h 412"/>
                <a:gd name="T78" fmla="*/ 260 w 285"/>
                <a:gd name="T79" fmla="*/ 154 h 412"/>
                <a:gd name="T80" fmla="*/ 233 w 285"/>
                <a:gd name="T81" fmla="*/ 182 h 412"/>
                <a:gd name="T82" fmla="*/ 208 w 285"/>
                <a:gd name="T83" fmla="*/ 154 h 412"/>
                <a:gd name="T84" fmla="*/ 181 w 285"/>
                <a:gd name="T85" fmla="*/ 182 h 412"/>
                <a:gd name="T86" fmla="*/ 156 w 285"/>
                <a:gd name="T87" fmla="*/ 154 h 412"/>
                <a:gd name="T88" fmla="*/ 27 w 285"/>
                <a:gd name="T89" fmla="*/ 412 h 412"/>
                <a:gd name="T90" fmla="*/ 129 w 285"/>
                <a:gd name="T91" fmla="*/ 182 h 412"/>
                <a:gd name="T92" fmla="*/ 129 w 285"/>
                <a:gd name="T93" fmla="*/ 206 h 412"/>
                <a:gd name="T94" fmla="*/ 285 w 285"/>
                <a:gd name="T95" fmla="*/ 182 h 412"/>
                <a:gd name="T96" fmla="*/ 260 w 285"/>
                <a:gd name="T97" fmla="*/ 27 h 412"/>
                <a:gd name="T98" fmla="*/ 156 w 285"/>
                <a:gd name="T99" fmla="*/ 0 h 412"/>
                <a:gd name="T100" fmla="*/ 129 w 285"/>
                <a:gd name="T101" fmla="*/ 0 h 412"/>
                <a:gd name="T102" fmla="*/ 13 w 285"/>
                <a:gd name="T103" fmla="*/ 0 h 412"/>
                <a:gd name="T104" fmla="*/ 0 w 285"/>
                <a:gd name="T10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12">
                  <a:moveTo>
                    <a:pt x="208" y="130"/>
                  </a:moveTo>
                  <a:lnTo>
                    <a:pt x="233" y="130"/>
                  </a:lnTo>
                  <a:lnTo>
                    <a:pt x="233" y="154"/>
                  </a:lnTo>
                  <a:lnTo>
                    <a:pt x="208" y="154"/>
                  </a:lnTo>
                  <a:lnTo>
                    <a:pt x="208" y="130"/>
                  </a:lnTo>
                  <a:close/>
                  <a:moveTo>
                    <a:pt x="208" y="130"/>
                  </a:moveTo>
                  <a:lnTo>
                    <a:pt x="181" y="130"/>
                  </a:lnTo>
                  <a:lnTo>
                    <a:pt x="181" y="103"/>
                  </a:lnTo>
                  <a:lnTo>
                    <a:pt x="208" y="103"/>
                  </a:lnTo>
                  <a:lnTo>
                    <a:pt x="208" y="130"/>
                  </a:lnTo>
                  <a:close/>
                  <a:moveTo>
                    <a:pt x="208" y="103"/>
                  </a:moveTo>
                  <a:lnTo>
                    <a:pt x="208" y="78"/>
                  </a:lnTo>
                  <a:lnTo>
                    <a:pt x="233" y="78"/>
                  </a:lnTo>
                  <a:lnTo>
                    <a:pt x="233" y="103"/>
                  </a:lnTo>
                  <a:lnTo>
                    <a:pt x="208" y="103"/>
                  </a:lnTo>
                  <a:close/>
                  <a:moveTo>
                    <a:pt x="79" y="103"/>
                  </a:moveTo>
                  <a:lnTo>
                    <a:pt x="104" y="103"/>
                  </a:lnTo>
                  <a:lnTo>
                    <a:pt x="104" y="130"/>
                  </a:lnTo>
                  <a:lnTo>
                    <a:pt x="79" y="130"/>
                  </a:lnTo>
                  <a:lnTo>
                    <a:pt x="79" y="103"/>
                  </a:lnTo>
                  <a:close/>
                  <a:moveTo>
                    <a:pt x="79" y="103"/>
                  </a:moveTo>
                  <a:lnTo>
                    <a:pt x="52" y="103"/>
                  </a:lnTo>
                  <a:lnTo>
                    <a:pt x="52" y="78"/>
                  </a:lnTo>
                  <a:lnTo>
                    <a:pt x="79" y="78"/>
                  </a:lnTo>
                  <a:lnTo>
                    <a:pt x="79" y="103"/>
                  </a:lnTo>
                  <a:close/>
                  <a:moveTo>
                    <a:pt x="79" y="78"/>
                  </a:moveTo>
                  <a:lnTo>
                    <a:pt x="79" y="51"/>
                  </a:lnTo>
                  <a:lnTo>
                    <a:pt x="104" y="51"/>
                  </a:lnTo>
                  <a:lnTo>
                    <a:pt x="104" y="78"/>
                  </a:lnTo>
                  <a:lnTo>
                    <a:pt x="79" y="78"/>
                  </a:lnTo>
                  <a:close/>
                  <a:moveTo>
                    <a:pt x="27" y="130"/>
                  </a:moveTo>
                  <a:lnTo>
                    <a:pt x="52" y="130"/>
                  </a:lnTo>
                  <a:lnTo>
                    <a:pt x="52" y="103"/>
                  </a:lnTo>
                  <a:lnTo>
                    <a:pt x="27" y="103"/>
                  </a:lnTo>
                  <a:lnTo>
                    <a:pt x="27" y="78"/>
                  </a:lnTo>
                  <a:lnTo>
                    <a:pt x="52" y="78"/>
                  </a:lnTo>
                  <a:lnTo>
                    <a:pt x="52" y="51"/>
                  </a:lnTo>
                  <a:lnTo>
                    <a:pt x="27" y="51"/>
                  </a:lnTo>
                  <a:lnTo>
                    <a:pt x="27" y="27"/>
                  </a:lnTo>
                  <a:lnTo>
                    <a:pt x="52" y="27"/>
                  </a:lnTo>
                  <a:lnTo>
                    <a:pt x="52" y="51"/>
                  </a:lnTo>
                  <a:lnTo>
                    <a:pt x="79" y="51"/>
                  </a:lnTo>
                  <a:lnTo>
                    <a:pt x="79" y="27"/>
                  </a:lnTo>
                  <a:lnTo>
                    <a:pt x="104" y="27"/>
                  </a:lnTo>
                  <a:lnTo>
                    <a:pt x="104" y="51"/>
                  </a:lnTo>
                  <a:lnTo>
                    <a:pt x="129" y="51"/>
                  </a:lnTo>
                  <a:lnTo>
                    <a:pt x="129" y="78"/>
                  </a:lnTo>
                  <a:lnTo>
                    <a:pt x="104" y="78"/>
                  </a:lnTo>
                  <a:lnTo>
                    <a:pt x="104" y="103"/>
                  </a:lnTo>
                  <a:lnTo>
                    <a:pt x="129" y="103"/>
                  </a:lnTo>
                  <a:lnTo>
                    <a:pt x="129" y="130"/>
                  </a:lnTo>
                  <a:lnTo>
                    <a:pt x="104" y="130"/>
                  </a:lnTo>
                  <a:lnTo>
                    <a:pt x="104" y="154"/>
                  </a:lnTo>
                  <a:lnTo>
                    <a:pt x="79" y="154"/>
                  </a:lnTo>
                  <a:lnTo>
                    <a:pt x="79" y="130"/>
                  </a:lnTo>
                  <a:lnTo>
                    <a:pt x="52" y="130"/>
                  </a:lnTo>
                  <a:lnTo>
                    <a:pt x="52" y="154"/>
                  </a:lnTo>
                  <a:lnTo>
                    <a:pt x="27" y="154"/>
                  </a:lnTo>
                  <a:lnTo>
                    <a:pt x="27" y="130"/>
                  </a:lnTo>
                  <a:close/>
                  <a:moveTo>
                    <a:pt x="156" y="154"/>
                  </a:moveTo>
                  <a:lnTo>
                    <a:pt x="181" y="154"/>
                  </a:lnTo>
                  <a:lnTo>
                    <a:pt x="181" y="130"/>
                  </a:lnTo>
                  <a:lnTo>
                    <a:pt x="156" y="130"/>
                  </a:lnTo>
                  <a:lnTo>
                    <a:pt x="156" y="103"/>
                  </a:lnTo>
                  <a:lnTo>
                    <a:pt x="181" y="103"/>
                  </a:lnTo>
                  <a:lnTo>
                    <a:pt x="181" y="78"/>
                  </a:lnTo>
                  <a:lnTo>
                    <a:pt x="156" y="78"/>
                  </a:lnTo>
                  <a:lnTo>
                    <a:pt x="156" y="51"/>
                  </a:lnTo>
                  <a:lnTo>
                    <a:pt x="181" y="51"/>
                  </a:lnTo>
                  <a:lnTo>
                    <a:pt x="181" y="78"/>
                  </a:lnTo>
                  <a:lnTo>
                    <a:pt x="208" y="78"/>
                  </a:lnTo>
                  <a:lnTo>
                    <a:pt x="208" y="51"/>
                  </a:lnTo>
                  <a:lnTo>
                    <a:pt x="233" y="51"/>
                  </a:lnTo>
                  <a:lnTo>
                    <a:pt x="233" y="78"/>
                  </a:lnTo>
                  <a:lnTo>
                    <a:pt x="260" y="78"/>
                  </a:lnTo>
                  <a:lnTo>
                    <a:pt x="260" y="103"/>
                  </a:lnTo>
                  <a:lnTo>
                    <a:pt x="233" y="103"/>
                  </a:lnTo>
                  <a:lnTo>
                    <a:pt x="233" y="130"/>
                  </a:lnTo>
                  <a:lnTo>
                    <a:pt x="260" y="130"/>
                  </a:lnTo>
                  <a:lnTo>
                    <a:pt x="260" y="154"/>
                  </a:lnTo>
                  <a:lnTo>
                    <a:pt x="233" y="154"/>
                  </a:lnTo>
                  <a:lnTo>
                    <a:pt x="233" y="182"/>
                  </a:lnTo>
                  <a:lnTo>
                    <a:pt x="208" y="182"/>
                  </a:lnTo>
                  <a:lnTo>
                    <a:pt x="208" y="154"/>
                  </a:lnTo>
                  <a:lnTo>
                    <a:pt x="181" y="154"/>
                  </a:lnTo>
                  <a:lnTo>
                    <a:pt x="181" y="182"/>
                  </a:lnTo>
                  <a:lnTo>
                    <a:pt x="156" y="182"/>
                  </a:lnTo>
                  <a:lnTo>
                    <a:pt x="156" y="154"/>
                  </a:lnTo>
                  <a:close/>
                  <a:moveTo>
                    <a:pt x="0" y="412"/>
                  </a:moveTo>
                  <a:lnTo>
                    <a:pt x="27" y="412"/>
                  </a:lnTo>
                  <a:lnTo>
                    <a:pt x="27" y="182"/>
                  </a:lnTo>
                  <a:lnTo>
                    <a:pt x="129" y="182"/>
                  </a:lnTo>
                  <a:lnTo>
                    <a:pt x="129" y="192"/>
                  </a:lnTo>
                  <a:lnTo>
                    <a:pt x="129" y="206"/>
                  </a:lnTo>
                  <a:lnTo>
                    <a:pt x="285" y="206"/>
                  </a:lnTo>
                  <a:lnTo>
                    <a:pt x="285" y="182"/>
                  </a:lnTo>
                  <a:lnTo>
                    <a:pt x="285" y="27"/>
                  </a:lnTo>
                  <a:lnTo>
                    <a:pt x="260" y="27"/>
                  </a:lnTo>
                  <a:lnTo>
                    <a:pt x="156" y="27"/>
                  </a:lnTo>
                  <a:lnTo>
                    <a:pt x="156" y="0"/>
                  </a:lnTo>
                  <a:lnTo>
                    <a:pt x="142" y="0"/>
                  </a:lnTo>
                  <a:lnTo>
                    <a:pt x="129" y="0"/>
                  </a:lnTo>
                  <a:lnTo>
                    <a:pt x="27" y="0"/>
                  </a:lnTo>
                  <a:lnTo>
                    <a:pt x="13" y="0"/>
                  </a:lnTo>
                  <a:lnTo>
                    <a:pt x="0" y="0"/>
                  </a:lnTo>
                  <a:lnTo>
                    <a:pt x="0" y="4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673" name="Group 672"/>
            <p:cNvGrpSpPr/>
            <p:nvPr/>
          </p:nvGrpSpPr>
          <p:grpSpPr>
            <a:xfrm>
              <a:off x="3790227" y="3147967"/>
              <a:ext cx="236365" cy="222234"/>
              <a:chOff x="3563715" y="3317372"/>
              <a:chExt cx="183054" cy="172110"/>
            </a:xfrm>
            <a:solidFill>
              <a:schemeClr val="tx2"/>
            </a:solidFill>
          </p:grpSpPr>
          <p:sp>
            <p:nvSpPr>
              <p:cNvPr id="671" name="Freeform 76"/>
              <p:cNvSpPr>
                <a:spLocks noEditPoints="1"/>
              </p:cNvSpPr>
              <p:nvPr/>
            </p:nvSpPr>
            <p:spPr bwMode="auto">
              <a:xfrm>
                <a:off x="3628388" y="3332855"/>
                <a:ext cx="118381" cy="156627"/>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2" name="Freeform 77"/>
              <p:cNvSpPr>
                <a:spLocks noEditPoints="1"/>
              </p:cNvSpPr>
              <p:nvPr/>
            </p:nvSpPr>
            <p:spPr bwMode="auto">
              <a:xfrm>
                <a:off x="3563715" y="3317372"/>
                <a:ext cx="67386" cy="9015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674" name="Group 673"/>
            <p:cNvGrpSpPr/>
            <p:nvPr/>
          </p:nvGrpSpPr>
          <p:grpSpPr>
            <a:xfrm>
              <a:off x="4834907" y="4885749"/>
              <a:ext cx="456489" cy="282717"/>
              <a:chOff x="4416429" y="2255828"/>
              <a:chExt cx="838199" cy="519119"/>
            </a:xfrm>
            <a:solidFill>
              <a:schemeClr val="tx2"/>
            </a:solidFill>
          </p:grpSpPr>
          <p:sp>
            <p:nvSpPr>
              <p:cNvPr id="675" name="Freeform 25"/>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6" name="Freeform 26"/>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7" name="Freeform 27"/>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8" name="Freeform 28"/>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79" name="Freeform 29"/>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683" name="Freeform 120"/>
            <p:cNvSpPr>
              <a:spLocks noEditPoints="1"/>
            </p:cNvSpPr>
            <p:nvPr/>
          </p:nvSpPr>
          <p:spPr bwMode="auto">
            <a:xfrm>
              <a:off x="4636763" y="2243145"/>
              <a:ext cx="216928" cy="408855"/>
            </a:xfrm>
            <a:custGeom>
              <a:avLst/>
              <a:gdLst>
                <a:gd name="T0" fmla="*/ 0 w 269"/>
                <a:gd name="T1" fmla="*/ 396 h 507"/>
                <a:gd name="T2" fmla="*/ 0 w 269"/>
                <a:gd name="T3" fmla="*/ 491 h 507"/>
                <a:gd name="T4" fmla="*/ 22 w 269"/>
                <a:gd name="T5" fmla="*/ 507 h 507"/>
                <a:gd name="T6" fmla="*/ 44 w 269"/>
                <a:gd name="T7" fmla="*/ 491 h 507"/>
                <a:gd name="T8" fmla="*/ 228 w 269"/>
                <a:gd name="T9" fmla="*/ 507 h 507"/>
                <a:gd name="T10" fmla="*/ 250 w 269"/>
                <a:gd name="T11" fmla="*/ 491 h 507"/>
                <a:gd name="T12" fmla="*/ 269 w 269"/>
                <a:gd name="T13" fmla="*/ 418 h 507"/>
                <a:gd name="T14" fmla="*/ 269 w 269"/>
                <a:gd name="T15" fmla="*/ 0 h 507"/>
                <a:gd name="T16" fmla="*/ 247 w 269"/>
                <a:gd name="T17" fmla="*/ 469 h 507"/>
                <a:gd name="T18" fmla="*/ 22 w 269"/>
                <a:gd name="T19" fmla="*/ 418 h 507"/>
                <a:gd name="T20" fmla="*/ 247 w 269"/>
                <a:gd name="T21" fmla="*/ 469 h 507"/>
                <a:gd name="T22" fmla="*/ 22 w 269"/>
                <a:gd name="T23" fmla="*/ 22 h 507"/>
                <a:gd name="T24" fmla="*/ 247 w 269"/>
                <a:gd name="T25" fmla="*/ 114 h 507"/>
                <a:gd name="T26" fmla="*/ 225 w 269"/>
                <a:gd name="T27" fmla="*/ 60 h 507"/>
                <a:gd name="T28" fmla="*/ 195 w 269"/>
                <a:gd name="T29" fmla="*/ 114 h 507"/>
                <a:gd name="T30" fmla="*/ 175 w 269"/>
                <a:gd name="T31" fmla="*/ 60 h 507"/>
                <a:gd name="T32" fmla="*/ 145 w 269"/>
                <a:gd name="T33" fmla="*/ 114 h 507"/>
                <a:gd name="T34" fmla="*/ 126 w 269"/>
                <a:gd name="T35" fmla="*/ 60 h 507"/>
                <a:gd name="T36" fmla="*/ 96 w 269"/>
                <a:gd name="T37" fmla="*/ 114 h 507"/>
                <a:gd name="T38" fmla="*/ 68 w 269"/>
                <a:gd name="T39" fmla="*/ 136 h 507"/>
                <a:gd name="T40" fmla="*/ 126 w 269"/>
                <a:gd name="T41" fmla="*/ 136 h 507"/>
                <a:gd name="T42" fmla="*/ 175 w 269"/>
                <a:gd name="T43" fmla="*/ 136 h 507"/>
                <a:gd name="T44" fmla="*/ 225 w 269"/>
                <a:gd name="T45" fmla="*/ 136 h 507"/>
                <a:gd name="T46" fmla="*/ 247 w 269"/>
                <a:gd name="T47" fmla="*/ 225 h 507"/>
                <a:gd name="T48" fmla="*/ 225 w 269"/>
                <a:gd name="T49" fmla="*/ 168 h 507"/>
                <a:gd name="T50" fmla="*/ 195 w 269"/>
                <a:gd name="T51" fmla="*/ 225 h 507"/>
                <a:gd name="T52" fmla="*/ 175 w 269"/>
                <a:gd name="T53" fmla="*/ 168 h 507"/>
                <a:gd name="T54" fmla="*/ 145 w 269"/>
                <a:gd name="T55" fmla="*/ 225 h 507"/>
                <a:gd name="T56" fmla="*/ 126 w 269"/>
                <a:gd name="T57" fmla="*/ 168 h 507"/>
                <a:gd name="T58" fmla="*/ 96 w 269"/>
                <a:gd name="T59" fmla="*/ 225 h 507"/>
                <a:gd name="T60" fmla="*/ 68 w 269"/>
                <a:gd name="T61" fmla="*/ 247 h 507"/>
                <a:gd name="T62" fmla="*/ 126 w 269"/>
                <a:gd name="T63" fmla="*/ 247 h 507"/>
                <a:gd name="T64" fmla="*/ 175 w 269"/>
                <a:gd name="T65" fmla="*/ 247 h 507"/>
                <a:gd name="T66" fmla="*/ 225 w 269"/>
                <a:gd name="T67" fmla="*/ 247 h 507"/>
                <a:gd name="T68" fmla="*/ 247 w 269"/>
                <a:gd name="T69" fmla="*/ 334 h 507"/>
                <a:gd name="T70" fmla="*/ 225 w 269"/>
                <a:gd name="T71" fmla="*/ 279 h 507"/>
                <a:gd name="T72" fmla="*/ 195 w 269"/>
                <a:gd name="T73" fmla="*/ 334 h 507"/>
                <a:gd name="T74" fmla="*/ 175 w 269"/>
                <a:gd name="T75" fmla="*/ 279 h 507"/>
                <a:gd name="T76" fmla="*/ 145 w 269"/>
                <a:gd name="T77" fmla="*/ 334 h 507"/>
                <a:gd name="T78" fmla="*/ 126 w 269"/>
                <a:gd name="T79" fmla="*/ 279 h 507"/>
                <a:gd name="T80" fmla="*/ 96 w 269"/>
                <a:gd name="T81" fmla="*/ 334 h 507"/>
                <a:gd name="T82" fmla="*/ 68 w 269"/>
                <a:gd name="T83" fmla="*/ 355 h 507"/>
                <a:gd name="T84" fmla="*/ 126 w 269"/>
                <a:gd name="T85" fmla="*/ 355 h 507"/>
                <a:gd name="T86" fmla="*/ 175 w 269"/>
                <a:gd name="T87" fmla="*/ 355 h 507"/>
                <a:gd name="T88" fmla="*/ 225 w 269"/>
                <a:gd name="T89" fmla="*/ 355 h 507"/>
                <a:gd name="T90" fmla="*/ 247 w 269"/>
                <a:gd name="T91"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 h="507">
                  <a:moveTo>
                    <a:pt x="0" y="0"/>
                  </a:moveTo>
                  <a:lnTo>
                    <a:pt x="0" y="396"/>
                  </a:lnTo>
                  <a:lnTo>
                    <a:pt x="0" y="418"/>
                  </a:lnTo>
                  <a:lnTo>
                    <a:pt x="0" y="491"/>
                  </a:lnTo>
                  <a:lnTo>
                    <a:pt x="22" y="491"/>
                  </a:lnTo>
                  <a:lnTo>
                    <a:pt x="22" y="507"/>
                  </a:lnTo>
                  <a:lnTo>
                    <a:pt x="44" y="507"/>
                  </a:lnTo>
                  <a:lnTo>
                    <a:pt x="44" y="491"/>
                  </a:lnTo>
                  <a:lnTo>
                    <a:pt x="228" y="491"/>
                  </a:lnTo>
                  <a:lnTo>
                    <a:pt x="228" y="507"/>
                  </a:lnTo>
                  <a:lnTo>
                    <a:pt x="250" y="507"/>
                  </a:lnTo>
                  <a:lnTo>
                    <a:pt x="250" y="491"/>
                  </a:lnTo>
                  <a:lnTo>
                    <a:pt x="269" y="491"/>
                  </a:lnTo>
                  <a:lnTo>
                    <a:pt x="269" y="418"/>
                  </a:lnTo>
                  <a:lnTo>
                    <a:pt x="269" y="396"/>
                  </a:lnTo>
                  <a:lnTo>
                    <a:pt x="269" y="0"/>
                  </a:lnTo>
                  <a:lnTo>
                    <a:pt x="0" y="0"/>
                  </a:lnTo>
                  <a:close/>
                  <a:moveTo>
                    <a:pt x="247" y="469"/>
                  </a:moveTo>
                  <a:lnTo>
                    <a:pt x="22" y="469"/>
                  </a:lnTo>
                  <a:lnTo>
                    <a:pt x="22" y="418"/>
                  </a:lnTo>
                  <a:lnTo>
                    <a:pt x="247" y="418"/>
                  </a:lnTo>
                  <a:lnTo>
                    <a:pt x="247" y="469"/>
                  </a:lnTo>
                  <a:close/>
                  <a:moveTo>
                    <a:pt x="22" y="396"/>
                  </a:moveTo>
                  <a:lnTo>
                    <a:pt x="22" y="22"/>
                  </a:lnTo>
                  <a:lnTo>
                    <a:pt x="247" y="22"/>
                  </a:lnTo>
                  <a:lnTo>
                    <a:pt x="247" y="114"/>
                  </a:lnTo>
                  <a:lnTo>
                    <a:pt x="225" y="114"/>
                  </a:lnTo>
                  <a:lnTo>
                    <a:pt x="225" y="60"/>
                  </a:lnTo>
                  <a:lnTo>
                    <a:pt x="195" y="60"/>
                  </a:lnTo>
                  <a:lnTo>
                    <a:pt x="195" y="114"/>
                  </a:lnTo>
                  <a:lnTo>
                    <a:pt x="175" y="114"/>
                  </a:lnTo>
                  <a:lnTo>
                    <a:pt x="175" y="60"/>
                  </a:lnTo>
                  <a:lnTo>
                    <a:pt x="145" y="60"/>
                  </a:lnTo>
                  <a:lnTo>
                    <a:pt x="145" y="114"/>
                  </a:lnTo>
                  <a:lnTo>
                    <a:pt x="126" y="114"/>
                  </a:lnTo>
                  <a:lnTo>
                    <a:pt x="126" y="60"/>
                  </a:lnTo>
                  <a:lnTo>
                    <a:pt x="96" y="60"/>
                  </a:lnTo>
                  <a:lnTo>
                    <a:pt x="96" y="114"/>
                  </a:lnTo>
                  <a:lnTo>
                    <a:pt x="68" y="114"/>
                  </a:lnTo>
                  <a:lnTo>
                    <a:pt x="68" y="136"/>
                  </a:lnTo>
                  <a:lnTo>
                    <a:pt x="96" y="136"/>
                  </a:lnTo>
                  <a:lnTo>
                    <a:pt x="126" y="136"/>
                  </a:lnTo>
                  <a:lnTo>
                    <a:pt x="145" y="136"/>
                  </a:lnTo>
                  <a:lnTo>
                    <a:pt x="175" y="136"/>
                  </a:lnTo>
                  <a:lnTo>
                    <a:pt x="195" y="136"/>
                  </a:lnTo>
                  <a:lnTo>
                    <a:pt x="225" y="136"/>
                  </a:lnTo>
                  <a:lnTo>
                    <a:pt x="247" y="136"/>
                  </a:lnTo>
                  <a:lnTo>
                    <a:pt x="247" y="225"/>
                  </a:lnTo>
                  <a:lnTo>
                    <a:pt x="225" y="225"/>
                  </a:lnTo>
                  <a:lnTo>
                    <a:pt x="225" y="168"/>
                  </a:lnTo>
                  <a:lnTo>
                    <a:pt x="195" y="168"/>
                  </a:lnTo>
                  <a:lnTo>
                    <a:pt x="195" y="225"/>
                  </a:lnTo>
                  <a:lnTo>
                    <a:pt x="175" y="225"/>
                  </a:lnTo>
                  <a:lnTo>
                    <a:pt x="175" y="168"/>
                  </a:lnTo>
                  <a:lnTo>
                    <a:pt x="145" y="168"/>
                  </a:lnTo>
                  <a:lnTo>
                    <a:pt x="145" y="225"/>
                  </a:lnTo>
                  <a:lnTo>
                    <a:pt x="126" y="225"/>
                  </a:lnTo>
                  <a:lnTo>
                    <a:pt x="126" y="168"/>
                  </a:lnTo>
                  <a:lnTo>
                    <a:pt x="96" y="168"/>
                  </a:lnTo>
                  <a:lnTo>
                    <a:pt x="96" y="225"/>
                  </a:lnTo>
                  <a:lnTo>
                    <a:pt x="68" y="225"/>
                  </a:lnTo>
                  <a:lnTo>
                    <a:pt x="68" y="247"/>
                  </a:lnTo>
                  <a:lnTo>
                    <a:pt x="96" y="247"/>
                  </a:lnTo>
                  <a:lnTo>
                    <a:pt x="126" y="247"/>
                  </a:lnTo>
                  <a:lnTo>
                    <a:pt x="145" y="247"/>
                  </a:lnTo>
                  <a:lnTo>
                    <a:pt x="175" y="247"/>
                  </a:lnTo>
                  <a:lnTo>
                    <a:pt x="195" y="247"/>
                  </a:lnTo>
                  <a:lnTo>
                    <a:pt x="225" y="247"/>
                  </a:lnTo>
                  <a:lnTo>
                    <a:pt x="247" y="247"/>
                  </a:lnTo>
                  <a:lnTo>
                    <a:pt x="247" y="334"/>
                  </a:lnTo>
                  <a:lnTo>
                    <a:pt x="225" y="334"/>
                  </a:lnTo>
                  <a:lnTo>
                    <a:pt x="225" y="279"/>
                  </a:lnTo>
                  <a:lnTo>
                    <a:pt x="195" y="279"/>
                  </a:lnTo>
                  <a:lnTo>
                    <a:pt x="195" y="334"/>
                  </a:lnTo>
                  <a:lnTo>
                    <a:pt x="175" y="334"/>
                  </a:lnTo>
                  <a:lnTo>
                    <a:pt x="175" y="279"/>
                  </a:lnTo>
                  <a:lnTo>
                    <a:pt x="145" y="279"/>
                  </a:lnTo>
                  <a:lnTo>
                    <a:pt x="145" y="334"/>
                  </a:lnTo>
                  <a:lnTo>
                    <a:pt x="126" y="334"/>
                  </a:lnTo>
                  <a:lnTo>
                    <a:pt x="126" y="279"/>
                  </a:lnTo>
                  <a:lnTo>
                    <a:pt x="96" y="279"/>
                  </a:lnTo>
                  <a:lnTo>
                    <a:pt x="96" y="334"/>
                  </a:lnTo>
                  <a:lnTo>
                    <a:pt x="68" y="334"/>
                  </a:lnTo>
                  <a:lnTo>
                    <a:pt x="68" y="355"/>
                  </a:lnTo>
                  <a:lnTo>
                    <a:pt x="96" y="355"/>
                  </a:lnTo>
                  <a:lnTo>
                    <a:pt x="126" y="355"/>
                  </a:lnTo>
                  <a:lnTo>
                    <a:pt x="145" y="355"/>
                  </a:lnTo>
                  <a:lnTo>
                    <a:pt x="175" y="355"/>
                  </a:lnTo>
                  <a:lnTo>
                    <a:pt x="195" y="355"/>
                  </a:lnTo>
                  <a:lnTo>
                    <a:pt x="225" y="355"/>
                  </a:lnTo>
                  <a:lnTo>
                    <a:pt x="247" y="355"/>
                  </a:lnTo>
                  <a:lnTo>
                    <a:pt x="247" y="396"/>
                  </a:lnTo>
                  <a:lnTo>
                    <a:pt x="22" y="39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689" name="Group 688"/>
            <p:cNvGrpSpPr/>
            <p:nvPr/>
          </p:nvGrpSpPr>
          <p:grpSpPr>
            <a:xfrm>
              <a:off x="4945156" y="3461954"/>
              <a:ext cx="318526" cy="389202"/>
              <a:chOff x="6662738" y="3182940"/>
              <a:chExt cx="522288" cy="638176"/>
            </a:xfrm>
            <a:solidFill>
              <a:schemeClr val="tx2"/>
            </a:solidFill>
          </p:grpSpPr>
          <p:sp>
            <p:nvSpPr>
              <p:cNvPr id="687" name="Freeform 124"/>
              <p:cNvSpPr>
                <a:spLocks/>
              </p:cNvSpPr>
              <p:nvPr/>
            </p:nvSpPr>
            <p:spPr bwMode="auto">
              <a:xfrm>
                <a:off x="6775450" y="3567116"/>
                <a:ext cx="133350" cy="163513"/>
              </a:xfrm>
              <a:custGeom>
                <a:avLst/>
                <a:gdLst>
                  <a:gd name="T0" fmla="*/ 30 w 84"/>
                  <a:gd name="T1" fmla="*/ 0 h 103"/>
                  <a:gd name="T2" fmla="*/ 0 w 84"/>
                  <a:gd name="T3" fmla="*/ 46 h 103"/>
                  <a:gd name="T4" fmla="*/ 30 w 84"/>
                  <a:gd name="T5" fmla="*/ 46 h 103"/>
                  <a:gd name="T6" fmla="*/ 2 w 84"/>
                  <a:gd name="T7" fmla="*/ 103 h 103"/>
                  <a:gd name="T8" fmla="*/ 73 w 84"/>
                  <a:gd name="T9" fmla="*/ 38 h 103"/>
                  <a:gd name="T10" fmla="*/ 49 w 84"/>
                  <a:gd name="T11" fmla="*/ 35 h 103"/>
                  <a:gd name="T12" fmla="*/ 84 w 84"/>
                  <a:gd name="T13" fmla="*/ 0 h 103"/>
                  <a:gd name="T14" fmla="*/ 30 w 84"/>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3">
                    <a:moveTo>
                      <a:pt x="30" y="0"/>
                    </a:moveTo>
                    <a:lnTo>
                      <a:pt x="0" y="46"/>
                    </a:lnTo>
                    <a:lnTo>
                      <a:pt x="30" y="46"/>
                    </a:lnTo>
                    <a:lnTo>
                      <a:pt x="2" y="103"/>
                    </a:lnTo>
                    <a:lnTo>
                      <a:pt x="73" y="38"/>
                    </a:lnTo>
                    <a:lnTo>
                      <a:pt x="49" y="35"/>
                    </a:lnTo>
                    <a:lnTo>
                      <a:pt x="84"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88" name="Freeform 125"/>
              <p:cNvSpPr>
                <a:spLocks noEditPoints="1"/>
              </p:cNvSpPr>
              <p:nvPr/>
            </p:nvSpPr>
            <p:spPr bwMode="auto">
              <a:xfrm>
                <a:off x="6662738" y="3182940"/>
                <a:ext cx="522288" cy="638176"/>
              </a:xfrm>
              <a:custGeom>
                <a:avLst/>
                <a:gdLst>
                  <a:gd name="T0" fmla="*/ 329 w 329"/>
                  <a:gd name="T1" fmla="*/ 57 h 402"/>
                  <a:gd name="T2" fmla="*/ 305 w 329"/>
                  <a:gd name="T3" fmla="*/ 57 h 402"/>
                  <a:gd name="T4" fmla="*/ 305 w 329"/>
                  <a:gd name="T5" fmla="*/ 0 h 402"/>
                  <a:gd name="T6" fmla="*/ 283 w 329"/>
                  <a:gd name="T7" fmla="*/ 0 h 402"/>
                  <a:gd name="T8" fmla="*/ 283 w 329"/>
                  <a:gd name="T9" fmla="*/ 57 h 402"/>
                  <a:gd name="T10" fmla="*/ 256 w 329"/>
                  <a:gd name="T11" fmla="*/ 57 h 402"/>
                  <a:gd name="T12" fmla="*/ 256 w 329"/>
                  <a:gd name="T13" fmla="*/ 131 h 402"/>
                  <a:gd name="T14" fmla="*/ 283 w 329"/>
                  <a:gd name="T15" fmla="*/ 131 h 402"/>
                  <a:gd name="T16" fmla="*/ 283 w 329"/>
                  <a:gd name="T17" fmla="*/ 334 h 402"/>
                  <a:gd name="T18" fmla="*/ 261 w 329"/>
                  <a:gd name="T19" fmla="*/ 334 h 402"/>
                  <a:gd name="T20" fmla="*/ 261 w 329"/>
                  <a:gd name="T21" fmla="*/ 204 h 402"/>
                  <a:gd name="T22" fmla="*/ 218 w 329"/>
                  <a:gd name="T23" fmla="*/ 204 h 402"/>
                  <a:gd name="T24" fmla="*/ 218 w 329"/>
                  <a:gd name="T25" fmla="*/ 27 h 402"/>
                  <a:gd name="T26" fmla="*/ 0 w 329"/>
                  <a:gd name="T27" fmla="*/ 27 h 402"/>
                  <a:gd name="T28" fmla="*/ 0 w 329"/>
                  <a:gd name="T29" fmla="*/ 402 h 402"/>
                  <a:gd name="T30" fmla="*/ 218 w 329"/>
                  <a:gd name="T31" fmla="*/ 402 h 402"/>
                  <a:gd name="T32" fmla="*/ 218 w 329"/>
                  <a:gd name="T33" fmla="*/ 226 h 402"/>
                  <a:gd name="T34" fmla="*/ 239 w 329"/>
                  <a:gd name="T35" fmla="*/ 226 h 402"/>
                  <a:gd name="T36" fmla="*/ 239 w 329"/>
                  <a:gd name="T37" fmla="*/ 356 h 402"/>
                  <a:gd name="T38" fmla="*/ 305 w 329"/>
                  <a:gd name="T39" fmla="*/ 356 h 402"/>
                  <a:gd name="T40" fmla="*/ 305 w 329"/>
                  <a:gd name="T41" fmla="*/ 131 h 402"/>
                  <a:gd name="T42" fmla="*/ 329 w 329"/>
                  <a:gd name="T43" fmla="*/ 131 h 402"/>
                  <a:gd name="T44" fmla="*/ 329 w 329"/>
                  <a:gd name="T45" fmla="*/ 57 h 402"/>
                  <a:gd name="T46" fmla="*/ 196 w 329"/>
                  <a:gd name="T47" fmla="*/ 49 h 402"/>
                  <a:gd name="T48" fmla="*/ 196 w 329"/>
                  <a:gd name="T49" fmla="*/ 150 h 402"/>
                  <a:gd name="T50" fmla="*/ 22 w 329"/>
                  <a:gd name="T51" fmla="*/ 150 h 402"/>
                  <a:gd name="T52" fmla="*/ 22 w 329"/>
                  <a:gd name="T53" fmla="*/ 49 h 402"/>
                  <a:gd name="T54" fmla="*/ 196 w 329"/>
                  <a:gd name="T55" fmla="*/ 49 h 402"/>
                  <a:gd name="T56" fmla="*/ 22 w 329"/>
                  <a:gd name="T57" fmla="*/ 380 h 402"/>
                  <a:gd name="T58" fmla="*/ 22 w 329"/>
                  <a:gd name="T59" fmla="*/ 171 h 402"/>
                  <a:gd name="T60" fmla="*/ 196 w 329"/>
                  <a:gd name="T61" fmla="*/ 171 h 402"/>
                  <a:gd name="T62" fmla="*/ 196 w 329"/>
                  <a:gd name="T63" fmla="*/ 380 h 402"/>
                  <a:gd name="T64" fmla="*/ 22 w 329"/>
                  <a:gd name="T65" fmla="*/ 380 h 402"/>
                  <a:gd name="T66" fmla="*/ 307 w 329"/>
                  <a:gd name="T67" fmla="*/ 109 h 402"/>
                  <a:gd name="T68" fmla="*/ 277 w 329"/>
                  <a:gd name="T69" fmla="*/ 109 h 402"/>
                  <a:gd name="T70" fmla="*/ 277 w 329"/>
                  <a:gd name="T71" fmla="*/ 79 h 402"/>
                  <a:gd name="T72" fmla="*/ 307 w 329"/>
                  <a:gd name="T73" fmla="*/ 79 h 402"/>
                  <a:gd name="T74" fmla="*/ 307 w 329"/>
                  <a:gd name="T75" fmla="*/ 1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402">
                    <a:moveTo>
                      <a:pt x="329" y="57"/>
                    </a:moveTo>
                    <a:lnTo>
                      <a:pt x="305" y="57"/>
                    </a:lnTo>
                    <a:lnTo>
                      <a:pt x="305" y="0"/>
                    </a:lnTo>
                    <a:lnTo>
                      <a:pt x="283" y="0"/>
                    </a:lnTo>
                    <a:lnTo>
                      <a:pt x="283" y="57"/>
                    </a:lnTo>
                    <a:lnTo>
                      <a:pt x="256" y="57"/>
                    </a:lnTo>
                    <a:lnTo>
                      <a:pt x="256" y="131"/>
                    </a:lnTo>
                    <a:lnTo>
                      <a:pt x="283" y="131"/>
                    </a:lnTo>
                    <a:lnTo>
                      <a:pt x="283" y="334"/>
                    </a:lnTo>
                    <a:lnTo>
                      <a:pt x="261" y="334"/>
                    </a:lnTo>
                    <a:lnTo>
                      <a:pt x="261" y="204"/>
                    </a:lnTo>
                    <a:lnTo>
                      <a:pt x="218" y="204"/>
                    </a:lnTo>
                    <a:lnTo>
                      <a:pt x="218" y="27"/>
                    </a:lnTo>
                    <a:lnTo>
                      <a:pt x="0" y="27"/>
                    </a:lnTo>
                    <a:lnTo>
                      <a:pt x="0" y="402"/>
                    </a:lnTo>
                    <a:lnTo>
                      <a:pt x="218" y="402"/>
                    </a:lnTo>
                    <a:lnTo>
                      <a:pt x="218" y="226"/>
                    </a:lnTo>
                    <a:lnTo>
                      <a:pt x="239" y="226"/>
                    </a:lnTo>
                    <a:lnTo>
                      <a:pt x="239" y="356"/>
                    </a:lnTo>
                    <a:lnTo>
                      <a:pt x="305" y="356"/>
                    </a:lnTo>
                    <a:lnTo>
                      <a:pt x="305" y="131"/>
                    </a:lnTo>
                    <a:lnTo>
                      <a:pt x="329" y="131"/>
                    </a:lnTo>
                    <a:lnTo>
                      <a:pt x="329" y="57"/>
                    </a:lnTo>
                    <a:close/>
                    <a:moveTo>
                      <a:pt x="196" y="49"/>
                    </a:moveTo>
                    <a:lnTo>
                      <a:pt x="196" y="150"/>
                    </a:lnTo>
                    <a:lnTo>
                      <a:pt x="22" y="150"/>
                    </a:lnTo>
                    <a:lnTo>
                      <a:pt x="22" y="49"/>
                    </a:lnTo>
                    <a:lnTo>
                      <a:pt x="196" y="49"/>
                    </a:lnTo>
                    <a:close/>
                    <a:moveTo>
                      <a:pt x="22" y="380"/>
                    </a:moveTo>
                    <a:lnTo>
                      <a:pt x="22" y="171"/>
                    </a:lnTo>
                    <a:lnTo>
                      <a:pt x="196" y="171"/>
                    </a:lnTo>
                    <a:lnTo>
                      <a:pt x="196" y="380"/>
                    </a:lnTo>
                    <a:lnTo>
                      <a:pt x="22" y="380"/>
                    </a:lnTo>
                    <a:close/>
                    <a:moveTo>
                      <a:pt x="307" y="109"/>
                    </a:moveTo>
                    <a:lnTo>
                      <a:pt x="277" y="109"/>
                    </a:lnTo>
                    <a:lnTo>
                      <a:pt x="277" y="79"/>
                    </a:lnTo>
                    <a:lnTo>
                      <a:pt x="307" y="79"/>
                    </a:lnTo>
                    <a:lnTo>
                      <a:pt x="307"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693" name="Freeform 129"/>
            <p:cNvSpPr>
              <a:spLocks noEditPoints="1"/>
            </p:cNvSpPr>
            <p:nvPr/>
          </p:nvSpPr>
          <p:spPr bwMode="auto">
            <a:xfrm>
              <a:off x="4188357" y="5674249"/>
              <a:ext cx="316824" cy="273177"/>
            </a:xfrm>
            <a:custGeom>
              <a:avLst/>
              <a:gdLst>
                <a:gd name="T0" fmla="*/ 23 w 144"/>
                <a:gd name="T1" fmla="*/ 95 h 124"/>
                <a:gd name="T2" fmla="*/ 40 w 144"/>
                <a:gd name="T3" fmla="*/ 95 h 124"/>
                <a:gd name="T4" fmla="*/ 35 w 144"/>
                <a:gd name="T5" fmla="*/ 114 h 124"/>
                <a:gd name="T6" fmla="*/ 15 w 144"/>
                <a:gd name="T7" fmla="*/ 114 h 124"/>
                <a:gd name="T8" fmla="*/ 23 w 144"/>
                <a:gd name="T9" fmla="*/ 95 h 124"/>
                <a:gd name="T10" fmla="*/ 40 w 144"/>
                <a:gd name="T11" fmla="*/ 57 h 124"/>
                <a:gd name="T12" fmla="*/ 68 w 144"/>
                <a:gd name="T13" fmla="*/ 57 h 124"/>
                <a:gd name="T14" fmla="*/ 68 w 144"/>
                <a:gd name="T15" fmla="*/ 86 h 124"/>
                <a:gd name="T16" fmla="*/ 27 w 144"/>
                <a:gd name="T17" fmla="*/ 86 h 124"/>
                <a:gd name="T18" fmla="*/ 40 w 144"/>
                <a:gd name="T19" fmla="*/ 57 h 124"/>
                <a:gd name="T20" fmla="*/ 86 w 144"/>
                <a:gd name="T21" fmla="*/ 57 h 124"/>
                <a:gd name="T22" fmla="*/ 93 w 144"/>
                <a:gd name="T23" fmla="*/ 86 h 124"/>
                <a:gd name="T24" fmla="*/ 77 w 144"/>
                <a:gd name="T25" fmla="*/ 86 h 124"/>
                <a:gd name="T26" fmla="*/ 77 w 144"/>
                <a:gd name="T27" fmla="*/ 57 h 124"/>
                <a:gd name="T28" fmla="*/ 86 w 144"/>
                <a:gd name="T29" fmla="*/ 57 h 124"/>
                <a:gd name="T30" fmla="*/ 108 w 144"/>
                <a:gd name="T31" fmla="*/ 67 h 124"/>
                <a:gd name="T32" fmla="*/ 98 w 144"/>
                <a:gd name="T33" fmla="*/ 67 h 124"/>
                <a:gd name="T34" fmla="*/ 95 w 144"/>
                <a:gd name="T35" fmla="*/ 57 h 124"/>
                <a:gd name="T36" fmla="*/ 105 w 144"/>
                <a:gd name="T37" fmla="*/ 57 h 124"/>
                <a:gd name="T38" fmla="*/ 108 w 144"/>
                <a:gd name="T39" fmla="*/ 67 h 124"/>
                <a:gd name="T40" fmla="*/ 100 w 144"/>
                <a:gd name="T41" fmla="*/ 76 h 124"/>
                <a:gd name="T42" fmla="*/ 113 w 144"/>
                <a:gd name="T43" fmla="*/ 76 h 124"/>
                <a:gd name="T44" fmla="*/ 117 w 144"/>
                <a:gd name="T45" fmla="*/ 86 h 124"/>
                <a:gd name="T46" fmla="*/ 102 w 144"/>
                <a:gd name="T47" fmla="*/ 86 h 124"/>
                <a:gd name="T48" fmla="*/ 100 w 144"/>
                <a:gd name="T49" fmla="*/ 76 h 124"/>
                <a:gd name="T50" fmla="*/ 105 w 144"/>
                <a:gd name="T51" fmla="*/ 95 h 124"/>
                <a:gd name="T52" fmla="*/ 122 w 144"/>
                <a:gd name="T53" fmla="*/ 95 h 124"/>
                <a:gd name="T54" fmla="*/ 130 w 144"/>
                <a:gd name="T55" fmla="*/ 114 h 124"/>
                <a:gd name="T56" fmla="*/ 110 w 144"/>
                <a:gd name="T57" fmla="*/ 114 h 124"/>
                <a:gd name="T58" fmla="*/ 105 w 144"/>
                <a:gd name="T59" fmla="*/ 95 h 124"/>
                <a:gd name="T60" fmla="*/ 95 w 144"/>
                <a:gd name="T61" fmla="*/ 95 h 124"/>
                <a:gd name="T62" fmla="*/ 100 w 144"/>
                <a:gd name="T63" fmla="*/ 114 h 124"/>
                <a:gd name="T64" fmla="*/ 45 w 144"/>
                <a:gd name="T65" fmla="*/ 114 h 124"/>
                <a:gd name="T66" fmla="*/ 50 w 144"/>
                <a:gd name="T67" fmla="*/ 95 h 124"/>
                <a:gd name="T68" fmla="*/ 95 w 144"/>
                <a:gd name="T69" fmla="*/ 95 h 124"/>
                <a:gd name="T70" fmla="*/ 63 w 144"/>
                <a:gd name="T71" fmla="*/ 19 h 124"/>
                <a:gd name="T72" fmla="*/ 72 w 144"/>
                <a:gd name="T73" fmla="*/ 10 h 124"/>
                <a:gd name="T74" fmla="*/ 82 w 144"/>
                <a:gd name="T75" fmla="*/ 19 h 124"/>
                <a:gd name="T76" fmla="*/ 72 w 144"/>
                <a:gd name="T77" fmla="*/ 29 h 124"/>
                <a:gd name="T78" fmla="*/ 63 w 144"/>
                <a:gd name="T79" fmla="*/ 19 h 124"/>
                <a:gd name="T80" fmla="*/ 111 w 144"/>
                <a:gd name="T81" fmla="*/ 48 h 124"/>
                <a:gd name="T82" fmla="*/ 77 w 144"/>
                <a:gd name="T83" fmla="*/ 48 h 124"/>
                <a:gd name="T84" fmla="*/ 77 w 144"/>
                <a:gd name="T85" fmla="*/ 38 h 124"/>
                <a:gd name="T86" fmla="*/ 92 w 144"/>
                <a:gd name="T87" fmla="*/ 19 h 124"/>
                <a:gd name="T88" fmla="*/ 72 w 144"/>
                <a:gd name="T89" fmla="*/ 0 h 124"/>
                <a:gd name="T90" fmla="*/ 53 w 144"/>
                <a:gd name="T91" fmla="*/ 19 h 124"/>
                <a:gd name="T92" fmla="*/ 68 w 144"/>
                <a:gd name="T93" fmla="*/ 38 h 124"/>
                <a:gd name="T94" fmla="*/ 68 w 144"/>
                <a:gd name="T95" fmla="*/ 48 h 124"/>
                <a:gd name="T96" fmla="*/ 34 w 144"/>
                <a:gd name="T97" fmla="*/ 48 h 124"/>
                <a:gd name="T98" fmla="*/ 0 w 144"/>
                <a:gd name="T99" fmla="*/ 124 h 124"/>
                <a:gd name="T100" fmla="*/ 144 w 144"/>
                <a:gd name="T101" fmla="*/ 124 h 124"/>
                <a:gd name="T102" fmla="*/ 111 w 144"/>
                <a:gd name="T103" fmla="*/ 4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24">
                  <a:moveTo>
                    <a:pt x="23" y="95"/>
                  </a:moveTo>
                  <a:cubicBezTo>
                    <a:pt x="40" y="95"/>
                    <a:pt x="40" y="95"/>
                    <a:pt x="40" y="95"/>
                  </a:cubicBezTo>
                  <a:cubicBezTo>
                    <a:pt x="35" y="114"/>
                    <a:pt x="35" y="114"/>
                    <a:pt x="35" y="114"/>
                  </a:cubicBezTo>
                  <a:cubicBezTo>
                    <a:pt x="15" y="114"/>
                    <a:pt x="15" y="114"/>
                    <a:pt x="15" y="114"/>
                  </a:cubicBezTo>
                  <a:lnTo>
                    <a:pt x="23" y="95"/>
                  </a:lnTo>
                  <a:close/>
                  <a:moveTo>
                    <a:pt x="40" y="57"/>
                  </a:moveTo>
                  <a:cubicBezTo>
                    <a:pt x="68" y="57"/>
                    <a:pt x="68" y="57"/>
                    <a:pt x="68" y="57"/>
                  </a:cubicBezTo>
                  <a:cubicBezTo>
                    <a:pt x="68" y="86"/>
                    <a:pt x="68" y="86"/>
                    <a:pt x="68" y="86"/>
                  </a:cubicBezTo>
                  <a:cubicBezTo>
                    <a:pt x="27" y="86"/>
                    <a:pt x="27" y="86"/>
                    <a:pt x="27" y="86"/>
                  </a:cubicBezTo>
                  <a:lnTo>
                    <a:pt x="40" y="57"/>
                  </a:lnTo>
                  <a:close/>
                  <a:moveTo>
                    <a:pt x="86" y="57"/>
                  </a:moveTo>
                  <a:cubicBezTo>
                    <a:pt x="93" y="86"/>
                    <a:pt x="93" y="86"/>
                    <a:pt x="93" y="86"/>
                  </a:cubicBezTo>
                  <a:cubicBezTo>
                    <a:pt x="77" y="86"/>
                    <a:pt x="77" y="86"/>
                    <a:pt x="77" y="86"/>
                  </a:cubicBezTo>
                  <a:cubicBezTo>
                    <a:pt x="77" y="57"/>
                    <a:pt x="77" y="57"/>
                    <a:pt x="77" y="57"/>
                  </a:cubicBezTo>
                  <a:lnTo>
                    <a:pt x="86" y="57"/>
                  </a:lnTo>
                  <a:close/>
                  <a:moveTo>
                    <a:pt x="108" y="67"/>
                  </a:moveTo>
                  <a:cubicBezTo>
                    <a:pt x="98" y="67"/>
                    <a:pt x="98" y="67"/>
                    <a:pt x="98" y="67"/>
                  </a:cubicBezTo>
                  <a:cubicBezTo>
                    <a:pt x="95" y="57"/>
                    <a:pt x="95" y="57"/>
                    <a:pt x="95" y="57"/>
                  </a:cubicBezTo>
                  <a:cubicBezTo>
                    <a:pt x="105" y="57"/>
                    <a:pt x="105" y="57"/>
                    <a:pt x="105" y="57"/>
                  </a:cubicBezTo>
                  <a:lnTo>
                    <a:pt x="108" y="67"/>
                  </a:lnTo>
                  <a:close/>
                  <a:moveTo>
                    <a:pt x="100" y="76"/>
                  </a:moveTo>
                  <a:cubicBezTo>
                    <a:pt x="113" y="76"/>
                    <a:pt x="113" y="76"/>
                    <a:pt x="113" y="76"/>
                  </a:cubicBezTo>
                  <a:cubicBezTo>
                    <a:pt x="117" y="86"/>
                    <a:pt x="117" y="86"/>
                    <a:pt x="117" y="86"/>
                  </a:cubicBezTo>
                  <a:cubicBezTo>
                    <a:pt x="102" y="86"/>
                    <a:pt x="102" y="86"/>
                    <a:pt x="102" y="86"/>
                  </a:cubicBezTo>
                  <a:lnTo>
                    <a:pt x="100" y="76"/>
                  </a:lnTo>
                  <a:close/>
                  <a:moveTo>
                    <a:pt x="105" y="95"/>
                  </a:moveTo>
                  <a:cubicBezTo>
                    <a:pt x="122" y="95"/>
                    <a:pt x="122" y="95"/>
                    <a:pt x="122" y="95"/>
                  </a:cubicBezTo>
                  <a:cubicBezTo>
                    <a:pt x="130" y="114"/>
                    <a:pt x="130" y="114"/>
                    <a:pt x="130" y="114"/>
                  </a:cubicBezTo>
                  <a:cubicBezTo>
                    <a:pt x="110" y="114"/>
                    <a:pt x="110" y="114"/>
                    <a:pt x="110" y="114"/>
                  </a:cubicBezTo>
                  <a:lnTo>
                    <a:pt x="105" y="95"/>
                  </a:lnTo>
                  <a:close/>
                  <a:moveTo>
                    <a:pt x="95" y="95"/>
                  </a:moveTo>
                  <a:cubicBezTo>
                    <a:pt x="100" y="114"/>
                    <a:pt x="100" y="114"/>
                    <a:pt x="100" y="114"/>
                  </a:cubicBezTo>
                  <a:cubicBezTo>
                    <a:pt x="45" y="114"/>
                    <a:pt x="45" y="114"/>
                    <a:pt x="45" y="114"/>
                  </a:cubicBezTo>
                  <a:cubicBezTo>
                    <a:pt x="50" y="95"/>
                    <a:pt x="50" y="95"/>
                    <a:pt x="50" y="95"/>
                  </a:cubicBezTo>
                  <a:lnTo>
                    <a:pt x="95" y="95"/>
                  </a:lnTo>
                  <a:close/>
                  <a:moveTo>
                    <a:pt x="63" y="19"/>
                  </a:moveTo>
                  <a:cubicBezTo>
                    <a:pt x="63" y="14"/>
                    <a:pt x="66" y="10"/>
                    <a:pt x="72" y="10"/>
                  </a:cubicBezTo>
                  <a:cubicBezTo>
                    <a:pt x="77" y="10"/>
                    <a:pt x="82" y="14"/>
                    <a:pt x="82" y="19"/>
                  </a:cubicBezTo>
                  <a:cubicBezTo>
                    <a:pt x="82" y="25"/>
                    <a:pt x="77" y="29"/>
                    <a:pt x="72" y="29"/>
                  </a:cubicBezTo>
                  <a:cubicBezTo>
                    <a:pt x="66" y="29"/>
                    <a:pt x="63" y="25"/>
                    <a:pt x="63" y="19"/>
                  </a:cubicBezTo>
                  <a:close/>
                  <a:moveTo>
                    <a:pt x="111" y="48"/>
                  </a:moveTo>
                  <a:cubicBezTo>
                    <a:pt x="77" y="48"/>
                    <a:pt x="77" y="48"/>
                    <a:pt x="77" y="48"/>
                  </a:cubicBezTo>
                  <a:cubicBezTo>
                    <a:pt x="77" y="38"/>
                    <a:pt x="77" y="38"/>
                    <a:pt x="77" y="38"/>
                  </a:cubicBezTo>
                  <a:cubicBezTo>
                    <a:pt x="86" y="36"/>
                    <a:pt x="92" y="29"/>
                    <a:pt x="92" y="19"/>
                  </a:cubicBezTo>
                  <a:cubicBezTo>
                    <a:pt x="92" y="10"/>
                    <a:pt x="83" y="0"/>
                    <a:pt x="72" y="0"/>
                  </a:cubicBezTo>
                  <a:cubicBezTo>
                    <a:pt x="62" y="0"/>
                    <a:pt x="53" y="10"/>
                    <a:pt x="53" y="19"/>
                  </a:cubicBezTo>
                  <a:cubicBezTo>
                    <a:pt x="53" y="29"/>
                    <a:pt x="59" y="36"/>
                    <a:pt x="68" y="38"/>
                  </a:cubicBezTo>
                  <a:cubicBezTo>
                    <a:pt x="68" y="48"/>
                    <a:pt x="68" y="48"/>
                    <a:pt x="68" y="48"/>
                  </a:cubicBezTo>
                  <a:cubicBezTo>
                    <a:pt x="34" y="48"/>
                    <a:pt x="34" y="48"/>
                    <a:pt x="34" y="48"/>
                  </a:cubicBezTo>
                  <a:cubicBezTo>
                    <a:pt x="0" y="124"/>
                    <a:pt x="0" y="124"/>
                    <a:pt x="0" y="124"/>
                  </a:cubicBezTo>
                  <a:cubicBezTo>
                    <a:pt x="144" y="124"/>
                    <a:pt x="144" y="124"/>
                    <a:pt x="144" y="124"/>
                  </a:cubicBezTo>
                  <a:lnTo>
                    <a:pt x="111" y="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697" name="Freeform 133"/>
            <p:cNvSpPr>
              <a:spLocks noEditPoints="1"/>
            </p:cNvSpPr>
            <p:nvPr/>
          </p:nvSpPr>
          <p:spPr bwMode="auto">
            <a:xfrm>
              <a:off x="3010937" y="4109143"/>
              <a:ext cx="319284" cy="319284"/>
            </a:xfrm>
            <a:custGeom>
              <a:avLst/>
              <a:gdLst>
                <a:gd name="T0" fmla="*/ 94 w 152"/>
                <a:gd name="T1" fmla="*/ 140 h 152"/>
                <a:gd name="T2" fmla="*/ 107 w 152"/>
                <a:gd name="T3" fmla="*/ 105 h 152"/>
                <a:gd name="T4" fmla="*/ 137 w 152"/>
                <a:gd name="T5" fmla="*/ 105 h 152"/>
                <a:gd name="T6" fmla="*/ 94 w 152"/>
                <a:gd name="T7" fmla="*/ 140 h 152"/>
                <a:gd name="T8" fmla="*/ 17 w 152"/>
                <a:gd name="T9" fmla="*/ 105 h 152"/>
                <a:gd name="T10" fmla="*/ 47 w 152"/>
                <a:gd name="T11" fmla="*/ 105 h 152"/>
                <a:gd name="T12" fmla="*/ 59 w 152"/>
                <a:gd name="T13" fmla="*/ 140 h 152"/>
                <a:gd name="T14" fmla="*/ 17 w 152"/>
                <a:gd name="T15" fmla="*/ 105 h 152"/>
                <a:gd name="T16" fmla="*/ 59 w 152"/>
                <a:gd name="T17" fmla="*/ 13 h 152"/>
                <a:gd name="T18" fmla="*/ 47 w 152"/>
                <a:gd name="T19" fmla="*/ 48 h 152"/>
                <a:gd name="T20" fmla="*/ 17 w 152"/>
                <a:gd name="T21" fmla="*/ 48 h 152"/>
                <a:gd name="T22" fmla="*/ 59 w 152"/>
                <a:gd name="T23" fmla="*/ 13 h 152"/>
                <a:gd name="T24" fmla="*/ 76 w 152"/>
                <a:gd name="T25" fmla="*/ 10 h 152"/>
                <a:gd name="T26" fmla="*/ 97 w 152"/>
                <a:gd name="T27" fmla="*/ 48 h 152"/>
                <a:gd name="T28" fmla="*/ 56 w 152"/>
                <a:gd name="T29" fmla="*/ 48 h 152"/>
                <a:gd name="T30" fmla="*/ 76 w 152"/>
                <a:gd name="T31" fmla="*/ 10 h 152"/>
                <a:gd name="T32" fmla="*/ 10 w 152"/>
                <a:gd name="T33" fmla="*/ 76 h 152"/>
                <a:gd name="T34" fmla="*/ 13 w 152"/>
                <a:gd name="T35" fmla="*/ 57 h 152"/>
                <a:gd name="T36" fmla="*/ 46 w 152"/>
                <a:gd name="T37" fmla="*/ 57 h 152"/>
                <a:gd name="T38" fmla="*/ 44 w 152"/>
                <a:gd name="T39" fmla="*/ 76 h 152"/>
                <a:gd name="T40" fmla="*/ 46 w 152"/>
                <a:gd name="T41" fmla="*/ 95 h 152"/>
                <a:gd name="T42" fmla="*/ 13 w 152"/>
                <a:gd name="T43" fmla="*/ 95 h 152"/>
                <a:gd name="T44" fmla="*/ 10 w 152"/>
                <a:gd name="T45" fmla="*/ 76 h 152"/>
                <a:gd name="T46" fmla="*/ 55 w 152"/>
                <a:gd name="T47" fmla="*/ 95 h 152"/>
                <a:gd name="T48" fmla="*/ 54 w 152"/>
                <a:gd name="T49" fmla="*/ 76 h 152"/>
                <a:gd name="T50" fmla="*/ 55 w 152"/>
                <a:gd name="T51" fmla="*/ 57 h 152"/>
                <a:gd name="T52" fmla="*/ 99 w 152"/>
                <a:gd name="T53" fmla="*/ 57 h 152"/>
                <a:gd name="T54" fmla="*/ 99 w 152"/>
                <a:gd name="T55" fmla="*/ 76 h 152"/>
                <a:gd name="T56" fmla="*/ 99 w 152"/>
                <a:gd name="T57" fmla="*/ 95 h 152"/>
                <a:gd name="T58" fmla="*/ 55 w 152"/>
                <a:gd name="T59" fmla="*/ 95 h 152"/>
                <a:gd name="T60" fmla="*/ 76 w 152"/>
                <a:gd name="T61" fmla="*/ 143 h 152"/>
                <a:gd name="T62" fmla="*/ 56 w 152"/>
                <a:gd name="T63" fmla="*/ 105 h 152"/>
                <a:gd name="T64" fmla="*/ 97 w 152"/>
                <a:gd name="T65" fmla="*/ 105 h 152"/>
                <a:gd name="T66" fmla="*/ 76 w 152"/>
                <a:gd name="T67" fmla="*/ 143 h 152"/>
                <a:gd name="T68" fmla="*/ 143 w 152"/>
                <a:gd name="T69" fmla="*/ 76 h 152"/>
                <a:gd name="T70" fmla="*/ 141 w 152"/>
                <a:gd name="T71" fmla="*/ 95 h 152"/>
                <a:gd name="T72" fmla="*/ 108 w 152"/>
                <a:gd name="T73" fmla="*/ 95 h 152"/>
                <a:gd name="T74" fmla="*/ 108 w 152"/>
                <a:gd name="T75" fmla="*/ 76 h 152"/>
                <a:gd name="T76" fmla="*/ 108 w 152"/>
                <a:gd name="T77" fmla="*/ 57 h 152"/>
                <a:gd name="T78" fmla="*/ 141 w 152"/>
                <a:gd name="T79" fmla="*/ 57 h 152"/>
                <a:gd name="T80" fmla="*/ 143 w 152"/>
                <a:gd name="T81" fmla="*/ 76 h 152"/>
                <a:gd name="T82" fmla="*/ 137 w 152"/>
                <a:gd name="T83" fmla="*/ 48 h 152"/>
                <a:gd name="T84" fmla="*/ 107 w 152"/>
                <a:gd name="T85" fmla="*/ 48 h 152"/>
                <a:gd name="T86" fmla="*/ 94 w 152"/>
                <a:gd name="T87" fmla="*/ 13 h 152"/>
                <a:gd name="T88" fmla="*/ 137 w 152"/>
                <a:gd name="T89" fmla="*/ 48 h 152"/>
                <a:gd name="T90" fmla="*/ 76 w 152"/>
                <a:gd name="T91" fmla="*/ 0 h 152"/>
                <a:gd name="T92" fmla="*/ 0 w 152"/>
                <a:gd name="T93" fmla="*/ 76 h 152"/>
                <a:gd name="T94" fmla="*/ 76 w 152"/>
                <a:gd name="T95" fmla="*/ 152 h 152"/>
                <a:gd name="T96" fmla="*/ 152 w 152"/>
                <a:gd name="T97" fmla="*/ 76 h 152"/>
                <a:gd name="T98" fmla="*/ 76 w 152"/>
                <a:gd name="T9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2">
                  <a:moveTo>
                    <a:pt x="94" y="140"/>
                  </a:moveTo>
                  <a:cubicBezTo>
                    <a:pt x="100" y="132"/>
                    <a:pt x="105" y="119"/>
                    <a:pt x="107" y="105"/>
                  </a:cubicBezTo>
                  <a:cubicBezTo>
                    <a:pt x="137" y="105"/>
                    <a:pt x="137" y="105"/>
                    <a:pt x="137" y="105"/>
                  </a:cubicBezTo>
                  <a:cubicBezTo>
                    <a:pt x="129" y="122"/>
                    <a:pt x="113" y="135"/>
                    <a:pt x="94" y="140"/>
                  </a:cubicBezTo>
                  <a:moveTo>
                    <a:pt x="17" y="105"/>
                  </a:moveTo>
                  <a:cubicBezTo>
                    <a:pt x="47" y="105"/>
                    <a:pt x="47" y="105"/>
                    <a:pt x="47" y="105"/>
                  </a:cubicBezTo>
                  <a:cubicBezTo>
                    <a:pt x="49" y="119"/>
                    <a:pt x="54" y="132"/>
                    <a:pt x="59" y="140"/>
                  </a:cubicBezTo>
                  <a:cubicBezTo>
                    <a:pt x="41" y="135"/>
                    <a:pt x="25" y="122"/>
                    <a:pt x="17" y="105"/>
                  </a:cubicBezTo>
                  <a:moveTo>
                    <a:pt x="59" y="13"/>
                  </a:moveTo>
                  <a:cubicBezTo>
                    <a:pt x="54" y="21"/>
                    <a:pt x="49" y="34"/>
                    <a:pt x="47" y="48"/>
                  </a:cubicBezTo>
                  <a:cubicBezTo>
                    <a:pt x="17" y="48"/>
                    <a:pt x="17" y="48"/>
                    <a:pt x="17" y="48"/>
                  </a:cubicBezTo>
                  <a:cubicBezTo>
                    <a:pt x="25" y="31"/>
                    <a:pt x="41" y="18"/>
                    <a:pt x="59" y="13"/>
                  </a:cubicBezTo>
                  <a:moveTo>
                    <a:pt x="76" y="10"/>
                  </a:moveTo>
                  <a:cubicBezTo>
                    <a:pt x="85" y="10"/>
                    <a:pt x="93" y="25"/>
                    <a:pt x="97" y="48"/>
                  </a:cubicBezTo>
                  <a:cubicBezTo>
                    <a:pt x="56" y="48"/>
                    <a:pt x="56" y="48"/>
                    <a:pt x="56" y="48"/>
                  </a:cubicBezTo>
                  <a:cubicBezTo>
                    <a:pt x="61" y="25"/>
                    <a:pt x="69" y="10"/>
                    <a:pt x="76" y="10"/>
                  </a:cubicBezTo>
                  <a:moveTo>
                    <a:pt x="10" y="76"/>
                  </a:moveTo>
                  <a:cubicBezTo>
                    <a:pt x="10" y="70"/>
                    <a:pt x="11" y="63"/>
                    <a:pt x="13" y="57"/>
                  </a:cubicBezTo>
                  <a:cubicBezTo>
                    <a:pt x="46" y="57"/>
                    <a:pt x="46" y="57"/>
                    <a:pt x="46" y="57"/>
                  </a:cubicBezTo>
                  <a:cubicBezTo>
                    <a:pt x="46" y="64"/>
                    <a:pt x="44" y="70"/>
                    <a:pt x="44" y="76"/>
                  </a:cubicBezTo>
                  <a:cubicBezTo>
                    <a:pt x="44" y="83"/>
                    <a:pt x="46" y="89"/>
                    <a:pt x="46" y="95"/>
                  </a:cubicBezTo>
                  <a:cubicBezTo>
                    <a:pt x="13" y="95"/>
                    <a:pt x="13" y="95"/>
                    <a:pt x="13" y="95"/>
                  </a:cubicBezTo>
                  <a:cubicBezTo>
                    <a:pt x="11" y="89"/>
                    <a:pt x="10" y="83"/>
                    <a:pt x="10" y="76"/>
                  </a:cubicBezTo>
                  <a:moveTo>
                    <a:pt x="55" y="95"/>
                  </a:moveTo>
                  <a:cubicBezTo>
                    <a:pt x="55" y="89"/>
                    <a:pt x="54" y="83"/>
                    <a:pt x="54" y="76"/>
                  </a:cubicBezTo>
                  <a:cubicBezTo>
                    <a:pt x="54" y="70"/>
                    <a:pt x="55" y="63"/>
                    <a:pt x="55" y="57"/>
                  </a:cubicBezTo>
                  <a:cubicBezTo>
                    <a:pt x="99" y="57"/>
                    <a:pt x="99" y="57"/>
                    <a:pt x="99" y="57"/>
                  </a:cubicBezTo>
                  <a:cubicBezTo>
                    <a:pt x="99" y="63"/>
                    <a:pt x="99" y="70"/>
                    <a:pt x="99" y="76"/>
                  </a:cubicBezTo>
                  <a:cubicBezTo>
                    <a:pt x="99" y="83"/>
                    <a:pt x="99" y="89"/>
                    <a:pt x="99" y="95"/>
                  </a:cubicBezTo>
                  <a:lnTo>
                    <a:pt x="55" y="95"/>
                  </a:lnTo>
                  <a:close/>
                  <a:moveTo>
                    <a:pt x="76" y="143"/>
                  </a:moveTo>
                  <a:cubicBezTo>
                    <a:pt x="69" y="143"/>
                    <a:pt x="61" y="128"/>
                    <a:pt x="56" y="105"/>
                  </a:cubicBezTo>
                  <a:cubicBezTo>
                    <a:pt x="97" y="105"/>
                    <a:pt x="97" y="105"/>
                    <a:pt x="97" y="105"/>
                  </a:cubicBezTo>
                  <a:cubicBezTo>
                    <a:pt x="93" y="128"/>
                    <a:pt x="85" y="143"/>
                    <a:pt x="76" y="143"/>
                  </a:cubicBezTo>
                  <a:moveTo>
                    <a:pt x="143" y="76"/>
                  </a:moveTo>
                  <a:cubicBezTo>
                    <a:pt x="143" y="83"/>
                    <a:pt x="143" y="89"/>
                    <a:pt x="141" y="95"/>
                  </a:cubicBezTo>
                  <a:cubicBezTo>
                    <a:pt x="108" y="95"/>
                    <a:pt x="108" y="95"/>
                    <a:pt x="108" y="95"/>
                  </a:cubicBezTo>
                  <a:cubicBezTo>
                    <a:pt x="108" y="89"/>
                    <a:pt x="108" y="83"/>
                    <a:pt x="108" y="76"/>
                  </a:cubicBezTo>
                  <a:cubicBezTo>
                    <a:pt x="108" y="70"/>
                    <a:pt x="108" y="64"/>
                    <a:pt x="108" y="57"/>
                  </a:cubicBezTo>
                  <a:cubicBezTo>
                    <a:pt x="141" y="57"/>
                    <a:pt x="141" y="57"/>
                    <a:pt x="141" y="57"/>
                  </a:cubicBezTo>
                  <a:cubicBezTo>
                    <a:pt x="143" y="63"/>
                    <a:pt x="143" y="70"/>
                    <a:pt x="143" y="76"/>
                  </a:cubicBezTo>
                  <a:moveTo>
                    <a:pt x="137" y="48"/>
                  </a:moveTo>
                  <a:cubicBezTo>
                    <a:pt x="107" y="48"/>
                    <a:pt x="107" y="48"/>
                    <a:pt x="107" y="48"/>
                  </a:cubicBezTo>
                  <a:cubicBezTo>
                    <a:pt x="105" y="34"/>
                    <a:pt x="100" y="21"/>
                    <a:pt x="94" y="13"/>
                  </a:cubicBezTo>
                  <a:cubicBezTo>
                    <a:pt x="113" y="18"/>
                    <a:pt x="129" y="31"/>
                    <a:pt x="137" y="48"/>
                  </a:cubicBezTo>
                  <a:moveTo>
                    <a:pt x="76" y="0"/>
                  </a:moveTo>
                  <a:cubicBezTo>
                    <a:pt x="35" y="0"/>
                    <a:pt x="0" y="34"/>
                    <a:pt x="0" y="76"/>
                  </a:cubicBezTo>
                  <a:cubicBezTo>
                    <a:pt x="0" y="119"/>
                    <a:pt x="35" y="152"/>
                    <a:pt x="76" y="152"/>
                  </a:cubicBezTo>
                  <a:cubicBezTo>
                    <a:pt x="119" y="152"/>
                    <a:pt x="152" y="119"/>
                    <a:pt x="152" y="76"/>
                  </a:cubicBezTo>
                  <a:cubicBezTo>
                    <a:pt x="152" y="34"/>
                    <a:pt x="119" y="0"/>
                    <a:pt x="76"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703" name="Group 702"/>
            <p:cNvGrpSpPr/>
            <p:nvPr/>
          </p:nvGrpSpPr>
          <p:grpSpPr>
            <a:xfrm>
              <a:off x="5700148" y="5817414"/>
              <a:ext cx="378734" cy="276867"/>
              <a:chOff x="6618288" y="3243263"/>
              <a:chExt cx="690563" cy="504825"/>
            </a:xfrm>
            <a:solidFill>
              <a:schemeClr val="tx2"/>
            </a:solidFill>
          </p:grpSpPr>
          <p:sp>
            <p:nvSpPr>
              <p:cNvPr id="701" name="Freeform 137"/>
              <p:cNvSpPr>
                <a:spLocks/>
              </p:cNvSpPr>
              <p:nvPr/>
            </p:nvSpPr>
            <p:spPr bwMode="auto">
              <a:xfrm>
                <a:off x="6932613" y="3473450"/>
                <a:ext cx="134939" cy="165101"/>
              </a:xfrm>
              <a:custGeom>
                <a:avLst/>
                <a:gdLst>
                  <a:gd name="T0" fmla="*/ 0 w 85"/>
                  <a:gd name="T1" fmla="*/ 47 h 104"/>
                  <a:gd name="T2" fmla="*/ 30 w 85"/>
                  <a:gd name="T3" fmla="*/ 47 h 104"/>
                  <a:gd name="T4" fmla="*/ 3 w 85"/>
                  <a:gd name="T5" fmla="*/ 104 h 104"/>
                  <a:gd name="T6" fmla="*/ 74 w 85"/>
                  <a:gd name="T7" fmla="*/ 39 h 104"/>
                  <a:gd name="T8" fmla="*/ 49 w 85"/>
                  <a:gd name="T9" fmla="*/ 39 h 104"/>
                  <a:gd name="T10" fmla="*/ 85 w 85"/>
                  <a:gd name="T11" fmla="*/ 0 h 104"/>
                  <a:gd name="T12" fmla="*/ 30 w 85"/>
                  <a:gd name="T13" fmla="*/ 0 h 104"/>
                  <a:gd name="T14" fmla="*/ 0 w 85"/>
                  <a:gd name="T15" fmla="*/ 4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04">
                    <a:moveTo>
                      <a:pt x="0" y="47"/>
                    </a:moveTo>
                    <a:lnTo>
                      <a:pt x="30" y="47"/>
                    </a:lnTo>
                    <a:lnTo>
                      <a:pt x="3" y="104"/>
                    </a:lnTo>
                    <a:lnTo>
                      <a:pt x="74" y="39"/>
                    </a:lnTo>
                    <a:lnTo>
                      <a:pt x="49" y="39"/>
                    </a:lnTo>
                    <a:lnTo>
                      <a:pt x="85" y="0"/>
                    </a:lnTo>
                    <a:lnTo>
                      <a:pt x="30"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702" name="Freeform 138"/>
              <p:cNvSpPr>
                <a:spLocks noEditPoints="1"/>
              </p:cNvSpPr>
              <p:nvPr/>
            </p:nvSpPr>
            <p:spPr bwMode="auto">
              <a:xfrm>
                <a:off x="6618288" y="3243263"/>
                <a:ext cx="690563" cy="504825"/>
              </a:xfrm>
              <a:custGeom>
                <a:avLst/>
                <a:gdLst>
                  <a:gd name="T0" fmla="*/ 432 w 435"/>
                  <a:gd name="T1" fmla="*/ 113 h 318"/>
                  <a:gd name="T2" fmla="*/ 389 w 435"/>
                  <a:gd name="T3" fmla="*/ 107 h 318"/>
                  <a:gd name="T4" fmla="*/ 372 w 435"/>
                  <a:gd name="T5" fmla="*/ 115 h 318"/>
                  <a:gd name="T6" fmla="*/ 370 w 435"/>
                  <a:gd name="T7" fmla="*/ 140 h 318"/>
                  <a:gd name="T8" fmla="*/ 350 w 435"/>
                  <a:gd name="T9" fmla="*/ 96 h 318"/>
                  <a:gd name="T10" fmla="*/ 340 w 435"/>
                  <a:gd name="T11" fmla="*/ 77 h 318"/>
                  <a:gd name="T12" fmla="*/ 264 w 435"/>
                  <a:gd name="T13" fmla="*/ 60 h 318"/>
                  <a:gd name="T14" fmla="*/ 288 w 435"/>
                  <a:gd name="T15" fmla="*/ 55 h 318"/>
                  <a:gd name="T16" fmla="*/ 293 w 435"/>
                  <a:gd name="T17" fmla="*/ 19 h 318"/>
                  <a:gd name="T18" fmla="*/ 288 w 435"/>
                  <a:gd name="T19" fmla="*/ 6 h 318"/>
                  <a:gd name="T20" fmla="*/ 182 w 435"/>
                  <a:gd name="T21" fmla="*/ 0 h 318"/>
                  <a:gd name="T22" fmla="*/ 166 w 435"/>
                  <a:gd name="T23" fmla="*/ 8 h 318"/>
                  <a:gd name="T24" fmla="*/ 163 w 435"/>
                  <a:gd name="T25" fmla="*/ 41 h 318"/>
                  <a:gd name="T26" fmla="*/ 174 w 435"/>
                  <a:gd name="T27" fmla="*/ 58 h 318"/>
                  <a:gd name="T28" fmla="*/ 193 w 435"/>
                  <a:gd name="T29" fmla="*/ 77 h 318"/>
                  <a:gd name="T30" fmla="*/ 163 w 435"/>
                  <a:gd name="T31" fmla="*/ 77 h 318"/>
                  <a:gd name="T32" fmla="*/ 92 w 435"/>
                  <a:gd name="T33" fmla="*/ 121 h 318"/>
                  <a:gd name="T34" fmla="*/ 79 w 435"/>
                  <a:gd name="T35" fmla="*/ 132 h 318"/>
                  <a:gd name="T36" fmla="*/ 60 w 435"/>
                  <a:gd name="T37" fmla="*/ 159 h 318"/>
                  <a:gd name="T38" fmla="*/ 57 w 435"/>
                  <a:gd name="T39" fmla="*/ 137 h 318"/>
                  <a:gd name="T40" fmla="*/ 16 w 435"/>
                  <a:gd name="T41" fmla="*/ 129 h 318"/>
                  <a:gd name="T42" fmla="*/ 3 w 435"/>
                  <a:gd name="T43" fmla="*/ 140 h 318"/>
                  <a:gd name="T44" fmla="*/ 3 w 435"/>
                  <a:gd name="T45" fmla="*/ 255 h 318"/>
                  <a:gd name="T46" fmla="*/ 11 w 435"/>
                  <a:gd name="T47" fmla="*/ 263 h 318"/>
                  <a:gd name="T48" fmla="*/ 52 w 435"/>
                  <a:gd name="T49" fmla="*/ 263 h 318"/>
                  <a:gd name="T50" fmla="*/ 57 w 435"/>
                  <a:gd name="T51" fmla="*/ 255 h 318"/>
                  <a:gd name="T52" fmla="*/ 79 w 435"/>
                  <a:gd name="T53" fmla="*/ 233 h 318"/>
                  <a:gd name="T54" fmla="*/ 79 w 435"/>
                  <a:gd name="T55" fmla="*/ 263 h 318"/>
                  <a:gd name="T56" fmla="*/ 90 w 435"/>
                  <a:gd name="T57" fmla="*/ 271 h 318"/>
                  <a:gd name="T58" fmla="*/ 158 w 435"/>
                  <a:gd name="T59" fmla="*/ 310 h 318"/>
                  <a:gd name="T60" fmla="*/ 166 w 435"/>
                  <a:gd name="T61" fmla="*/ 315 h 318"/>
                  <a:gd name="T62" fmla="*/ 288 w 435"/>
                  <a:gd name="T63" fmla="*/ 315 h 318"/>
                  <a:gd name="T64" fmla="*/ 348 w 435"/>
                  <a:gd name="T65" fmla="*/ 249 h 318"/>
                  <a:gd name="T66" fmla="*/ 370 w 435"/>
                  <a:gd name="T67" fmla="*/ 238 h 318"/>
                  <a:gd name="T68" fmla="*/ 372 w 435"/>
                  <a:gd name="T69" fmla="*/ 263 h 318"/>
                  <a:gd name="T70" fmla="*/ 418 w 435"/>
                  <a:gd name="T71" fmla="*/ 271 h 318"/>
                  <a:gd name="T72" fmla="*/ 435 w 435"/>
                  <a:gd name="T73" fmla="*/ 260 h 318"/>
                  <a:gd name="T74" fmla="*/ 435 w 435"/>
                  <a:gd name="T75" fmla="*/ 118 h 318"/>
                  <a:gd name="T76" fmla="*/ 185 w 435"/>
                  <a:gd name="T77" fmla="*/ 22 h 318"/>
                  <a:gd name="T78" fmla="*/ 272 w 435"/>
                  <a:gd name="T79" fmla="*/ 39 h 318"/>
                  <a:gd name="T80" fmla="*/ 242 w 435"/>
                  <a:gd name="T81" fmla="*/ 77 h 318"/>
                  <a:gd name="T82" fmla="*/ 215 w 435"/>
                  <a:gd name="T83" fmla="*/ 39 h 318"/>
                  <a:gd name="T84" fmla="*/ 413 w 435"/>
                  <a:gd name="T85" fmla="*/ 249 h 318"/>
                  <a:gd name="T86" fmla="*/ 391 w 435"/>
                  <a:gd name="T87" fmla="*/ 217 h 318"/>
                  <a:gd name="T88" fmla="*/ 329 w 435"/>
                  <a:gd name="T89" fmla="*/ 241 h 318"/>
                  <a:gd name="T90" fmla="*/ 174 w 435"/>
                  <a:gd name="T91" fmla="*/ 296 h 318"/>
                  <a:gd name="T92" fmla="*/ 100 w 435"/>
                  <a:gd name="T93" fmla="*/ 252 h 318"/>
                  <a:gd name="T94" fmla="*/ 38 w 435"/>
                  <a:gd name="T95" fmla="*/ 211 h 318"/>
                  <a:gd name="T96" fmla="*/ 22 w 435"/>
                  <a:gd name="T97" fmla="*/ 244 h 318"/>
                  <a:gd name="T98" fmla="*/ 38 w 435"/>
                  <a:gd name="T99" fmla="*/ 151 h 318"/>
                  <a:gd name="T100" fmla="*/ 100 w 435"/>
                  <a:gd name="T101" fmla="*/ 181 h 318"/>
                  <a:gd name="T102" fmla="*/ 139 w 435"/>
                  <a:gd name="T103" fmla="*/ 143 h 318"/>
                  <a:gd name="T104" fmla="*/ 193 w 435"/>
                  <a:gd name="T105" fmla="*/ 99 h 318"/>
                  <a:gd name="T106" fmla="*/ 329 w 435"/>
                  <a:gd name="T107" fmla="*/ 99 h 318"/>
                  <a:gd name="T108" fmla="*/ 391 w 435"/>
                  <a:gd name="T109" fmla="*/ 162 h 318"/>
                  <a:gd name="T110" fmla="*/ 413 w 435"/>
                  <a:gd name="T111" fmla="*/ 1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5" h="318">
                    <a:moveTo>
                      <a:pt x="435" y="118"/>
                    </a:moveTo>
                    <a:lnTo>
                      <a:pt x="432" y="113"/>
                    </a:lnTo>
                    <a:lnTo>
                      <a:pt x="424" y="107"/>
                    </a:lnTo>
                    <a:lnTo>
                      <a:pt x="389" y="107"/>
                    </a:lnTo>
                    <a:lnTo>
                      <a:pt x="378" y="110"/>
                    </a:lnTo>
                    <a:lnTo>
                      <a:pt x="372" y="115"/>
                    </a:lnTo>
                    <a:lnTo>
                      <a:pt x="370" y="118"/>
                    </a:lnTo>
                    <a:lnTo>
                      <a:pt x="370" y="140"/>
                    </a:lnTo>
                    <a:lnTo>
                      <a:pt x="350" y="140"/>
                    </a:lnTo>
                    <a:lnTo>
                      <a:pt x="350" y="96"/>
                    </a:lnTo>
                    <a:lnTo>
                      <a:pt x="348" y="85"/>
                    </a:lnTo>
                    <a:lnTo>
                      <a:pt x="340" y="77"/>
                    </a:lnTo>
                    <a:lnTo>
                      <a:pt x="264" y="77"/>
                    </a:lnTo>
                    <a:lnTo>
                      <a:pt x="264" y="60"/>
                    </a:lnTo>
                    <a:lnTo>
                      <a:pt x="280" y="60"/>
                    </a:lnTo>
                    <a:lnTo>
                      <a:pt x="288" y="55"/>
                    </a:lnTo>
                    <a:lnTo>
                      <a:pt x="293" y="47"/>
                    </a:lnTo>
                    <a:lnTo>
                      <a:pt x="293" y="19"/>
                    </a:lnTo>
                    <a:lnTo>
                      <a:pt x="293" y="11"/>
                    </a:lnTo>
                    <a:lnTo>
                      <a:pt x="288" y="6"/>
                    </a:lnTo>
                    <a:lnTo>
                      <a:pt x="283" y="0"/>
                    </a:lnTo>
                    <a:lnTo>
                      <a:pt x="182" y="0"/>
                    </a:lnTo>
                    <a:lnTo>
                      <a:pt x="174" y="0"/>
                    </a:lnTo>
                    <a:lnTo>
                      <a:pt x="166" y="8"/>
                    </a:lnTo>
                    <a:lnTo>
                      <a:pt x="166" y="11"/>
                    </a:lnTo>
                    <a:lnTo>
                      <a:pt x="163" y="41"/>
                    </a:lnTo>
                    <a:lnTo>
                      <a:pt x="166" y="52"/>
                    </a:lnTo>
                    <a:lnTo>
                      <a:pt x="174" y="58"/>
                    </a:lnTo>
                    <a:lnTo>
                      <a:pt x="193" y="60"/>
                    </a:lnTo>
                    <a:lnTo>
                      <a:pt x="193" y="77"/>
                    </a:lnTo>
                    <a:lnTo>
                      <a:pt x="171" y="77"/>
                    </a:lnTo>
                    <a:lnTo>
                      <a:pt x="163" y="77"/>
                    </a:lnTo>
                    <a:lnTo>
                      <a:pt x="128" y="121"/>
                    </a:lnTo>
                    <a:lnTo>
                      <a:pt x="92" y="121"/>
                    </a:lnTo>
                    <a:lnTo>
                      <a:pt x="87" y="123"/>
                    </a:lnTo>
                    <a:lnTo>
                      <a:pt x="79" y="132"/>
                    </a:lnTo>
                    <a:lnTo>
                      <a:pt x="79" y="159"/>
                    </a:lnTo>
                    <a:lnTo>
                      <a:pt x="60" y="159"/>
                    </a:lnTo>
                    <a:lnTo>
                      <a:pt x="60" y="145"/>
                    </a:lnTo>
                    <a:lnTo>
                      <a:pt x="57" y="137"/>
                    </a:lnTo>
                    <a:lnTo>
                      <a:pt x="49" y="129"/>
                    </a:lnTo>
                    <a:lnTo>
                      <a:pt x="16" y="129"/>
                    </a:lnTo>
                    <a:lnTo>
                      <a:pt x="8" y="132"/>
                    </a:lnTo>
                    <a:lnTo>
                      <a:pt x="3" y="140"/>
                    </a:lnTo>
                    <a:lnTo>
                      <a:pt x="0" y="247"/>
                    </a:lnTo>
                    <a:lnTo>
                      <a:pt x="3" y="255"/>
                    </a:lnTo>
                    <a:lnTo>
                      <a:pt x="8" y="263"/>
                    </a:lnTo>
                    <a:lnTo>
                      <a:pt x="11" y="263"/>
                    </a:lnTo>
                    <a:lnTo>
                      <a:pt x="43" y="266"/>
                    </a:lnTo>
                    <a:lnTo>
                      <a:pt x="52" y="263"/>
                    </a:lnTo>
                    <a:lnTo>
                      <a:pt x="52" y="260"/>
                    </a:lnTo>
                    <a:lnTo>
                      <a:pt x="57" y="255"/>
                    </a:lnTo>
                    <a:lnTo>
                      <a:pt x="60" y="233"/>
                    </a:lnTo>
                    <a:lnTo>
                      <a:pt x="79" y="233"/>
                    </a:lnTo>
                    <a:lnTo>
                      <a:pt x="79" y="255"/>
                    </a:lnTo>
                    <a:lnTo>
                      <a:pt x="79" y="263"/>
                    </a:lnTo>
                    <a:lnTo>
                      <a:pt x="84" y="271"/>
                    </a:lnTo>
                    <a:lnTo>
                      <a:pt x="90" y="271"/>
                    </a:lnTo>
                    <a:lnTo>
                      <a:pt x="128" y="274"/>
                    </a:lnTo>
                    <a:lnTo>
                      <a:pt x="158" y="310"/>
                    </a:lnTo>
                    <a:lnTo>
                      <a:pt x="160" y="312"/>
                    </a:lnTo>
                    <a:lnTo>
                      <a:pt x="166" y="315"/>
                    </a:lnTo>
                    <a:lnTo>
                      <a:pt x="283" y="318"/>
                    </a:lnTo>
                    <a:lnTo>
                      <a:pt x="288" y="315"/>
                    </a:lnTo>
                    <a:lnTo>
                      <a:pt x="345" y="255"/>
                    </a:lnTo>
                    <a:lnTo>
                      <a:pt x="348" y="249"/>
                    </a:lnTo>
                    <a:lnTo>
                      <a:pt x="350" y="238"/>
                    </a:lnTo>
                    <a:lnTo>
                      <a:pt x="370" y="238"/>
                    </a:lnTo>
                    <a:lnTo>
                      <a:pt x="370" y="252"/>
                    </a:lnTo>
                    <a:lnTo>
                      <a:pt x="372" y="263"/>
                    </a:lnTo>
                    <a:lnTo>
                      <a:pt x="380" y="269"/>
                    </a:lnTo>
                    <a:lnTo>
                      <a:pt x="418" y="271"/>
                    </a:lnTo>
                    <a:lnTo>
                      <a:pt x="429" y="266"/>
                    </a:lnTo>
                    <a:lnTo>
                      <a:pt x="435" y="260"/>
                    </a:lnTo>
                    <a:lnTo>
                      <a:pt x="435" y="126"/>
                    </a:lnTo>
                    <a:lnTo>
                      <a:pt x="435" y="118"/>
                    </a:lnTo>
                    <a:close/>
                    <a:moveTo>
                      <a:pt x="185" y="39"/>
                    </a:moveTo>
                    <a:lnTo>
                      <a:pt x="185" y="22"/>
                    </a:lnTo>
                    <a:lnTo>
                      <a:pt x="272" y="22"/>
                    </a:lnTo>
                    <a:lnTo>
                      <a:pt x="272" y="39"/>
                    </a:lnTo>
                    <a:lnTo>
                      <a:pt x="242" y="39"/>
                    </a:lnTo>
                    <a:lnTo>
                      <a:pt x="242" y="77"/>
                    </a:lnTo>
                    <a:lnTo>
                      <a:pt x="215" y="77"/>
                    </a:lnTo>
                    <a:lnTo>
                      <a:pt x="215" y="39"/>
                    </a:lnTo>
                    <a:lnTo>
                      <a:pt x="185" y="39"/>
                    </a:lnTo>
                    <a:close/>
                    <a:moveTo>
                      <a:pt x="413" y="249"/>
                    </a:moveTo>
                    <a:lnTo>
                      <a:pt x="391" y="249"/>
                    </a:lnTo>
                    <a:lnTo>
                      <a:pt x="391" y="217"/>
                    </a:lnTo>
                    <a:lnTo>
                      <a:pt x="329" y="217"/>
                    </a:lnTo>
                    <a:lnTo>
                      <a:pt x="329" y="241"/>
                    </a:lnTo>
                    <a:lnTo>
                      <a:pt x="280" y="296"/>
                    </a:lnTo>
                    <a:lnTo>
                      <a:pt x="174" y="296"/>
                    </a:lnTo>
                    <a:lnTo>
                      <a:pt x="139" y="252"/>
                    </a:lnTo>
                    <a:lnTo>
                      <a:pt x="100" y="252"/>
                    </a:lnTo>
                    <a:lnTo>
                      <a:pt x="100" y="211"/>
                    </a:lnTo>
                    <a:lnTo>
                      <a:pt x="38" y="211"/>
                    </a:lnTo>
                    <a:lnTo>
                      <a:pt x="38" y="244"/>
                    </a:lnTo>
                    <a:lnTo>
                      <a:pt x="22" y="244"/>
                    </a:lnTo>
                    <a:lnTo>
                      <a:pt x="22" y="151"/>
                    </a:lnTo>
                    <a:lnTo>
                      <a:pt x="38" y="151"/>
                    </a:lnTo>
                    <a:lnTo>
                      <a:pt x="38" y="181"/>
                    </a:lnTo>
                    <a:lnTo>
                      <a:pt x="100" y="181"/>
                    </a:lnTo>
                    <a:lnTo>
                      <a:pt x="100" y="143"/>
                    </a:lnTo>
                    <a:lnTo>
                      <a:pt x="139" y="143"/>
                    </a:lnTo>
                    <a:lnTo>
                      <a:pt x="174" y="99"/>
                    </a:lnTo>
                    <a:lnTo>
                      <a:pt x="193" y="99"/>
                    </a:lnTo>
                    <a:lnTo>
                      <a:pt x="264" y="99"/>
                    </a:lnTo>
                    <a:lnTo>
                      <a:pt x="329" y="99"/>
                    </a:lnTo>
                    <a:lnTo>
                      <a:pt x="329" y="162"/>
                    </a:lnTo>
                    <a:lnTo>
                      <a:pt x="391" y="162"/>
                    </a:lnTo>
                    <a:lnTo>
                      <a:pt x="391" y="129"/>
                    </a:lnTo>
                    <a:lnTo>
                      <a:pt x="413" y="129"/>
                    </a:lnTo>
                    <a:lnTo>
                      <a:pt x="4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3171" name="Freeform 142"/>
            <p:cNvSpPr>
              <a:spLocks noEditPoints="1"/>
            </p:cNvSpPr>
            <p:nvPr/>
          </p:nvSpPr>
          <p:spPr bwMode="auto">
            <a:xfrm>
              <a:off x="3809223" y="4932954"/>
              <a:ext cx="397761" cy="257322"/>
            </a:xfrm>
            <a:custGeom>
              <a:avLst/>
              <a:gdLst>
                <a:gd name="T0" fmla="*/ 124 w 162"/>
                <a:gd name="T1" fmla="*/ 21 h 104"/>
                <a:gd name="T2" fmla="*/ 124 w 162"/>
                <a:gd name="T3" fmla="*/ 10 h 104"/>
                <a:gd name="T4" fmla="*/ 102 w 162"/>
                <a:gd name="T5" fmla="*/ 10 h 104"/>
                <a:gd name="T6" fmla="*/ 102 w 162"/>
                <a:gd name="T7" fmla="*/ 0 h 104"/>
                <a:gd name="T8" fmla="*/ 26 w 162"/>
                <a:gd name="T9" fmla="*/ 0 h 104"/>
                <a:gd name="T10" fmla="*/ 2 w 162"/>
                <a:gd name="T11" fmla="*/ 23 h 104"/>
                <a:gd name="T12" fmla="*/ 25 w 162"/>
                <a:gd name="T13" fmla="*/ 47 h 104"/>
                <a:gd name="T14" fmla="*/ 15 w 162"/>
                <a:gd name="T15" fmla="*/ 79 h 104"/>
                <a:gd name="T16" fmla="*/ 0 w 162"/>
                <a:gd name="T17" fmla="*/ 79 h 104"/>
                <a:gd name="T18" fmla="*/ 0 w 162"/>
                <a:gd name="T19" fmla="*/ 104 h 104"/>
                <a:gd name="T20" fmla="*/ 56 w 162"/>
                <a:gd name="T21" fmla="*/ 104 h 104"/>
                <a:gd name="T22" fmla="*/ 56 w 162"/>
                <a:gd name="T23" fmla="*/ 79 h 104"/>
                <a:gd name="T24" fmla="*/ 50 w 162"/>
                <a:gd name="T25" fmla="*/ 79 h 104"/>
                <a:gd name="T26" fmla="*/ 59 w 162"/>
                <a:gd name="T27" fmla="*/ 47 h 104"/>
                <a:gd name="T28" fmla="*/ 70 w 162"/>
                <a:gd name="T29" fmla="*/ 47 h 104"/>
                <a:gd name="T30" fmla="*/ 70 w 162"/>
                <a:gd name="T31" fmla="*/ 57 h 104"/>
                <a:gd name="T32" fmla="*/ 78 w 162"/>
                <a:gd name="T33" fmla="*/ 57 h 104"/>
                <a:gd name="T34" fmla="*/ 78 w 162"/>
                <a:gd name="T35" fmla="*/ 47 h 104"/>
                <a:gd name="T36" fmla="*/ 102 w 162"/>
                <a:gd name="T37" fmla="*/ 47 h 104"/>
                <a:gd name="T38" fmla="*/ 102 w 162"/>
                <a:gd name="T39" fmla="*/ 40 h 104"/>
                <a:gd name="T40" fmla="*/ 124 w 162"/>
                <a:gd name="T41" fmla="*/ 40 h 104"/>
                <a:gd name="T42" fmla="*/ 124 w 162"/>
                <a:gd name="T43" fmla="*/ 29 h 104"/>
                <a:gd name="T44" fmla="*/ 162 w 162"/>
                <a:gd name="T45" fmla="*/ 29 h 104"/>
                <a:gd name="T46" fmla="*/ 162 w 162"/>
                <a:gd name="T47" fmla="*/ 21 h 104"/>
                <a:gd name="T48" fmla="*/ 124 w 162"/>
                <a:gd name="T49" fmla="*/ 21 h 104"/>
                <a:gd name="T50" fmla="*/ 48 w 162"/>
                <a:gd name="T51" fmla="*/ 96 h 104"/>
                <a:gd name="T52" fmla="*/ 8 w 162"/>
                <a:gd name="T53" fmla="*/ 96 h 104"/>
                <a:gd name="T54" fmla="*/ 8 w 162"/>
                <a:gd name="T55" fmla="*/ 87 h 104"/>
                <a:gd name="T56" fmla="*/ 13 w 162"/>
                <a:gd name="T57" fmla="*/ 87 h 104"/>
                <a:gd name="T58" fmla="*/ 47 w 162"/>
                <a:gd name="T59" fmla="*/ 87 h 104"/>
                <a:gd name="T60" fmla="*/ 48 w 162"/>
                <a:gd name="T61" fmla="*/ 87 h 104"/>
                <a:gd name="T62" fmla="*/ 48 w 162"/>
                <a:gd name="T63" fmla="*/ 96 h 104"/>
                <a:gd name="T64" fmla="*/ 42 w 162"/>
                <a:gd name="T65" fmla="*/ 79 h 104"/>
                <a:gd name="T66" fmla="*/ 23 w 162"/>
                <a:gd name="T67" fmla="*/ 79 h 104"/>
                <a:gd name="T68" fmla="*/ 33 w 162"/>
                <a:gd name="T69" fmla="*/ 47 h 104"/>
                <a:gd name="T70" fmla="*/ 51 w 162"/>
                <a:gd name="T71" fmla="*/ 47 h 104"/>
                <a:gd name="T72" fmla="*/ 42 w 162"/>
                <a:gd name="T73" fmla="*/ 79 h 104"/>
                <a:gd name="T74" fmla="*/ 94 w 162"/>
                <a:gd name="T75" fmla="*/ 10 h 104"/>
                <a:gd name="T76" fmla="*/ 94 w 162"/>
                <a:gd name="T77" fmla="*/ 39 h 104"/>
                <a:gd name="T78" fmla="*/ 62 w 162"/>
                <a:gd name="T79" fmla="*/ 39 h 104"/>
                <a:gd name="T80" fmla="*/ 27 w 162"/>
                <a:gd name="T81" fmla="*/ 39 h 104"/>
                <a:gd name="T82" fmla="*/ 26 w 162"/>
                <a:gd name="T83" fmla="*/ 39 h 104"/>
                <a:gd name="T84" fmla="*/ 10 w 162"/>
                <a:gd name="T85" fmla="*/ 23 h 104"/>
                <a:gd name="T86" fmla="*/ 26 w 162"/>
                <a:gd name="T87" fmla="*/ 8 h 104"/>
                <a:gd name="T88" fmla="*/ 94 w 162"/>
                <a:gd name="T89" fmla="*/ 8 h 104"/>
                <a:gd name="T90" fmla="*/ 94 w 162"/>
                <a:gd name="T91" fmla="*/ 10 h 104"/>
                <a:gd name="T92" fmla="*/ 116 w 162"/>
                <a:gd name="T93" fmla="*/ 32 h 104"/>
                <a:gd name="T94" fmla="*/ 102 w 162"/>
                <a:gd name="T95" fmla="*/ 32 h 104"/>
                <a:gd name="T96" fmla="*/ 102 w 162"/>
                <a:gd name="T97" fmla="*/ 18 h 104"/>
                <a:gd name="T98" fmla="*/ 116 w 162"/>
                <a:gd name="T99" fmla="*/ 18 h 104"/>
                <a:gd name="T100" fmla="*/ 116 w 162"/>
                <a:gd name="T101"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2" h="104">
                  <a:moveTo>
                    <a:pt x="124" y="21"/>
                  </a:moveTo>
                  <a:cubicBezTo>
                    <a:pt x="124" y="10"/>
                    <a:pt x="124" y="10"/>
                    <a:pt x="124" y="10"/>
                  </a:cubicBezTo>
                  <a:cubicBezTo>
                    <a:pt x="102" y="10"/>
                    <a:pt x="102" y="10"/>
                    <a:pt x="102" y="10"/>
                  </a:cubicBezTo>
                  <a:cubicBezTo>
                    <a:pt x="102" y="0"/>
                    <a:pt x="102" y="0"/>
                    <a:pt x="102" y="0"/>
                  </a:cubicBezTo>
                  <a:cubicBezTo>
                    <a:pt x="26" y="0"/>
                    <a:pt x="26" y="0"/>
                    <a:pt x="26" y="0"/>
                  </a:cubicBezTo>
                  <a:cubicBezTo>
                    <a:pt x="13" y="0"/>
                    <a:pt x="2" y="10"/>
                    <a:pt x="2" y="23"/>
                  </a:cubicBezTo>
                  <a:cubicBezTo>
                    <a:pt x="2" y="36"/>
                    <a:pt x="12" y="46"/>
                    <a:pt x="25" y="47"/>
                  </a:cubicBezTo>
                  <a:cubicBezTo>
                    <a:pt x="15" y="79"/>
                    <a:pt x="15" y="79"/>
                    <a:pt x="15" y="79"/>
                  </a:cubicBezTo>
                  <a:cubicBezTo>
                    <a:pt x="0" y="79"/>
                    <a:pt x="0" y="79"/>
                    <a:pt x="0" y="79"/>
                  </a:cubicBezTo>
                  <a:cubicBezTo>
                    <a:pt x="0" y="104"/>
                    <a:pt x="0" y="104"/>
                    <a:pt x="0" y="104"/>
                  </a:cubicBezTo>
                  <a:cubicBezTo>
                    <a:pt x="56" y="104"/>
                    <a:pt x="56" y="104"/>
                    <a:pt x="56" y="104"/>
                  </a:cubicBezTo>
                  <a:cubicBezTo>
                    <a:pt x="56" y="79"/>
                    <a:pt x="56" y="79"/>
                    <a:pt x="56" y="79"/>
                  </a:cubicBezTo>
                  <a:cubicBezTo>
                    <a:pt x="50" y="79"/>
                    <a:pt x="50" y="79"/>
                    <a:pt x="50" y="79"/>
                  </a:cubicBezTo>
                  <a:cubicBezTo>
                    <a:pt x="59" y="47"/>
                    <a:pt x="59" y="47"/>
                    <a:pt x="59" y="47"/>
                  </a:cubicBezTo>
                  <a:cubicBezTo>
                    <a:pt x="70" y="47"/>
                    <a:pt x="70" y="47"/>
                    <a:pt x="70" y="47"/>
                  </a:cubicBezTo>
                  <a:cubicBezTo>
                    <a:pt x="70" y="57"/>
                    <a:pt x="70" y="57"/>
                    <a:pt x="70" y="57"/>
                  </a:cubicBezTo>
                  <a:cubicBezTo>
                    <a:pt x="78" y="57"/>
                    <a:pt x="78" y="57"/>
                    <a:pt x="78" y="57"/>
                  </a:cubicBezTo>
                  <a:cubicBezTo>
                    <a:pt x="78" y="47"/>
                    <a:pt x="78" y="47"/>
                    <a:pt x="78" y="47"/>
                  </a:cubicBezTo>
                  <a:cubicBezTo>
                    <a:pt x="102" y="47"/>
                    <a:pt x="102" y="47"/>
                    <a:pt x="102" y="47"/>
                  </a:cubicBezTo>
                  <a:cubicBezTo>
                    <a:pt x="102" y="40"/>
                    <a:pt x="102" y="40"/>
                    <a:pt x="102" y="40"/>
                  </a:cubicBezTo>
                  <a:cubicBezTo>
                    <a:pt x="124" y="40"/>
                    <a:pt x="124" y="40"/>
                    <a:pt x="124" y="40"/>
                  </a:cubicBezTo>
                  <a:cubicBezTo>
                    <a:pt x="124" y="29"/>
                    <a:pt x="124" y="29"/>
                    <a:pt x="124" y="29"/>
                  </a:cubicBezTo>
                  <a:cubicBezTo>
                    <a:pt x="162" y="29"/>
                    <a:pt x="162" y="29"/>
                    <a:pt x="162" y="29"/>
                  </a:cubicBezTo>
                  <a:cubicBezTo>
                    <a:pt x="162" y="21"/>
                    <a:pt x="162" y="21"/>
                    <a:pt x="162" y="21"/>
                  </a:cubicBezTo>
                  <a:lnTo>
                    <a:pt x="124" y="21"/>
                  </a:lnTo>
                  <a:close/>
                  <a:moveTo>
                    <a:pt x="48" y="96"/>
                  </a:moveTo>
                  <a:cubicBezTo>
                    <a:pt x="8" y="96"/>
                    <a:pt x="8" y="96"/>
                    <a:pt x="8" y="96"/>
                  </a:cubicBezTo>
                  <a:cubicBezTo>
                    <a:pt x="8" y="87"/>
                    <a:pt x="8" y="87"/>
                    <a:pt x="8" y="87"/>
                  </a:cubicBezTo>
                  <a:cubicBezTo>
                    <a:pt x="13" y="87"/>
                    <a:pt x="13" y="87"/>
                    <a:pt x="13" y="87"/>
                  </a:cubicBezTo>
                  <a:cubicBezTo>
                    <a:pt x="47" y="87"/>
                    <a:pt x="47" y="87"/>
                    <a:pt x="47" y="87"/>
                  </a:cubicBezTo>
                  <a:cubicBezTo>
                    <a:pt x="48" y="87"/>
                    <a:pt x="48" y="87"/>
                    <a:pt x="48" y="87"/>
                  </a:cubicBezTo>
                  <a:lnTo>
                    <a:pt x="48" y="96"/>
                  </a:lnTo>
                  <a:close/>
                  <a:moveTo>
                    <a:pt x="42" y="79"/>
                  </a:moveTo>
                  <a:cubicBezTo>
                    <a:pt x="23" y="79"/>
                    <a:pt x="23" y="79"/>
                    <a:pt x="23" y="79"/>
                  </a:cubicBezTo>
                  <a:cubicBezTo>
                    <a:pt x="33" y="47"/>
                    <a:pt x="33" y="47"/>
                    <a:pt x="33" y="47"/>
                  </a:cubicBezTo>
                  <a:cubicBezTo>
                    <a:pt x="51" y="47"/>
                    <a:pt x="51" y="47"/>
                    <a:pt x="51" y="47"/>
                  </a:cubicBezTo>
                  <a:lnTo>
                    <a:pt x="42" y="79"/>
                  </a:lnTo>
                  <a:close/>
                  <a:moveTo>
                    <a:pt x="94" y="10"/>
                  </a:moveTo>
                  <a:cubicBezTo>
                    <a:pt x="94" y="39"/>
                    <a:pt x="94" y="39"/>
                    <a:pt x="94" y="39"/>
                  </a:cubicBezTo>
                  <a:cubicBezTo>
                    <a:pt x="62" y="39"/>
                    <a:pt x="62" y="39"/>
                    <a:pt x="62" y="39"/>
                  </a:cubicBezTo>
                  <a:cubicBezTo>
                    <a:pt x="27" y="39"/>
                    <a:pt x="27" y="39"/>
                    <a:pt x="27" y="39"/>
                  </a:cubicBezTo>
                  <a:cubicBezTo>
                    <a:pt x="26" y="39"/>
                    <a:pt x="26" y="39"/>
                    <a:pt x="26" y="39"/>
                  </a:cubicBezTo>
                  <a:cubicBezTo>
                    <a:pt x="17" y="39"/>
                    <a:pt x="10" y="32"/>
                    <a:pt x="10" y="23"/>
                  </a:cubicBezTo>
                  <a:cubicBezTo>
                    <a:pt x="10" y="15"/>
                    <a:pt x="17" y="8"/>
                    <a:pt x="26" y="8"/>
                  </a:cubicBezTo>
                  <a:cubicBezTo>
                    <a:pt x="94" y="8"/>
                    <a:pt x="94" y="8"/>
                    <a:pt x="94" y="8"/>
                  </a:cubicBezTo>
                  <a:lnTo>
                    <a:pt x="94" y="10"/>
                  </a:lnTo>
                  <a:close/>
                  <a:moveTo>
                    <a:pt x="116" y="32"/>
                  </a:moveTo>
                  <a:cubicBezTo>
                    <a:pt x="102" y="32"/>
                    <a:pt x="102" y="32"/>
                    <a:pt x="102" y="32"/>
                  </a:cubicBezTo>
                  <a:cubicBezTo>
                    <a:pt x="102" y="18"/>
                    <a:pt x="102" y="18"/>
                    <a:pt x="102" y="18"/>
                  </a:cubicBezTo>
                  <a:cubicBezTo>
                    <a:pt x="116" y="18"/>
                    <a:pt x="116" y="18"/>
                    <a:pt x="116" y="18"/>
                  </a:cubicBezTo>
                  <a:lnTo>
                    <a:pt x="116" y="3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cxnSp>
          <p:nvCxnSpPr>
            <p:cNvPr id="3175" name="Straight Connector 3174"/>
            <p:cNvCxnSpPr/>
            <p:nvPr/>
          </p:nvCxnSpPr>
          <p:spPr>
            <a:xfrm>
              <a:off x="1323037" y="2520550"/>
              <a:ext cx="91498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2874783" y="2520550"/>
              <a:ext cx="36540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3954920" y="2520550"/>
              <a:ext cx="5631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4989417" y="2520550"/>
              <a:ext cx="5631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4" name="Straight Connector 733"/>
            <p:cNvCxnSpPr>
              <a:endCxn id="413" idx="3"/>
            </p:cNvCxnSpPr>
            <p:nvPr/>
          </p:nvCxnSpPr>
          <p:spPr>
            <a:xfrm flipH="1">
              <a:off x="1308972" y="3556053"/>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H="1">
              <a:off x="2100058" y="3556053"/>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a:off x="914042" y="3036763"/>
              <a:ext cx="0" cy="20670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p:nvPr/>
          </p:nvCxnSpPr>
          <p:spPr>
            <a:xfrm>
              <a:off x="914042" y="3972375"/>
              <a:ext cx="0" cy="20670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914042" y="4877559"/>
              <a:ext cx="0" cy="25234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819100" y="4625219"/>
              <a:ext cx="0" cy="15984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flipH="1">
              <a:off x="1217493" y="4193452"/>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H="1">
              <a:off x="1179245" y="5098218"/>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172823" y="4716087"/>
              <a:ext cx="317848" cy="254074"/>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1" name="Straight Connector 750"/>
            <p:cNvCxnSpPr/>
            <p:nvPr/>
          </p:nvCxnSpPr>
          <p:spPr>
            <a:xfrm>
              <a:off x="1886123" y="5987843"/>
              <a:ext cx="102698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3" name="Straight Connector 752"/>
            <p:cNvCxnSpPr/>
            <p:nvPr/>
          </p:nvCxnSpPr>
          <p:spPr>
            <a:xfrm>
              <a:off x="3536755" y="5987843"/>
              <a:ext cx="45648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5" name="Straight Connector 754"/>
            <p:cNvCxnSpPr/>
            <p:nvPr/>
          </p:nvCxnSpPr>
          <p:spPr>
            <a:xfrm>
              <a:off x="4692957" y="5987843"/>
              <a:ext cx="852030"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5952528" y="3036763"/>
              <a:ext cx="0" cy="14584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5952528" y="4170146"/>
              <a:ext cx="0" cy="32840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5952528" y="5288316"/>
              <a:ext cx="0" cy="46532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4153869" y="5224988"/>
              <a:ext cx="323096" cy="31063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888900" y="5987843"/>
              <a:ext cx="4933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H="1">
              <a:off x="4172256" y="3165497"/>
              <a:ext cx="367251" cy="30433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a:off x="4544124" y="3804087"/>
              <a:ext cx="262169" cy="21725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H="1">
              <a:off x="5399609" y="3109687"/>
              <a:ext cx="262169" cy="21725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H="1">
              <a:off x="5385248" y="4285997"/>
              <a:ext cx="387875" cy="32142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a:off x="5518364" y="5312887"/>
              <a:ext cx="207218" cy="17171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a:off x="1236720" y="2709880"/>
              <a:ext cx="304264" cy="304264"/>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V="1">
              <a:off x="2092672" y="4245500"/>
              <a:ext cx="577021" cy="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2099890" y="5096240"/>
              <a:ext cx="261737" cy="26173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819100" y="5449267"/>
              <a:ext cx="0" cy="33099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5103788" y="4480130"/>
              <a:ext cx="0" cy="33099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a:off x="3736068" y="2955145"/>
              <a:ext cx="115183" cy="11518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a:off x="2874610" y="3579019"/>
              <a:ext cx="195873" cy="19587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H="1">
              <a:off x="2419785" y="4628786"/>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a:off x="3566122" y="4569539"/>
              <a:ext cx="229348" cy="22050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3697664" y="4245501"/>
              <a:ext cx="333610" cy="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3171856" y="4842696"/>
              <a:ext cx="0" cy="92615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3171856" y="2771855"/>
              <a:ext cx="0" cy="798692"/>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H="1">
              <a:off x="3556609" y="3859598"/>
              <a:ext cx="137699" cy="11411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Rectangle 140"/>
          <p:cNvSpPr/>
          <p:nvPr/>
        </p:nvSpPr>
        <p:spPr>
          <a:xfrm>
            <a:off x="8173902" y="5482154"/>
            <a:ext cx="2475687" cy="246221"/>
          </a:xfrm>
          <a:prstGeom prst="rect">
            <a:avLst/>
          </a:prstGeom>
          <a:no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Predictive maintenance</a:t>
            </a:r>
          </a:p>
        </p:txBody>
      </p:sp>
      <p:sp>
        <p:nvSpPr>
          <p:cNvPr id="142" name="Rectangle 141"/>
          <p:cNvSpPr/>
          <p:nvPr/>
        </p:nvSpPr>
        <p:spPr>
          <a:xfrm>
            <a:off x="8173903" y="5123967"/>
            <a:ext cx="2475687" cy="246221"/>
          </a:xfrm>
          <a:prstGeom prst="rect">
            <a:avLst/>
          </a:prstGeom>
          <a:noFill/>
        </p:spPr>
        <p:txBody>
          <a:bodyPr wrap="square" lIns="89642" tIns="0" rIns="0" bIns="0" anchor="ctr">
            <a:spAutoFit/>
          </a:bodyPr>
          <a:lstStyle/>
          <a:p>
            <a:pPr marL="0" marR="0" lvl="0" indent="0" algn="l" defTabSz="913924"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Remote monitoring </a:t>
            </a:r>
          </a:p>
        </p:txBody>
      </p:sp>
      <p:sp>
        <p:nvSpPr>
          <p:cNvPr id="145" name="Rectangle 144">
            <a:extLst>
              <a:ext uri="{FF2B5EF4-FFF2-40B4-BE49-F238E27FC236}">
                <a16:creationId xmlns:a16="http://schemas.microsoft.com/office/drawing/2014/main" id="{4B56232C-FCC1-45B2-828E-703BEC22BE59}"/>
              </a:ext>
            </a:extLst>
          </p:cNvPr>
          <p:cNvSpPr/>
          <p:nvPr/>
        </p:nvSpPr>
        <p:spPr>
          <a:xfrm>
            <a:off x="8152022" y="5840342"/>
            <a:ext cx="2651069" cy="246221"/>
          </a:xfrm>
          <a:prstGeom prst="rect">
            <a:avLst/>
          </a:prstGeom>
          <a:noFill/>
        </p:spPr>
        <p:txBody>
          <a:bodyPr wrap="square" lIns="87880" tIns="0" rIns="0" bIns="0" anchor="ctr">
            <a:spAutoFit/>
          </a:bodyPr>
          <a:lstStyle/>
          <a:p>
            <a:pPr marL="0" marR="0" lvl="0" indent="0" algn="l" defTabSz="895920"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Connected factory (new)</a:t>
            </a:r>
          </a:p>
        </p:txBody>
      </p:sp>
      <p:sp>
        <p:nvSpPr>
          <p:cNvPr id="147" name="Freeform 179">
            <a:extLst>
              <a:ext uri="{FF2B5EF4-FFF2-40B4-BE49-F238E27FC236}">
                <a16:creationId xmlns:a16="http://schemas.microsoft.com/office/drawing/2014/main" id="{7F86246C-CAD7-4BC5-8440-11B8E2FD91EB}"/>
              </a:ext>
            </a:extLst>
          </p:cNvPr>
          <p:cNvSpPr>
            <a:spLocks noChangeAspect="1"/>
          </p:cNvSpPr>
          <p:nvPr/>
        </p:nvSpPr>
        <p:spPr bwMode="auto">
          <a:xfrm>
            <a:off x="7834166" y="5491655"/>
            <a:ext cx="268761" cy="228465"/>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49" normalizeH="0" baseline="0" noProof="0" err="1">
              <a:ln>
                <a:noFill/>
              </a:ln>
              <a:solidFill>
                <a:srgbClr val="505050"/>
              </a:soli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4457B5B1-33B1-4C4A-AF84-D755F3A8649F}"/>
              </a:ext>
            </a:extLst>
          </p:cNvPr>
          <p:cNvGrpSpPr/>
          <p:nvPr/>
        </p:nvGrpSpPr>
        <p:grpSpPr>
          <a:xfrm>
            <a:off x="7829067" y="5132843"/>
            <a:ext cx="297998" cy="228465"/>
            <a:chOff x="7468394" y="5014964"/>
            <a:chExt cx="357809" cy="274320"/>
          </a:xfrm>
        </p:grpSpPr>
        <p:sp>
          <p:nvSpPr>
            <p:cNvPr id="177" name="Freeform 174">
              <a:extLst>
                <a:ext uri="{FF2B5EF4-FFF2-40B4-BE49-F238E27FC236}">
                  <a16:creationId xmlns:a16="http://schemas.microsoft.com/office/drawing/2014/main" id="{0A243474-F0E8-4180-9DE5-7EB7FD3EF4AD}"/>
                </a:ext>
              </a:extLst>
            </p:cNvPr>
            <p:cNvSpPr>
              <a:spLocks/>
            </p:cNvSpPr>
            <p:nvPr/>
          </p:nvSpPr>
          <p:spPr bwMode="auto">
            <a:xfrm>
              <a:off x="7468394" y="5014964"/>
              <a:ext cx="357809" cy="216425"/>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noFill/>
            <a:ln w="12700" cap="sq">
              <a:solidFill>
                <a:schemeClr val="accent1"/>
              </a:solidFill>
              <a:miter lim="800000"/>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8" name="Freeform 199">
              <a:extLst>
                <a:ext uri="{FF2B5EF4-FFF2-40B4-BE49-F238E27FC236}">
                  <a16:creationId xmlns:a16="http://schemas.microsoft.com/office/drawing/2014/main" id="{205BE01F-7C09-475E-A511-D12172C0BF68}"/>
                </a:ext>
              </a:extLst>
            </p:cNvPr>
            <p:cNvSpPr>
              <a:spLocks/>
            </p:cNvSpPr>
            <p:nvPr/>
          </p:nvSpPr>
          <p:spPr bwMode="auto">
            <a:xfrm>
              <a:off x="7616983" y="5065825"/>
              <a:ext cx="146603" cy="22345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2"/>
            </a:solidFill>
            <a:ln w="3175">
              <a:solidFill>
                <a:schemeClr val="accent1"/>
              </a:solid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49" name="Freeform 39">
            <a:extLst>
              <a:ext uri="{FF2B5EF4-FFF2-40B4-BE49-F238E27FC236}">
                <a16:creationId xmlns:a16="http://schemas.microsoft.com/office/drawing/2014/main" id="{EA38C94E-6BF4-440B-8EBA-B62D03E8CA5D}"/>
              </a:ext>
            </a:extLst>
          </p:cNvPr>
          <p:cNvSpPr>
            <a:spLocks noChangeAspect="1"/>
          </p:cNvSpPr>
          <p:nvPr/>
        </p:nvSpPr>
        <p:spPr bwMode="auto">
          <a:xfrm>
            <a:off x="7863571" y="5830179"/>
            <a:ext cx="276627" cy="228465"/>
          </a:xfrm>
          <a:custGeom>
            <a:avLst/>
            <a:gdLst>
              <a:gd name="T0" fmla="*/ 137 w 164"/>
              <a:gd name="T1" fmla="*/ 87 h 135"/>
              <a:gd name="T2" fmla="*/ 137 w 164"/>
              <a:gd name="T3" fmla="*/ 34 h 135"/>
              <a:gd name="T4" fmla="*/ 129 w 164"/>
              <a:gd name="T5" fmla="*/ 34 h 135"/>
              <a:gd name="T6" fmla="*/ 129 w 164"/>
              <a:gd name="T7" fmla="*/ 58 h 135"/>
              <a:gd name="T8" fmla="*/ 124 w 164"/>
              <a:gd name="T9" fmla="*/ 58 h 135"/>
              <a:gd name="T10" fmla="*/ 119 w 164"/>
              <a:gd name="T11" fmla="*/ 52 h 135"/>
              <a:gd name="T12" fmla="*/ 113 w 164"/>
              <a:gd name="T13" fmla="*/ 51 h 135"/>
              <a:gd name="T14" fmla="*/ 84 w 164"/>
              <a:gd name="T15" fmla="*/ 19 h 135"/>
              <a:gd name="T16" fmla="*/ 84 w 164"/>
              <a:gd name="T17" fmla="*/ 16 h 135"/>
              <a:gd name="T18" fmla="*/ 68 w 164"/>
              <a:gd name="T19" fmla="*/ 0 h 135"/>
              <a:gd name="T20" fmla="*/ 52 w 164"/>
              <a:gd name="T21" fmla="*/ 16 h 135"/>
              <a:gd name="T22" fmla="*/ 52 w 164"/>
              <a:gd name="T23" fmla="*/ 19 h 135"/>
              <a:gd name="T24" fmla="*/ 28 w 164"/>
              <a:gd name="T25" fmla="*/ 59 h 135"/>
              <a:gd name="T26" fmla="*/ 28 w 164"/>
              <a:gd name="T27" fmla="*/ 59 h 135"/>
              <a:gd name="T28" fmla="*/ 16 w 164"/>
              <a:gd name="T29" fmla="*/ 76 h 135"/>
              <a:gd name="T30" fmla="*/ 27 w 164"/>
              <a:gd name="T31" fmla="*/ 92 h 135"/>
              <a:gd name="T32" fmla="*/ 32 w 164"/>
              <a:gd name="T33" fmla="*/ 104 h 135"/>
              <a:gd name="T34" fmla="*/ 9 w 164"/>
              <a:gd name="T35" fmla="*/ 104 h 135"/>
              <a:gd name="T36" fmla="*/ 4 w 164"/>
              <a:gd name="T37" fmla="*/ 109 h 135"/>
              <a:gd name="T38" fmla="*/ 4 w 164"/>
              <a:gd name="T39" fmla="*/ 118 h 135"/>
              <a:gd name="T40" fmla="*/ 3 w 164"/>
              <a:gd name="T41" fmla="*/ 118 h 135"/>
              <a:gd name="T42" fmla="*/ 0 w 164"/>
              <a:gd name="T43" fmla="*/ 121 h 135"/>
              <a:gd name="T44" fmla="*/ 0 w 164"/>
              <a:gd name="T45" fmla="*/ 132 h 135"/>
              <a:gd name="T46" fmla="*/ 3 w 164"/>
              <a:gd name="T47" fmla="*/ 135 h 135"/>
              <a:gd name="T48" fmla="*/ 112 w 164"/>
              <a:gd name="T49" fmla="*/ 135 h 135"/>
              <a:gd name="T50" fmla="*/ 115 w 164"/>
              <a:gd name="T51" fmla="*/ 132 h 135"/>
              <a:gd name="T52" fmla="*/ 115 w 164"/>
              <a:gd name="T53" fmla="*/ 121 h 135"/>
              <a:gd name="T54" fmla="*/ 112 w 164"/>
              <a:gd name="T55" fmla="*/ 118 h 135"/>
              <a:gd name="T56" fmla="*/ 93 w 164"/>
              <a:gd name="T57" fmla="*/ 118 h 135"/>
              <a:gd name="T58" fmla="*/ 93 w 164"/>
              <a:gd name="T59" fmla="*/ 109 h 135"/>
              <a:gd name="T60" fmla="*/ 89 w 164"/>
              <a:gd name="T61" fmla="*/ 104 h 135"/>
              <a:gd name="T62" fmla="*/ 57 w 164"/>
              <a:gd name="T63" fmla="*/ 104 h 135"/>
              <a:gd name="T64" fmla="*/ 49 w 164"/>
              <a:gd name="T65" fmla="*/ 84 h 135"/>
              <a:gd name="T66" fmla="*/ 51 w 164"/>
              <a:gd name="T67" fmla="*/ 76 h 135"/>
              <a:gd name="T68" fmla="*/ 48 w 164"/>
              <a:gd name="T69" fmla="*/ 65 h 135"/>
              <a:gd name="T70" fmla="*/ 64 w 164"/>
              <a:gd name="T71" fmla="*/ 31 h 135"/>
              <a:gd name="T72" fmla="*/ 68 w 164"/>
              <a:gd name="T73" fmla="*/ 32 h 135"/>
              <a:gd name="T74" fmla="*/ 74 w 164"/>
              <a:gd name="T75" fmla="*/ 31 h 135"/>
              <a:gd name="T76" fmla="*/ 104 w 164"/>
              <a:gd name="T77" fmla="*/ 58 h 135"/>
              <a:gd name="T78" fmla="*/ 108 w 164"/>
              <a:gd name="T79" fmla="*/ 71 h 135"/>
              <a:gd name="T80" fmla="*/ 122 w 164"/>
              <a:gd name="T81" fmla="*/ 67 h 135"/>
              <a:gd name="T82" fmla="*/ 129 w 164"/>
              <a:gd name="T83" fmla="*/ 67 h 135"/>
              <a:gd name="T84" fmla="*/ 129 w 164"/>
              <a:gd name="T85" fmla="*/ 87 h 135"/>
              <a:gd name="T86" fmla="*/ 129 w 164"/>
              <a:gd name="T87" fmla="*/ 95 h 135"/>
              <a:gd name="T88" fmla="*/ 137 w 164"/>
              <a:gd name="T89" fmla="*/ 95 h 135"/>
              <a:gd name="T90" fmla="*/ 164 w 164"/>
              <a:gd name="T91" fmla="*/ 95 h 135"/>
              <a:gd name="T92" fmla="*/ 164 w 164"/>
              <a:gd name="T93" fmla="*/ 87 h 135"/>
              <a:gd name="T94" fmla="*/ 137 w 164"/>
              <a:gd name="T95"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35">
                <a:moveTo>
                  <a:pt x="137" y="87"/>
                </a:moveTo>
                <a:cubicBezTo>
                  <a:pt x="137" y="34"/>
                  <a:pt x="137" y="34"/>
                  <a:pt x="137" y="34"/>
                </a:cubicBezTo>
                <a:cubicBezTo>
                  <a:pt x="129" y="34"/>
                  <a:pt x="129" y="34"/>
                  <a:pt x="129" y="34"/>
                </a:cubicBezTo>
                <a:cubicBezTo>
                  <a:pt x="129" y="58"/>
                  <a:pt x="129" y="58"/>
                  <a:pt x="129" y="58"/>
                </a:cubicBezTo>
                <a:cubicBezTo>
                  <a:pt x="124" y="58"/>
                  <a:pt x="124" y="58"/>
                  <a:pt x="124" y="58"/>
                </a:cubicBezTo>
                <a:cubicBezTo>
                  <a:pt x="123" y="56"/>
                  <a:pt x="121" y="54"/>
                  <a:pt x="119" y="52"/>
                </a:cubicBezTo>
                <a:cubicBezTo>
                  <a:pt x="117" y="51"/>
                  <a:pt x="115" y="51"/>
                  <a:pt x="113" y="51"/>
                </a:cubicBezTo>
                <a:cubicBezTo>
                  <a:pt x="84" y="19"/>
                  <a:pt x="84" y="19"/>
                  <a:pt x="84" y="19"/>
                </a:cubicBezTo>
                <a:cubicBezTo>
                  <a:pt x="84" y="18"/>
                  <a:pt x="84" y="17"/>
                  <a:pt x="84" y="16"/>
                </a:cubicBezTo>
                <a:cubicBezTo>
                  <a:pt x="84" y="7"/>
                  <a:pt x="77" y="0"/>
                  <a:pt x="68" y="0"/>
                </a:cubicBezTo>
                <a:cubicBezTo>
                  <a:pt x="59" y="0"/>
                  <a:pt x="52" y="7"/>
                  <a:pt x="52" y="16"/>
                </a:cubicBezTo>
                <a:cubicBezTo>
                  <a:pt x="52" y="17"/>
                  <a:pt x="52" y="18"/>
                  <a:pt x="52" y="19"/>
                </a:cubicBezTo>
                <a:cubicBezTo>
                  <a:pt x="28" y="59"/>
                  <a:pt x="28" y="59"/>
                  <a:pt x="28" y="59"/>
                </a:cubicBezTo>
                <a:cubicBezTo>
                  <a:pt x="28" y="59"/>
                  <a:pt x="28" y="59"/>
                  <a:pt x="28" y="59"/>
                </a:cubicBezTo>
                <a:cubicBezTo>
                  <a:pt x="21" y="61"/>
                  <a:pt x="16" y="68"/>
                  <a:pt x="16" y="76"/>
                </a:cubicBezTo>
                <a:cubicBezTo>
                  <a:pt x="16" y="83"/>
                  <a:pt x="21" y="90"/>
                  <a:pt x="27" y="92"/>
                </a:cubicBezTo>
                <a:cubicBezTo>
                  <a:pt x="32" y="104"/>
                  <a:pt x="32" y="104"/>
                  <a:pt x="32" y="104"/>
                </a:cubicBezTo>
                <a:cubicBezTo>
                  <a:pt x="9" y="104"/>
                  <a:pt x="9" y="104"/>
                  <a:pt x="9" y="104"/>
                </a:cubicBezTo>
                <a:cubicBezTo>
                  <a:pt x="6" y="104"/>
                  <a:pt x="4" y="106"/>
                  <a:pt x="4" y="109"/>
                </a:cubicBezTo>
                <a:cubicBezTo>
                  <a:pt x="4" y="118"/>
                  <a:pt x="4" y="118"/>
                  <a:pt x="4" y="118"/>
                </a:cubicBezTo>
                <a:cubicBezTo>
                  <a:pt x="3" y="118"/>
                  <a:pt x="3" y="118"/>
                  <a:pt x="3" y="118"/>
                </a:cubicBezTo>
                <a:cubicBezTo>
                  <a:pt x="1" y="118"/>
                  <a:pt x="0" y="119"/>
                  <a:pt x="0" y="121"/>
                </a:cubicBezTo>
                <a:cubicBezTo>
                  <a:pt x="0" y="132"/>
                  <a:pt x="0" y="132"/>
                  <a:pt x="0" y="132"/>
                </a:cubicBezTo>
                <a:cubicBezTo>
                  <a:pt x="0" y="134"/>
                  <a:pt x="1" y="135"/>
                  <a:pt x="3" y="135"/>
                </a:cubicBezTo>
                <a:cubicBezTo>
                  <a:pt x="112" y="135"/>
                  <a:pt x="112" y="135"/>
                  <a:pt x="112" y="135"/>
                </a:cubicBezTo>
                <a:cubicBezTo>
                  <a:pt x="114" y="135"/>
                  <a:pt x="115" y="134"/>
                  <a:pt x="115" y="132"/>
                </a:cubicBezTo>
                <a:cubicBezTo>
                  <a:pt x="115" y="121"/>
                  <a:pt x="115" y="121"/>
                  <a:pt x="115" y="121"/>
                </a:cubicBezTo>
                <a:cubicBezTo>
                  <a:pt x="115" y="119"/>
                  <a:pt x="114" y="118"/>
                  <a:pt x="112" y="118"/>
                </a:cubicBezTo>
                <a:cubicBezTo>
                  <a:pt x="93" y="118"/>
                  <a:pt x="93" y="118"/>
                  <a:pt x="93" y="118"/>
                </a:cubicBezTo>
                <a:cubicBezTo>
                  <a:pt x="93" y="109"/>
                  <a:pt x="93" y="109"/>
                  <a:pt x="93" y="109"/>
                </a:cubicBezTo>
                <a:cubicBezTo>
                  <a:pt x="93" y="106"/>
                  <a:pt x="91" y="104"/>
                  <a:pt x="89" y="104"/>
                </a:cubicBezTo>
                <a:cubicBezTo>
                  <a:pt x="57" y="104"/>
                  <a:pt x="57" y="104"/>
                  <a:pt x="57" y="104"/>
                </a:cubicBezTo>
                <a:cubicBezTo>
                  <a:pt x="49" y="84"/>
                  <a:pt x="49" y="84"/>
                  <a:pt x="49" y="84"/>
                </a:cubicBezTo>
                <a:cubicBezTo>
                  <a:pt x="51" y="82"/>
                  <a:pt x="51" y="79"/>
                  <a:pt x="51" y="76"/>
                </a:cubicBezTo>
                <a:cubicBezTo>
                  <a:pt x="51" y="72"/>
                  <a:pt x="50" y="68"/>
                  <a:pt x="48" y="65"/>
                </a:cubicBezTo>
                <a:cubicBezTo>
                  <a:pt x="64" y="31"/>
                  <a:pt x="64" y="31"/>
                  <a:pt x="64" y="31"/>
                </a:cubicBezTo>
                <a:cubicBezTo>
                  <a:pt x="65" y="32"/>
                  <a:pt x="67" y="32"/>
                  <a:pt x="68" y="32"/>
                </a:cubicBezTo>
                <a:cubicBezTo>
                  <a:pt x="70" y="32"/>
                  <a:pt x="72" y="31"/>
                  <a:pt x="74" y="31"/>
                </a:cubicBezTo>
                <a:cubicBezTo>
                  <a:pt x="104" y="58"/>
                  <a:pt x="104" y="58"/>
                  <a:pt x="104" y="58"/>
                </a:cubicBezTo>
                <a:cubicBezTo>
                  <a:pt x="102" y="63"/>
                  <a:pt x="104" y="68"/>
                  <a:pt x="108" y="71"/>
                </a:cubicBezTo>
                <a:cubicBezTo>
                  <a:pt x="113" y="73"/>
                  <a:pt x="119" y="72"/>
                  <a:pt x="122" y="67"/>
                </a:cubicBezTo>
                <a:cubicBezTo>
                  <a:pt x="129" y="67"/>
                  <a:pt x="129" y="67"/>
                  <a:pt x="129" y="67"/>
                </a:cubicBezTo>
                <a:cubicBezTo>
                  <a:pt x="129" y="87"/>
                  <a:pt x="129" y="87"/>
                  <a:pt x="129" y="87"/>
                </a:cubicBezTo>
                <a:cubicBezTo>
                  <a:pt x="129" y="95"/>
                  <a:pt x="129" y="95"/>
                  <a:pt x="129" y="95"/>
                </a:cubicBezTo>
                <a:cubicBezTo>
                  <a:pt x="137" y="95"/>
                  <a:pt x="137" y="95"/>
                  <a:pt x="137" y="95"/>
                </a:cubicBezTo>
                <a:cubicBezTo>
                  <a:pt x="164" y="95"/>
                  <a:pt x="164" y="95"/>
                  <a:pt x="164" y="95"/>
                </a:cubicBezTo>
                <a:cubicBezTo>
                  <a:pt x="164" y="87"/>
                  <a:pt x="164" y="87"/>
                  <a:pt x="164" y="87"/>
                </a:cubicBezTo>
                <a:lnTo>
                  <a:pt x="137" y="8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72"/>
          <p:cNvSpPr/>
          <p:nvPr/>
        </p:nvSpPr>
        <p:spPr>
          <a:xfrm>
            <a:off x="7757635" y="2226753"/>
            <a:ext cx="3395481"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Device connectivity &amp; management</a:t>
            </a:r>
          </a:p>
        </p:txBody>
      </p:sp>
      <p:grpSp>
        <p:nvGrpSpPr>
          <p:cNvPr id="174" name="Group 173">
            <a:extLst>
              <a:ext uri="{FF2B5EF4-FFF2-40B4-BE49-F238E27FC236}">
                <a16:creationId xmlns:a16="http://schemas.microsoft.com/office/drawing/2014/main" id="{5A16FFE4-9C45-4D31-AE4E-0E3460874F69}"/>
              </a:ext>
            </a:extLst>
          </p:cNvPr>
          <p:cNvGrpSpPr>
            <a:grpSpLocks noChangeAspect="1"/>
          </p:cNvGrpSpPr>
          <p:nvPr/>
        </p:nvGrpSpPr>
        <p:grpSpPr>
          <a:xfrm>
            <a:off x="7172401" y="2242676"/>
            <a:ext cx="258808" cy="275748"/>
            <a:chOff x="9717206" y="1665286"/>
            <a:chExt cx="1842448" cy="1963050"/>
          </a:xfrm>
          <a:solidFill>
            <a:schemeClr val="tx2"/>
          </a:solidFill>
        </p:grpSpPr>
        <p:sp>
          <p:nvSpPr>
            <p:cNvPr id="175" name="Freeform 71">
              <a:extLst>
                <a:ext uri="{FF2B5EF4-FFF2-40B4-BE49-F238E27FC236}">
                  <a16:creationId xmlns:a16="http://schemas.microsoft.com/office/drawing/2014/main" id="{334EC6C4-2EE3-4F12-96C4-07A2EBB76CED}"/>
                </a:ext>
              </a:extLst>
            </p:cNvPr>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4C5EAEB2-7CA3-4C26-81E0-E15763C7F3C9}"/>
                </a:ext>
              </a:extLst>
            </p:cNvPr>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sp>
        <p:nvSpPr>
          <p:cNvPr id="171" name="Rectangle 170"/>
          <p:cNvSpPr/>
          <p:nvPr/>
        </p:nvSpPr>
        <p:spPr>
          <a:xfrm>
            <a:off x="7757636" y="2709501"/>
            <a:ext cx="3769493"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ingestion and command &amp; control</a:t>
            </a:r>
          </a:p>
        </p:txBody>
      </p:sp>
      <p:sp>
        <p:nvSpPr>
          <p:cNvPr id="172" name="Freeform 5">
            <a:extLst>
              <a:ext uri="{FF2B5EF4-FFF2-40B4-BE49-F238E27FC236}">
                <a16:creationId xmlns:a16="http://schemas.microsoft.com/office/drawing/2014/main" id="{137CFFD5-1F24-40FB-B812-5F7E9BB2AD34}"/>
              </a:ext>
            </a:extLst>
          </p:cNvPr>
          <p:cNvSpPr>
            <a:spLocks noChangeAspect="1" noEditPoints="1"/>
          </p:cNvSpPr>
          <p:nvPr/>
        </p:nvSpPr>
        <p:spPr bwMode="auto">
          <a:xfrm>
            <a:off x="7135587" y="2751449"/>
            <a:ext cx="332438" cy="206810"/>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tx2"/>
          </a:solidFill>
          <a:ln>
            <a:noFill/>
          </a:ln>
        </p:spPr>
        <p:txBody>
          <a:bodyPr vert="horz" wrap="square" lIns="46522" tIns="23262" rIns="46522" bIns="23262" numCol="1" anchor="t" anchorCtr="0" compatLnSpc="1">
            <a:prstTxWarp prst="textNoShape">
              <a:avLst/>
            </a:prstTxWarp>
          </a:bodyPr>
          <a:lstStyle/>
          <a:p>
            <a:pPr marL="0" marR="0" lvl="0" indent="0" algn="l" defTabSz="47452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68"/>
          <p:cNvSpPr/>
          <p:nvPr/>
        </p:nvSpPr>
        <p:spPr>
          <a:xfrm>
            <a:off x="7757636" y="3674997"/>
            <a:ext cx="3625160"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Workflow automation and integration</a:t>
            </a:r>
          </a:p>
        </p:txBody>
      </p:sp>
      <p:sp>
        <p:nvSpPr>
          <p:cNvPr id="170" name="Freeform 122">
            <a:extLst>
              <a:ext uri="{FF2B5EF4-FFF2-40B4-BE49-F238E27FC236}">
                <a16:creationId xmlns:a16="http://schemas.microsoft.com/office/drawing/2014/main" id="{38A74230-6E15-44BB-8F31-0F5D1B7B4695}"/>
              </a:ext>
            </a:extLst>
          </p:cNvPr>
          <p:cNvSpPr>
            <a:spLocks noChangeAspect="1"/>
          </p:cNvSpPr>
          <p:nvPr/>
        </p:nvSpPr>
        <p:spPr bwMode="auto">
          <a:xfrm>
            <a:off x="7165109" y="3707805"/>
            <a:ext cx="273394" cy="27575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7" name="Rectangle 166"/>
          <p:cNvSpPr/>
          <p:nvPr/>
        </p:nvSpPr>
        <p:spPr>
          <a:xfrm>
            <a:off x="7757635" y="3192249"/>
            <a:ext cx="3848298"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Stream processing &amp; predictive a</a:t>
            </a:r>
            <a:r>
              <a:rPr kumimoji="0" lang="en-US" sz="1600" b="0" i="0" u="none" strike="noStrike" kern="1200" cap="none" spc="0" normalizeH="0" baseline="0" noProof="0" err="1">
                <a:ln>
                  <a:noFill/>
                </a:ln>
                <a:solidFill>
                  <a:srgbClr val="000000"/>
                </a:solidFill>
                <a:effectLst/>
                <a:uLnTx/>
                <a:uFillTx/>
                <a:latin typeface="Segoe UI"/>
                <a:ea typeface="+mn-ea"/>
                <a:cs typeface="+mn-cs"/>
              </a:rPr>
              <a:t>nalytics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17">
            <a:extLst>
              <a:ext uri="{FF2B5EF4-FFF2-40B4-BE49-F238E27FC236}">
                <a16:creationId xmlns:a16="http://schemas.microsoft.com/office/drawing/2014/main" id="{86C6FB84-FFD9-40CF-A4CF-4C075AB82EF1}"/>
              </a:ext>
            </a:extLst>
          </p:cNvPr>
          <p:cNvSpPr>
            <a:spLocks noChangeAspect="1" noEditPoints="1"/>
          </p:cNvSpPr>
          <p:nvPr/>
        </p:nvSpPr>
        <p:spPr bwMode="black">
          <a:xfrm>
            <a:off x="7129661" y="3193405"/>
            <a:ext cx="344290" cy="34468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3" name="Rectangle 162"/>
          <p:cNvSpPr/>
          <p:nvPr/>
        </p:nvSpPr>
        <p:spPr>
          <a:xfrm>
            <a:off x="7757636" y="4640491"/>
            <a:ext cx="2322495"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Preconfigured solutions</a:t>
            </a:r>
          </a:p>
        </p:txBody>
      </p:sp>
      <p:grpSp>
        <p:nvGrpSpPr>
          <p:cNvPr id="164" name="Group 163">
            <a:extLst>
              <a:ext uri="{FF2B5EF4-FFF2-40B4-BE49-F238E27FC236}">
                <a16:creationId xmlns:a16="http://schemas.microsoft.com/office/drawing/2014/main" id="{EB30BC31-049C-426C-814B-34A377034F49}"/>
              </a:ext>
            </a:extLst>
          </p:cNvPr>
          <p:cNvGrpSpPr>
            <a:grpSpLocks noChangeAspect="1"/>
          </p:cNvGrpSpPr>
          <p:nvPr/>
        </p:nvGrpSpPr>
        <p:grpSpPr>
          <a:xfrm flipH="1">
            <a:off x="7164680" y="4656413"/>
            <a:ext cx="274250" cy="275750"/>
            <a:chOff x="7736253" y="500448"/>
            <a:chExt cx="1746321" cy="1755869"/>
          </a:xfrm>
          <a:solidFill>
            <a:schemeClr val="tx2"/>
          </a:solidFill>
        </p:grpSpPr>
        <p:sp>
          <p:nvSpPr>
            <p:cNvPr id="165" name="Freeform 36">
              <a:extLst>
                <a:ext uri="{FF2B5EF4-FFF2-40B4-BE49-F238E27FC236}">
                  <a16:creationId xmlns:a16="http://schemas.microsoft.com/office/drawing/2014/main" id="{48E01107-AF05-4EC3-B661-A97696030A90}"/>
                </a:ext>
              </a:extLst>
            </p:cNvPr>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0AC189D6-FE8D-4E17-8CDC-383051E749BE}"/>
                </a:ext>
              </a:extLst>
            </p:cNvPr>
            <p:cNvSpPr/>
            <p:nvPr/>
          </p:nvSpPr>
          <p:spPr bwMode="auto">
            <a:xfrm>
              <a:off x="8447399" y="1202646"/>
              <a:ext cx="351478" cy="3514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sp>
        <p:nvSpPr>
          <p:cNvPr id="156" name="Rectangle 155"/>
          <p:cNvSpPr/>
          <p:nvPr/>
        </p:nvSpPr>
        <p:spPr>
          <a:xfrm>
            <a:off x="7757636" y="4157745"/>
            <a:ext cx="2809808" cy="338554"/>
          </a:xfrm>
          <a:prstGeom prst="rect">
            <a:avLst/>
          </a:prstGeom>
        </p:spPr>
        <p:txBody>
          <a:bodyPr wrap="none" anchor="ctr">
            <a:spAutoFit/>
          </a:bodyPr>
          <a:lstStyle/>
          <a:p>
            <a:pPr marL="0" marR="0" lvl="0" indent="0" algn="l" defTabSz="895838" rtl="0" eaLnBrk="1" fontAlgn="auto" latinLnBrk="0" hangingPunct="1">
              <a:lnSpc>
                <a:spcPct val="100000"/>
              </a:lnSpc>
              <a:spcBef>
                <a:spcPts val="1765"/>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Dashboards and visualization</a:t>
            </a:r>
          </a:p>
        </p:txBody>
      </p:sp>
      <p:grpSp>
        <p:nvGrpSpPr>
          <p:cNvPr id="157" name="Group 156">
            <a:extLst>
              <a:ext uri="{FF2B5EF4-FFF2-40B4-BE49-F238E27FC236}">
                <a16:creationId xmlns:a16="http://schemas.microsoft.com/office/drawing/2014/main" id="{99C48279-8314-4C30-8FF8-F026A5B822DD}"/>
              </a:ext>
            </a:extLst>
          </p:cNvPr>
          <p:cNvGrpSpPr>
            <a:grpSpLocks noChangeAspect="1"/>
          </p:cNvGrpSpPr>
          <p:nvPr/>
        </p:nvGrpSpPr>
        <p:grpSpPr>
          <a:xfrm>
            <a:off x="7121903" y="4182108"/>
            <a:ext cx="359798" cy="275746"/>
            <a:chOff x="3310123" y="4685012"/>
            <a:chExt cx="1591274" cy="1219549"/>
          </a:xfrm>
        </p:grpSpPr>
        <p:sp>
          <p:nvSpPr>
            <p:cNvPr id="158" name="monitor_2"/>
            <p:cNvSpPr>
              <a:spLocks noChangeAspect="1" noEditPoints="1"/>
            </p:cNvSpPr>
            <p:nvPr/>
          </p:nvSpPr>
          <p:spPr bwMode="auto">
            <a:xfrm>
              <a:off x="3310123" y="4685012"/>
              <a:ext cx="1591274" cy="121954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1D8CC7FB-CE4E-45AC-B6FB-BB022B53D933}"/>
                </a:ext>
              </a:extLst>
            </p:cNvPr>
            <p:cNvGrpSpPr/>
            <p:nvPr/>
          </p:nvGrpSpPr>
          <p:grpSpPr>
            <a:xfrm>
              <a:off x="3799534" y="4837698"/>
              <a:ext cx="612464" cy="589547"/>
              <a:chOff x="3820368" y="7357289"/>
              <a:chExt cx="231250" cy="222597"/>
            </a:xfrm>
            <a:solidFill>
              <a:srgbClr val="FFFFFF"/>
            </a:solidFill>
          </p:grpSpPr>
          <p:sp>
            <p:nvSpPr>
              <p:cNvPr id="160" name="Rectangle 159">
                <a:extLst>
                  <a:ext uri="{FF2B5EF4-FFF2-40B4-BE49-F238E27FC236}">
                    <a16:creationId xmlns:a16="http://schemas.microsoft.com/office/drawing/2014/main" id="{7881240F-0E97-4200-AA3E-7E7189A43526}"/>
                  </a:ext>
                </a:extLst>
              </p:cNvPr>
              <p:cNvSpPr/>
              <p:nvPr/>
            </p:nvSpPr>
            <p:spPr bwMode="auto">
              <a:xfrm>
                <a:off x="3820368" y="7409706"/>
                <a:ext cx="65321" cy="170180"/>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6C055805-B887-4BA5-A126-4576FB6244EF}"/>
                  </a:ext>
                </a:extLst>
              </p:cNvPr>
              <p:cNvSpPr/>
              <p:nvPr/>
            </p:nvSpPr>
            <p:spPr bwMode="auto">
              <a:xfrm>
                <a:off x="3903333" y="7357289"/>
                <a:ext cx="65321" cy="222595"/>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275A68C1-5CDC-43B4-82F9-F03EA3290C46}"/>
                  </a:ext>
                </a:extLst>
              </p:cNvPr>
              <p:cNvSpPr/>
              <p:nvPr/>
            </p:nvSpPr>
            <p:spPr bwMode="auto">
              <a:xfrm>
                <a:off x="3986297" y="7469723"/>
                <a:ext cx="65321" cy="110162"/>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sp>
        <p:nvSpPr>
          <p:cNvPr id="182" name="TextBox 181"/>
          <p:cNvSpPr txBox="1"/>
          <p:nvPr/>
        </p:nvSpPr>
        <p:spPr>
          <a:xfrm>
            <a:off x="7010825" y="1316595"/>
            <a:ext cx="3378054" cy="622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IoT Suite</a:t>
            </a:r>
          </a:p>
        </p:txBody>
      </p:sp>
      <p:cxnSp>
        <p:nvCxnSpPr>
          <p:cNvPr id="183" name="Straight Connector 182"/>
          <p:cNvCxnSpPr/>
          <p:nvPr/>
        </p:nvCxnSpPr>
        <p:spPr>
          <a:xfrm>
            <a:off x="6840141" y="1951256"/>
            <a:ext cx="475287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299424" y="5073187"/>
            <a:ext cx="212353" cy="899104"/>
            <a:chOff x="7299424" y="5496934"/>
            <a:chExt cx="212353" cy="899104"/>
          </a:xfrm>
        </p:grpSpPr>
        <p:cxnSp>
          <p:nvCxnSpPr>
            <p:cNvPr id="4" name="Straight Connector 3"/>
            <p:cNvCxnSpPr/>
            <p:nvPr/>
          </p:nvCxnSpPr>
          <p:spPr>
            <a:xfrm>
              <a:off x="7299424" y="5496934"/>
              <a:ext cx="0" cy="899104"/>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99455" y="5688619"/>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299455" y="6035967"/>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299455" y="6387199"/>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3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10"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500"/>
                                        <p:tgtEl>
                                          <p:spTgt spid="1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5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fade">
                                      <p:cBhvr>
                                        <p:cTn id="32" dur="500"/>
                                        <p:tgtEl>
                                          <p:spTgt spid="17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500"/>
                                        <p:tgtEl>
                                          <p:spTgt spid="17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500"/>
                                        <p:tgtEl>
                                          <p:spTgt spid="1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0"/>
                                        </p:tgtEl>
                                        <p:attrNameLst>
                                          <p:attrName>style.visibility</p:attrName>
                                        </p:attrNameLst>
                                      </p:cBhvr>
                                      <p:to>
                                        <p:strVal val="visible"/>
                                      </p:to>
                                    </p:set>
                                    <p:animEffect transition="in" filter="fade">
                                      <p:cBhvr>
                                        <p:cTn id="44" dur="500"/>
                                        <p:tgtEl>
                                          <p:spTgt spid="1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fade">
                                      <p:cBhvr>
                                        <p:cTn id="47" dur="500"/>
                                        <p:tgtEl>
                                          <p:spTgt spid="1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8"/>
                                        </p:tgtEl>
                                        <p:attrNameLst>
                                          <p:attrName>style.visibility</p:attrName>
                                        </p:attrNameLst>
                                      </p:cBhvr>
                                      <p:to>
                                        <p:strVal val="visible"/>
                                      </p:to>
                                    </p:set>
                                    <p:animEffect transition="in" filter="fade">
                                      <p:cBhvr>
                                        <p:cTn id="50" dur="500"/>
                                        <p:tgtEl>
                                          <p:spTgt spid="1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fade">
                                      <p:cBhvr>
                                        <p:cTn id="53" dur="500"/>
                                        <p:tgtEl>
                                          <p:spTgt spid="163"/>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nodeType="with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500"/>
                                        <p:tgtEl>
                                          <p:spTgt spid="1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animEffect transition="in" filter="fade">
                                      <p:cBhvr>
                                        <p:cTn id="65" dur="500"/>
                                        <p:tgtEl>
                                          <p:spTgt spid="182"/>
                                        </p:tgtEl>
                                      </p:cBhvr>
                                    </p:animEffect>
                                  </p:childTnLst>
                                </p:cTn>
                              </p:par>
                              <p:par>
                                <p:cTn id="66" presetID="10" presetClass="entr" presetSubtype="0" fill="hold" nodeType="with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fade">
                                      <p:cBhvr>
                                        <p:cTn id="68" dur="500"/>
                                        <p:tgtEl>
                                          <p:spTgt spid="183"/>
                                        </p:tgtEl>
                                      </p:cBhvr>
                                    </p:animEffect>
                                  </p:childTnLst>
                                </p:cTn>
                              </p:par>
                              <p:par>
                                <p:cTn id="69" presetID="10"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5" grpId="0"/>
      <p:bldP spid="147" grpId="0" animBg="1"/>
      <p:bldP spid="149" grpId="0" animBg="1"/>
      <p:bldP spid="173" grpId="0"/>
      <p:bldP spid="171" grpId="0"/>
      <p:bldP spid="172" grpId="0" animBg="1"/>
      <p:bldP spid="169" grpId="0"/>
      <p:bldP spid="170" grpId="0" animBg="1"/>
      <p:bldP spid="167" grpId="0"/>
      <p:bldP spid="168" grpId="0" animBg="1"/>
      <p:bldP spid="163" grpId="0"/>
      <p:bldP spid="156" grpId="0"/>
      <p:bldP spid="18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p:txBody>
          <a:bodyPr anchor="ctr"/>
          <a:lstStyle/>
          <a:p>
            <a:r>
              <a:rPr lang="en-US"/>
              <a:t>Trusted</a:t>
            </a:r>
          </a:p>
        </p:txBody>
      </p:sp>
      <p:sp>
        <p:nvSpPr>
          <p:cNvPr id="4" name="Freeform 100">
            <a:extLst>
              <a:ext uri="{FF2B5EF4-FFF2-40B4-BE49-F238E27FC236}">
                <a16:creationId xmlns:a16="http://schemas.microsoft.com/office/drawing/2014/main" id="{85969190-529B-4DA6-8E25-6854ABE5425F}"/>
              </a:ext>
            </a:extLst>
          </p:cNvPr>
          <p:cNvSpPr>
            <a:spLocks noChangeArrowheads="1"/>
          </p:cNvSpPr>
          <p:nvPr/>
        </p:nvSpPr>
        <p:spPr bwMode="auto">
          <a:xfrm>
            <a:off x="3138119" y="2518280"/>
            <a:ext cx="876319" cy="86711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tx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2401375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367597" y="-1198"/>
            <a:ext cx="10965812" cy="5101047"/>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tx2"/>
          </a:solidFill>
          <a:ln>
            <a:noFill/>
          </a:ln>
        </p:spPr>
        <p:txBody>
          <a:bodyPr vert="horz" wrap="square" lIns="119507" tIns="59754" rIns="119507" bIns="59754" numCol="1" anchor="t" anchorCtr="0" compatLnSpc="1">
            <a:prstTxWarp prst="textNoShape">
              <a:avLst/>
            </a:prstTxWarp>
          </a:bodyPr>
          <a:lstStyle/>
          <a:p>
            <a:pPr marL="0" marR="0" lvl="0" indent="0" algn="l" defTabSz="1194922"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 name="Group 57">
            <a:extLst>
              <a:ext uri="{FF2B5EF4-FFF2-40B4-BE49-F238E27FC236}">
                <a16:creationId xmlns:a16="http://schemas.microsoft.com/office/drawing/2014/main" id="{40BBC9F6-E58A-4967-B215-30125900279D}"/>
              </a:ext>
            </a:extLst>
          </p:cNvPr>
          <p:cNvGrpSpPr/>
          <p:nvPr/>
        </p:nvGrpSpPr>
        <p:grpSpPr>
          <a:xfrm>
            <a:off x="2356634" y="1035972"/>
            <a:ext cx="9304285" cy="3427605"/>
            <a:chOff x="2351825" y="1035972"/>
            <a:chExt cx="9304285" cy="3427605"/>
          </a:xfrm>
        </p:grpSpPr>
        <p:sp>
          <p:nvSpPr>
            <p:cNvPr id="59" name="Oval 58">
              <a:extLst>
                <a:ext uri="{FF2B5EF4-FFF2-40B4-BE49-F238E27FC236}">
                  <a16:creationId xmlns:a16="http://schemas.microsoft.com/office/drawing/2014/main" id="{DB130CA5-20F0-401C-A436-14EAB27DDD0E}"/>
                </a:ext>
              </a:extLst>
            </p:cNvPr>
            <p:cNvSpPr/>
            <p:nvPr/>
          </p:nvSpPr>
          <p:spPr bwMode="auto">
            <a:xfrm>
              <a:off x="9887771" y="2997529"/>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0" name="Oval 59">
              <a:extLst>
                <a:ext uri="{FF2B5EF4-FFF2-40B4-BE49-F238E27FC236}">
                  <a16:creationId xmlns:a16="http://schemas.microsoft.com/office/drawing/2014/main" id="{E0B13FB7-3663-4084-A373-75D64E21E876}"/>
                </a:ext>
              </a:extLst>
            </p:cNvPr>
            <p:cNvSpPr/>
            <p:nvPr/>
          </p:nvSpPr>
          <p:spPr bwMode="auto">
            <a:xfrm>
              <a:off x="10143065" y="1682951"/>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1" name="Oval 60">
              <a:extLst>
                <a:ext uri="{FF2B5EF4-FFF2-40B4-BE49-F238E27FC236}">
                  <a16:creationId xmlns:a16="http://schemas.microsoft.com/office/drawing/2014/main" id="{2C790BEC-E7EA-43BC-A96D-B2EA754C1C64}"/>
                </a:ext>
              </a:extLst>
            </p:cNvPr>
            <p:cNvSpPr/>
            <p:nvPr/>
          </p:nvSpPr>
          <p:spPr bwMode="auto">
            <a:xfrm>
              <a:off x="10212038" y="1158359"/>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2" name="Oval 61">
              <a:extLst>
                <a:ext uri="{FF2B5EF4-FFF2-40B4-BE49-F238E27FC236}">
                  <a16:creationId xmlns:a16="http://schemas.microsoft.com/office/drawing/2014/main" id="{03612355-15A7-4124-B175-61AB8CE3EFFF}"/>
                </a:ext>
              </a:extLst>
            </p:cNvPr>
            <p:cNvSpPr/>
            <p:nvPr/>
          </p:nvSpPr>
          <p:spPr bwMode="auto">
            <a:xfrm>
              <a:off x="8746815" y="2316324"/>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3" name="Oval 62">
              <a:extLst>
                <a:ext uri="{FF2B5EF4-FFF2-40B4-BE49-F238E27FC236}">
                  <a16:creationId xmlns:a16="http://schemas.microsoft.com/office/drawing/2014/main" id="{77A77D0F-26D4-4662-A2B9-8FB637F906B8}"/>
                </a:ext>
              </a:extLst>
            </p:cNvPr>
            <p:cNvSpPr/>
            <p:nvPr/>
          </p:nvSpPr>
          <p:spPr bwMode="auto">
            <a:xfrm>
              <a:off x="8965840" y="228774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4" name="Oval 63">
              <a:extLst>
                <a:ext uri="{FF2B5EF4-FFF2-40B4-BE49-F238E27FC236}">
                  <a16:creationId xmlns:a16="http://schemas.microsoft.com/office/drawing/2014/main" id="{A1234528-ECB5-4A5B-8A7F-CB072514B6B2}"/>
                </a:ext>
              </a:extLst>
            </p:cNvPr>
            <p:cNvSpPr/>
            <p:nvPr/>
          </p:nvSpPr>
          <p:spPr bwMode="auto">
            <a:xfrm>
              <a:off x="6783144" y="1447843"/>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5" name="Oval 64">
              <a:extLst>
                <a:ext uri="{FF2B5EF4-FFF2-40B4-BE49-F238E27FC236}">
                  <a16:creationId xmlns:a16="http://schemas.microsoft.com/office/drawing/2014/main" id="{E4C9E88F-B719-4363-A1E6-22FD006E29B3}"/>
                </a:ext>
              </a:extLst>
            </p:cNvPr>
            <p:cNvSpPr/>
            <p:nvPr/>
          </p:nvSpPr>
          <p:spPr bwMode="auto">
            <a:xfrm>
              <a:off x="6363961" y="1407022"/>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6" name="Oval 65">
              <a:extLst>
                <a:ext uri="{FF2B5EF4-FFF2-40B4-BE49-F238E27FC236}">
                  <a16:creationId xmlns:a16="http://schemas.microsoft.com/office/drawing/2014/main" id="{D3073845-DA4F-44D3-95AA-4E1CAC3624DD}"/>
                </a:ext>
              </a:extLst>
            </p:cNvPr>
            <p:cNvSpPr/>
            <p:nvPr/>
          </p:nvSpPr>
          <p:spPr bwMode="auto">
            <a:xfrm>
              <a:off x="4984194" y="339293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7" name="Oval 66">
              <a:extLst>
                <a:ext uri="{FF2B5EF4-FFF2-40B4-BE49-F238E27FC236}">
                  <a16:creationId xmlns:a16="http://schemas.microsoft.com/office/drawing/2014/main" id="{EF8C3088-FDB2-472C-A6C6-CC554D7471ED}"/>
                </a:ext>
              </a:extLst>
            </p:cNvPr>
            <p:cNvSpPr/>
            <p:nvPr/>
          </p:nvSpPr>
          <p:spPr bwMode="auto">
            <a:xfrm>
              <a:off x="3352851" y="1627600"/>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8" name="Oval 67">
              <a:extLst>
                <a:ext uri="{FF2B5EF4-FFF2-40B4-BE49-F238E27FC236}">
                  <a16:creationId xmlns:a16="http://schemas.microsoft.com/office/drawing/2014/main" id="{51747195-E41E-4799-8131-F6FEA77D899C}"/>
                </a:ext>
              </a:extLst>
            </p:cNvPr>
            <p:cNvSpPr/>
            <p:nvPr/>
          </p:nvSpPr>
          <p:spPr bwMode="auto">
            <a:xfrm>
              <a:off x="3443614" y="1296261"/>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69" name="Oval 68">
              <a:extLst>
                <a:ext uri="{FF2B5EF4-FFF2-40B4-BE49-F238E27FC236}">
                  <a16:creationId xmlns:a16="http://schemas.microsoft.com/office/drawing/2014/main" id="{5B81841F-0A2E-4416-A2A9-2B89CFC8472F}"/>
                </a:ext>
              </a:extLst>
            </p:cNvPr>
            <p:cNvSpPr/>
            <p:nvPr/>
          </p:nvSpPr>
          <p:spPr bwMode="auto">
            <a:xfrm>
              <a:off x="3120100" y="121971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0" name="Oval 69">
              <a:extLst>
                <a:ext uri="{FF2B5EF4-FFF2-40B4-BE49-F238E27FC236}">
                  <a16:creationId xmlns:a16="http://schemas.microsoft.com/office/drawing/2014/main" id="{0D80251A-D8D0-4D21-839F-9DEDCBD41C79}"/>
                </a:ext>
              </a:extLst>
            </p:cNvPr>
            <p:cNvSpPr/>
            <p:nvPr/>
          </p:nvSpPr>
          <p:spPr bwMode="auto">
            <a:xfrm>
              <a:off x="3894947" y="1268591"/>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1" name="Oval 70">
              <a:extLst>
                <a:ext uri="{FF2B5EF4-FFF2-40B4-BE49-F238E27FC236}">
                  <a16:creationId xmlns:a16="http://schemas.microsoft.com/office/drawing/2014/main" id="{03DAA3D0-D5D5-4F78-8FF6-6C3CB4B0F13B}"/>
                </a:ext>
              </a:extLst>
            </p:cNvPr>
            <p:cNvSpPr/>
            <p:nvPr/>
          </p:nvSpPr>
          <p:spPr bwMode="auto">
            <a:xfrm>
              <a:off x="3116408" y="190176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2" name="Oval 71">
              <a:extLst>
                <a:ext uri="{FF2B5EF4-FFF2-40B4-BE49-F238E27FC236}">
                  <a16:creationId xmlns:a16="http://schemas.microsoft.com/office/drawing/2014/main" id="{C8B623C5-6FF0-4BD1-B37B-45BED509DF7C}"/>
                </a:ext>
              </a:extLst>
            </p:cNvPr>
            <p:cNvSpPr/>
            <p:nvPr/>
          </p:nvSpPr>
          <p:spPr bwMode="auto">
            <a:xfrm>
              <a:off x="2489116" y="171734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3" name="Oval 72">
              <a:extLst>
                <a:ext uri="{FF2B5EF4-FFF2-40B4-BE49-F238E27FC236}">
                  <a16:creationId xmlns:a16="http://schemas.microsoft.com/office/drawing/2014/main" id="{4C2EF68F-5BCB-46BE-B706-3190C8686470}"/>
                </a:ext>
              </a:extLst>
            </p:cNvPr>
            <p:cNvSpPr/>
            <p:nvPr/>
          </p:nvSpPr>
          <p:spPr bwMode="auto">
            <a:xfrm>
              <a:off x="11012370" y="1237299"/>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4" name="Oval 73">
              <a:extLst>
                <a:ext uri="{FF2B5EF4-FFF2-40B4-BE49-F238E27FC236}">
                  <a16:creationId xmlns:a16="http://schemas.microsoft.com/office/drawing/2014/main" id="{4FDA6C60-A58E-486F-BD56-B67FAD6B4D1C}"/>
                </a:ext>
              </a:extLst>
            </p:cNvPr>
            <p:cNvSpPr/>
            <p:nvPr/>
          </p:nvSpPr>
          <p:spPr bwMode="auto">
            <a:xfrm>
              <a:off x="10764747" y="1611104"/>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5" name="Oval 74">
              <a:extLst>
                <a:ext uri="{FF2B5EF4-FFF2-40B4-BE49-F238E27FC236}">
                  <a16:creationId xmlns:a16="http://schemas.microsoft.com/office/drawing/2014/main" id="{2B9CA4B2-AD60-446A-9CE5-164FBD26EC05}"/>
                </a:ext>
              </a:extLst>
            </p:cNvPr>
            <p:cNvSpPr/>
            <p:nvPr/>
          </p:nvSpPr>
          <p:spPr bwMode="auto">
            <a:xfrm>
              <a:off x="11406092" y="393597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6" name="Oval 75">
              <a:extLst>
                <a:ext uri="{FF2B5EF4-FFF2-40B4-BE49-F238E27FC236}">
                  <a16:creationId xmlns:a16="http://schemas.microsoft.com/office/drawing/2014/main" id="{986DF935-3120-4CA4-938C-2D4FE9A8E8DE}"/>
                </a:ext>
              </a:extLst>
            </p:cNvPr>
            <p:cNvSpPr/>
            <p:nvPr/>
          </p:nvSpPr>
          <p:spPr bwMode="auto">
            <a:xfrm>
              <a:off x="11149879" y="4213565"/>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7" name="Oval 76">
              <a:extLst>
                <a:ext uri="{FF2B5EF4-FFF2-40B4-BE49-F238E27FC236}">
                  <a16:creationId xmlns:a16="http://schemas.microsoft.com/office/drawing/2014/main" id="{AB6BBA28-9680-4939-AE4D-375053C4EB53}"/>
                </a:ext>
              </a:extLst>
            </p:cNvPr>
            <p:cNvSpPr/>
            <p:nvPr/>
          </p:nvSpPr>
          <p:spPr bwMode="auto">
            <a:xfrm>
              <a:off x="9994672" y="199930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8" name="Oval 77">
              <a:extLst>
                <a:ext uri="{FF2B5EF4-FFF2-40B4-BE49-F238E27FC236}">
                  <a16:creationId xmlns:a16="http://schemas.microsoft.com/office/drawing/2014/main" id="{E0CFF218-8DD9-4695-9517-A1F0B3250355}"/>
                </a:ext>
              </a:extLst>
            </p:cNvPr>
            <p:cNvSpPr/>
            <p:nvPr/>
          </p:nvSpPr>
          <p:spPr bwMode="auto">
            <a:xfrm>
              <a:off x="3093372" y="152318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9" name="Oval 78">
              <a:extLst>
                <a:ext uri="{FF2B5EF4-FFF2-40B4-BE49-F238E27FC236}">
                  <a16:creationId xmlns:a16="http://schemas.microsoft.com/office/drawing/2014/main" id="{A5BF53D0-CC7E-4A7C-8B43-373BB88A4774}"/>
                </a:ext>
              </a:extLst>
            </p:cNvPr>
            <p:cNvSpPr/>
            <p:nvPr/>
          </p:nvSpPr>
          <p:spPr bwMode="auto">
            <a:xfrm>
              <a:off x="8965840" y="270401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0" name="Oval 79">
              <a:extLst>
                <a:ext uri="{FF2B5EF4-FFF2-40B4-BE49-F238E27FC236}">
                  <a16:creationId xmlns:a16="http://schemas.microsoft.com/office/drawing/2014/main" id="{2CFAB13C-CFE5-4D27-83DF-1C1A246626ED}"/>
                </a:ext>
              </a:extLst>
            </p:cNvPr>
            <p:cNvSpPr/>
            <p:nvPr/>
          </p:nvSpPr>
          <p:spPr bwMode="auto">
            <a:xfrm>
              <a:off x="3663691" y="172932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1" name="Oval 80">
              <a:extLst>
                <a:ext uri="{FF2B5EF4-FFF2-40B4-BE49-F238E27FC236}">
                  <a16:creationId xmlns:a16="http://schemas.microsoft.com/office/drawing/2014/main" id="{68C911BC-A001-48E6-99D7-7193BEE1E807}"/>
                </a:ext>
              </a:extLst>
            </p:cNvPr>
            <p:cNvSpPr/>
            <p:nvPr/>
          </p:nvSpPr>
          <p:spPr bwMode="auto">
            <a:xfrm>
              <a:off x="3759525" y="155326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2" name="Oval 81">
              <a:extLst>
                <a:ext uri="{FF2B5EF4-FFF2-40B4-BE49-F238E27FC236}">
                  <a16:creationId xmlns:a16="http://schemas.microsoft.com/office/drawing/2014/main" id="{9C4A6D9B-B2F2-4FCB-BD9E-1F0C43CBFF70}"/>
                </a:ext>
              </a:extLst>
            </p:cNvPr>
            <p:cNvSpPr/>
            <p:nvPr/>
          </p:nvSpPr>
          <p:spPr bwMode="auto">
            <a:xfrm>
              <a:off x="6298533" y="114841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3" name="Oval 82">
              <a:extLst>
                <a:ext uri="{FF2B5EF4-FFF2-40B4-BE49-F238E27FC236}">
                  <a16:creationId xmlns:a16="http://schemas.microsoft.com/office/drawing/2014/main" id="{9088E651-AAFF-49E9-A43B-C72108F138A1}"/>
                </a:ext>
              </a:extLst>
            </p:cNvPr>
            <p:cNvSpPr/>
            <p:nvPr/>
          </p:nvSpPr>
          <p:spPr bwMode="auto">
            <a:xfrm>
              <a:off x="6741705" y="124637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4" name="Oval 83">
              <a:extLst>
                <a:ext uri="{FF2B5EF4-FFF2-40B4-BE49-F238E27FC236}">
                  <a16:creationId xmlns:a16="http://schemas.microsoft.com/office/drawing/2014/main" id="{364EFA54-763E-481C-8000-67133FC89B9C}"/>
                </a:ext>
              </a:extLst>
            </p:cNvPr>
            <p:cNvSpPr/>
            <p:nvPr/>
          </p:nvSpPr>
          <p:spPr bwMode="auto">
            <a:xfrm>
              <a:off x="6573552" y="1569493"/>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5" name="Oval 84">
              <a:extLst>
                <a:ext uri="{FF2B5EF4-FFF2-40B4-BE49-F238E27FC236}">
                  <a16:creationId xmlns:a16="http://schemas.microsoft.com/office/drawing/2014/main" id="{D8BE158F-800F-482E-B292-40D15244D968}"/>
                </a:ext>
              </a:extLst>
            </p:cNvPr>
            <p:cNvSpPr/>
            <p:nvPr/>
          </p:nvSpPr>
          <p:spPr bwMode="auto">
            <a:xfrm>
              <a:off x="6573552" y="116482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2" name="Oval 91">
              <a:extLst>
                <a:ext uri="{FF2B5EF4-FFF2-40B4-BE49-F238E27FC236}">
                  <a16:creationId xmlns:a16="http://schemas.microsoft.com/office/drawing/2014/main" id="{B914BD2B-001A-42C1-9BB3-55D09CFED588}"/>
                </a:ext>
              </a:extLst>
            </p:cNvPr>
            <p:cNvSpPr/>
            <p:nvPr/>
          </p:nvSpPr>
          <p:spPr bwMode="auto">
            <a:xfrm>
              <a:off x="7355150" y="372773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1" name="Oval 130">
              <a:extLst>
                <a:ext uri="{FF2B5EF4-FFF2-40B4-BE49-F238E27FC236}">
                  <a16:creationId xmlns:a16="http://schemas.microsoft.com/office/drawing/2014/main" id="{8E46F19D-DB25-40DF-BF30-F5D817D17086}"/>
                </a:ext>
              </a:extLst>
            </p:cNvPr>
            <p:cNvSpPr/>
            <p:nvPr/>
          </p:nvSpPr>
          <p:spPr bwMode="auto">
            <a:xfrm>
              <a:off x="7088986" y="4104613"/>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2" name="Oval 131">
              <a:extLst>
                <a:ext uri="{FF2B5EF4-FFF2-40B4-BE49-F238E27FC236}">
                  <a16:creationId xmlns:a16="http://schemas.microsoft.com/office/drawing/2014/main" id="{E9D40D40-4B5B-42AB-96FB-AEDAA2C319FE}"/>
                </a:ext>
              </a:extLst>
            </p:cNvPr>
            <p:cNvSpPr/>
            <p:nvPr/>
          </p:nvSpPr>
          <p:spPr bwMode="auto">
            <a:xfrm>
              <a:off x="6556388" y="1355514"/>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3" name="Oval 132">
              <a:extLst>
                <a:ext uri="{FF2B5EF4-FFF2-40B4-BE49-F238E27FC236}">
                  <a16:creationId xmlns:a16="http://schemas.microsoft.com/office/drawing/2014/main" id="{3D5BF9C8-31FD-4417-A24A-FB9415EA8D6C}"/>
                </a:ext>
              </a:extLst>
            </p:cNvPr>
            <p:cNvSpPr/>
            <p:nvPr/>
          </p:nvSpPr>
          <p:spPr bwMode="auto">
            <a:xfrm>
              <a:off x="11287389" y="3841128"/>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4" name="Oval 133">
              <a:extLst>
                <a:ext uri="{FF2B5EF4-FFF2-40B4-BE49-F238E27FC236}">
                  <a16:creationId xmlns:a16="http://schemas.microsoft.com/office/drawing/2014/main" id="{A1037F62-357F-4977-A0E1-C639B42F1CD4}"/>
                </a:ext>
              </a:extLst>
            </p:cNvPr>
            <p:cNvSpPr/>
            <p:nvPr/>
          </p:nvSpPr>
          <p:spPr bwMode="auto">
            <a:xfrm>
              <a:off x="11031177" y="411871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5" name="Oval 134">
              <a:extLst>
                <a:ext uri="{FF2B5EF4-FFF2-40B4-BE49-F238E27FC236}">
                  <a16:creationId xmlns:a16="http://schemas.microsoft.com/office/drawing/2014/main" id="{4677543E-77FA-497C-B2B7-C17F344023AA}"/>
                </a:ext>
              </a:extLst>
            </p:cNvPr>
            <p:cNvSpPr/>
            <p:nvPr/>
          </p:nvSpPr>
          <p:spPr bwMode="auto">
            <a:xfrm>
              <a:off x="2678899" y="1353934"/>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6" name="Oval 135">
              <a:extLst>
                <a:ext uri="{FF2B5EF4-FFF2-40B4-BE49-F238E27FC236}">
                  <a16:creationId xmlns:a16="http://schemas.microsoft.com/office/drawing/2014/main" id="{09B74B1F-C4F8-4F67-8140-A34118847E29}"/>
                </a:ext>
              </a:extLst>
            </p:cNvPr>
            <p:cNvSpPr/>
            <p:nvPr/>
          </p:nvSpPr>
          <p:spPr bwMode="auto">
            <a:xfrm>
              <a:off x="2351825" y="1301440"/>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7" name="Oval 136">
              <a:extLst>
                <a:ext uri="{FF2B5EF4-FFF2-40B4-BE49-F238E27FC236}">
                  <a16:creationId xmlns:a16="http://schemas.microsoft.com/office/drawing/2014/main" id="{D9D831FF-FE14-4AC4-9091-CC4113D3615A}"/>
                </a:ext>
              </a:extLst>
            </p:cNvPr>
            <p:cNvSpPr/>
            <p:nvPr/>
          </p:nvSpPr>
          <p:spPr bwMode="auto">
            <a:xfrm>
              <a:off x="7178863" y="1350932"/>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8" name="Oval 137">
              <a:extLst>
                <a:ext uri="{FF2B5EF4-FFF2-40B4-BE49-F238E27FC236}">
                  <a16:creationId xmlns:a16="http://schemas.microsoft.com/office/drawing/2014/main" id="{328F8212-9782-487D-871D-591150AA7885}"/>
                </a:ext>
              </a:extLst>
            </p:cNvPr>
            <p:cNvSpPr/>
            <p:nvPr/>
          </p:nvSpPr>
          <p:spPr bwMode="auto">
            <a:xfrm>
              <a:off x="6997155" y="1035972"/>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39" name="Oval 138">
              <a:extLst>
                <a:ext uri="{FF2B5EF4-FFF2-40B4-BE49-F238E27FC236}">
                  <a16:creationId xmlns:a16="http://schemas.microsoft.com/office/drawing/2014/main" id="{D55D9504-FFA3-4648-9C65-8ECB2E004142}"/>
                </a:ext>
              </a:extLst>
            </p:cNvPr>
            <p:cNvSpPr/>
            <p:nvPr/>
          </p:nvSpPr>
          <p:spPr bwMode="auto">
            <a:xfrm>
              <a:off x="8225920" y="2215375"/>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40" name="Oval 139">
              <a:extLst>
                <a:ext uri="{FF2B5EF4-FFF2-40B4-BE49-F238E27FC236}">
                  <a16:creationId xmlns:a16="http://schemas.microsoft.com/office/drawing/2014/main" id="{A2775BCA-BA6A-420C-927B-D7122DFE5E9D}"/>
                </a:ext>
              </a:extLst>
            </p:cNvPr>
            <p:cNvSpPr/>
            <p:nvPr/>
          </p:nvSpPr>
          <p:spPr bwMode="auto">
            <a:xfrm>
              <a:off x="8101835" y="2178817"/>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41" name="Oval 140">
              <a:extLst>
                <a:ext uri="{FF2B5EF4-FFF2-40B4-BE49-F238E27FC236}">
                  <a16:creationId xmlns:a16="http://schemas.microsoft.com/office/drawing/2014/main" id="{3D19EFD4-5B8C-42F4-A576-6613A4C23BB0}"/>
                </a:ext>
              </a:extLst>
            </p:cNvPr>
            <p:cNvSpPr/>
            <p:nvPr/>
          </p:nvSpPr>
          <p:spPr bwMode="auto">
            <a:xfrm>
              <a:off x="10616766" y="1295866"/>
              <a:ext cx="250018" cy="250012"/>
            </a:xfrm>
            <a:prstGeom prst="ellipse">
              <a:avLst/>
            </a:prstGeom>
            <a:solidFill>
              <a:schemeClr val="bg1"/>
            </a:solidFill>
            <a:ln w="127000" cap="flat" cmpd="sng" algn="ctr">
              <a:solidFill>
                <a:schemeClr val="accent6">
                  <a:alpha val="71000"/>
                </a:schemeClr>
              </a:solid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2" name="Rectangle 1">
            <a:extLst>
              <a:ext uri="{FF2B5EF4-FFF2-40B4-BE49-F238E27FC236}">
                <a16:creationId xmlns:a16="http://schemas.microsoft.com/office/drawing/2014/main" id="{1C944E01-D6CE-42A2-A35B-AACCA0723B21}"/>
              </a:ext>
            </a:extLst>
          </p:cNvPr>
          <p:cNvSpPr/>
          <p:nvPr/>
        </p:nvSpPr>
        <p:spPr bwMode="auto">
          <a:xfrm>
            <a:off x="1" y="487"/>
            <a:ext cx="2202013"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326039" y="4323835"/>
            <a:ext cx="4319783" cy="2595967"/>
            <a:chOff x="824268" y="4593027"/>
            <a:chExt cx="4494760" cy="2701119"/>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891599" cy="2701119"/>
            </a:xfrm>
            <a:prstGeom prst="rect">
              <a:avLst/>
            </a:prstGeom>
            <a:noFill/>
          </p:spPr>
          <p:txBody>
            <a:bodyPr wrap="none"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269" b="0" i="0" u="none" strike="noStrike" kern="1200" cap="none" spc="-769" normalizeH="0" baseline="0" noProof="0">
                  <a:ln>
                    <a:noFill/>
                  </a:ln>
                  <a:solidFill>
                    <a:srgbClr val="0078D7"/>
                  </a:solidFill>
                  <a:effectLst/>
                  <a:uLnTx/>
                  <a:uFillTx/>
                  <a:latin typeface="Segoe UI Semibold"/>
                  <a:ea typeface="Segoe UI Black" panose="020B0A02040204020203" pitchFamily="34" charset="0"/>
                  <a:cs typeface="Segoe UI Semilight" panose="020B0402040204020203" pitchFamily="34" charset="0"/>
                </a:rPr>
                <a:t>50</a:t>
              </a:r>
              <a:r>
                <a:rPr kumimoji="0" lang="en-US" sz="16269" b="0" i="0" u="none" strike="noStrike" kern="1200" cap="none" spc="-769" normalizeH="0" baseline="0" noProof="0">
                  <a:ln>
                    <a:noFill/>
                  </a:ln>
                  <a:gradFill>
                    <a:gsLst>
                      <a:gs pos="41860">
                        <a:srgbClr val="0078D7"/>
                      </a:gs>
                      <a:gs pos="61000">
                        <a:srgbClr val="0078D7"/>
                      </a:gs>
                    </a:gsLst>
                    <a:lin ang="0" scaled="0"/>
                  </a:gradFill>
                  <a:effectLst/>
                  <a:uLnTx/>
                  <a:uFillTx/>
                  <a:latin typeface="Segoe UI Light"/>
                  <a:ea typeface="+mn-ea"/>
                  <a:cs typeface="Segoe UI Semibold" panose="020B0702040204020203" pitchFamily="34" charset="0"/>
                </a:rPr>
                <a:t> </a:t>
              </a:r>
              <a:endParaRPr kumimoji="0" lang="en-US" sz="4705" b="0" i="0" u="none" strike="noStrike" kern="1200" cap="none" spc="-769" normalizeH="0" baseline="0" noProof="0">
                <a:ln>
                  <a:noFill/>
                </a:ln>
                <a:gradFill>
                  <a:gsLst>
                    <a:gs pos="41860">
                      <a:srgbClr val="0078D7"/>
                    </a:gs>
                    <a:gs pos="61000">
                      <a:srgbClr val="0078D7"/>
                    </a:gs>
                  </a:gsLst>
                  <a:lin ang="0" scaled="0"/>
                </a:gra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282213" y="5826537"/>
              <a:ext cx="2036815" cy="1043660"/>
            </a:xfrm>
            <a:prstGeom prst="rect">
              <a:avLst/>
            </a:prstGeom>
          </p:spPr>
          <p:txBody>
            <a:bodyPr wrap="none">
              <a:spAutoFit/>
            </a:bodyPr>
            <a:lstStyle/>
            <a:p>
              <a:pPr marL="0" marR="0" lvl="0" indent="0" algn="l" defTabSz="896215" rtl="0" eaLnBrk="1" fontAlgn="auto" latinLnBrk="0" hangingPunct="1">
                <a:lnSpc>
                  <a:spcPts val="3529"/>
                </a:lnSpc>
                <a:spcBef>
                  <a:spcPts val="0"/>
                </a:spcBef>
                <a:spcAft>
                  <a:spcPts val="0"/>
                </a:spcAft>
                <a:buClrTx/>
                <a:buSzTx/>
                <a:buFontTx/>
                <a:buNone/>
                <a:tabLst/>
                <a:defRPr/>
              </a:pPr>
              <a:r>
                <a:rPr kumimoji="0" lang="en-US" sz="4313" b="0" i="0" u="none" strike="noStrike" kern="1200" cap="none" spc="-10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4313" b="0" i="0" u="none" strike="noStrike" kern="1200" cap="none" spc="-10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4313" b="0" i="0" u="none" strike="noStrike" kern="1200" cap="none" spc="-10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86" name="Freeform 100">
            <a:extLst>
              <a:ext uri="{FF2B5EF4-FFF2-40B4-BE49-F238E27FC236}">
                <a16:creationId xmlns:a16="http://schemas.microsoft.com/office/drawing/2014/main" id="{DED77049-420E-49D7-B145-28B173AA8493}"/>
              </a:ext>
            </a:extLst>
          </p:cNvPr>
          <p:cNvSpPr>
            <a:spLocks noChangeArrowheads="1"/>
          </p:cNvSpPr>
          <p:nvPr/>
        </p:nvSpPr>
        <p:spPr bwMode="auto">
          <a:xfrm>
            <a:off x="863271" y="5044959"/>
            <a:ext cx="608205" cy="601814"/>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EECAF4CE-1FB4-4D8D-9AC4-3B8F446B31E6}"/>
              </a:ext>
            </a:extLst>
          </p:cNvPr>
          <p:cNvSpPr/>
          <p:nvPr/>
        </p:nvSpPr>
        <p:spPr>
          <a:xfrm>
            <a:off x="768754" y="3125495"/>
            <a:ext cx="836348"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Hybrid</a:t>
            </a:r>
          </a:p>
        </p:txBody>
      </p:sp>
      <p:sp>
        <p:nvSpPr>
          <p:cNvPr id="88" name="Rectangle 87">
            <a:extLst>
              <a:ext uri="{FF2B5EF4-FFF2-40B4-BE49-F238E27FC236}">
                <a16:creationId xmlns:a16="http://schemas.microsoft.com/office/drawing/2014/main" id="{8D691EFF-89F8-44EF-BAC1-257D60F4C023}"/>
              </a:ext>
            </a:extLst>
          </p:cNvPr>
          <p:cNvSpPr/>
          <p:nvPr/>
        </p:nvSpPr>
        <p:spPr>
          <a:xfrm>
            <a:off x="591187" y="1780042"/>
            <a:ext cx="122136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89" name="speedometer_2">
            <a:extLst>
              <a:ext uri="{FF2B5EF4-FFF2-40B4-BE49-F238E27FC236}">
                <a16:creationId xmlns:a16="http://schemas.microsoft.com/office/drawing/2014/main" id="{2D37789A-8677-47FF-AC8E-A19F093A319C}"/>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0" name="Rectangle 89">
            <a:extLst>
              <a:ext uri="{FF2B5EF4-FFF2-40B4-BE49-F238E27FC236}">
                <a16:creationId xmlns:a16="http://schemas.microsoft.com/office/drawing/2014/main" id="{2F05EEE1-0392-4025-AB95-FECB1229682D}"/>
              </a:ext>
            </a:extLst>
          </p:cNvPr>
          <p:cNvSpPr/>
          <p:nvPr/>
        </p:nvSpPr>
        <p:spPr>
          <a:xfrm>
            <a:off x="556604" y="5744633"/>
            <a:ext cx="1260650" cy="45259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a:t>
            </a:r>
          </a:p>
        </p:txBody>
      </p:sp>
      <p:sp>
        <p:nvSpPr>
          <p:cNvPr id="91" name="Rectangle 90">
            <a:extLst>
              <a:ext uri="{FF2B5EF4-FFF2-40B4-BE49-F238E27FC236}">
                <a16:creationId xmlns:a16="http://schemas.microsoft.com/office/drawing/2014/main" id="{9EB1DC17-F6B2-4434-A2BC-63B58613FD2A}"/>
              </a:ext>
            </a:extLst>
          </p:cNvPr>
          <p:cNvSpPr/>
          <p:nvPr/>
        </p:nvSpPr>
        <p:spPr>
          <a:xfrm>
            <a:off x="597462" y="4360569"/>
            <a:ext cx="1178932"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127" name="Rectangle 126">
            <a:extLst>
              <a:ext uri="{FF2B5EF4-FFF2-40B4-BE49-F238E27FC236}">
                <a16:creationId xmlns:a16="http://schemas.microsoft.com/office/drawing/2014/main" id="{69219E2E-58A0-4DE2-87AC-134E99E2DA24}"/>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8" name="Rectangle 127">
            <a:extLst>
              <a:ext uri="{FF2B5EF4-FFF2-40B4-BE49-F238E27FC236}">
                <a16:creationId xmlns:a16="http://schemas.microsoft.com/office/drawing/2014/main" id="{3D9A1A62-65AD-4C1C-975D-5A3D2401BF8D}"/>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29" name="Straight Connector 128">
            <a:extLst>
              <a:ext uri="{FF2B5EF4-FFF2-40B4-BE49-F238E27FC236}">
                <a16:creationId xmlns:a16="http://schemas.microsoft.com/office/drawing/2014/main" id="{872CF725-FCEF-4EE4-9E49-FDE8A76A223D}"/>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30" name="light">
            <a:extLst>
              <a:ext uri="{FF2B5EF4-FFF2-40B4-BE49-F238E27FC236}">
                <a16:creationId xmlns:a16="http://schemas.microsoft.com/office/drawing/2014/main" id="{0934F071-9047-437C-AF32-2F9833FC6C04}"/>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90463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DD8C2ABE-87D9-4EFD-B245-F7078E0BB1A4}"/>
              </a:ext>
            </a:extLst>
          </p:cNvPr>
          <p:cNvSpPr txBox="1">
            <a:spLocks/>
          </p:cNvSpPr>
          <p:nvPr/>
        </p:nvSpPr>
        <p:spPr>
          <a:xfrm>
            <a:off x="2352613" y="2177850"/>
            <a:ext cx="6764266" cy="1095331"/>
          </a:xfrm>
          <a:prstGeom prst="rect">
            <a:avLst/>
          </a:prstGeom>
        </p:spPr>
        <p:txBody>
          <a:bodyPr lIns="143388" tIns="8962" rIns="143388" bIns="896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89618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98" normalizeH="0" baseline="0" noProof="0">
                <a:ln w="3175">
                  <a:noFill/>
                </a:ln>
                <a:gradFill>
                  <a:gsLst>
                    <a:gs pos="3101">
                      <a:srgbClr val="0078D7"/>
                    </a:gs>
                    <a:gs pos="17829">
                      <a:srgbClr val="0078D7"/>
                    </a:gs>
                  </a:gsLst>
                  <a:lin ang="0" scaled="0"/>
                </a:gradFill>
                <a:effectLst/>
                <a:uLnTx/>
                <a:uFillTx/>
                <a:latin typeface="Segoe UI Semibold" panose="020B0702040204020203" pitchFamily="34" charset="0"/>
                <a:ea typeface="+mn-ea"/>
                <a:cs typeface="Segoe UI Semibold" panose="020B0702040204020203" pitchFamily="34" charset="0"/>
              </a:rPr>
              <a:t>Azure </a:t>
            </a:r>
          </a:p>
          <a:p>
            <a:pPr marL="0" marR="0" lvl="0" indent="0" algn="l" defTabSz="896182" rtl="0" eaLnBrk="1" fontAlgn="base" latinLnBrk="0" hangingPunct="1">
              <a:lnSpc>
                <a:spcPct val="90000"/>
              </a:lnSpc>
              <a:spcBef>
                <a:spcPts val="0"/>
              </a:spcBef>
              <a:spcAft>
                <a:spcPct val="0"/>
              </a:spcAft>
              <a:buClrTx/>
              <a:buSzTx/>
              <a:buFontTx/>
              <a:buNone/>
              <a:tabLst/>
              <a:defRPr/>
            </a:pPr>
            <a:r>
              <a:rPr kumimoji="0" lang="en-US" sz="4705" b="0" i="0" u="none" strike="noStrike" kern="1200" cap="none" spc="-98"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352615" y="3565853"/>
            <a:ext cx="4577306" cy="1297423"/>
          </a:xfrm>
          <a:prstGeom prst="rect">
            <a:avLst/>
          </a:prstGeom>
        </p:spPr>
        <p:txBody>
          <a:bodyPr wrap="square" lIns="143388">
            <a:spAutoFit/>
          </a:bodyPr>
          <a:lstStyle/>
          <a:p>
            <a:pPr marL="0" marR="0" lvl="0" indent="0" algn="l" defTabSz="895952" rtl="0" eaLnBrk="1" fontAlgn="auto" latinLnBrk="0" hangingPunct="1">
              <a:lnSpc>
                <a:spcPct val="100000"/>
              </a:lnSpc>
              <a:spcBef>
                <a:spcPts val="0"/>
              </a:spcBef>
              <a:spcAft>
                <a:spcPts val="1152"/>
              </a:spcAft>
              <a:buClr>
                <a:srgbClr val="FFFFFF"/>
              </a:buClr>
              <a:buSzTx/>
              <a:buFontTx/>
              <a:buNone/>
              <a:tabLst/>
              <a:defRPr/>
            </a:pP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Segoe UI Light" charset="0"/>
                <a:cs typeface="Segoe UI" panose="020B0502040204020203" pitchFamily="34" charset="0"/>
              </a:rPr>
              <a:t>Protection through best practices</a:t>
            </a:r>
          </a:p>
          <a:p>
            <a:pPr marL="0" marR="0" lvl="0" indent="0" algn="l" defTabSz="895952" rtl="0" eaLnBrk="1" fontAlgn="auto" latinLnBrk="0" hangingPunct="1">
              <a:lnSpc>
                <a:spcPct val="100000"/>
              </a:lnSpc>
              <a:spcBef>
                <a:spcPts val="0"/>
              </a:spcBef>
              <a:spcAft>
                <a:spcPts val="1152"/>
              </a:spcAft>
              <a:buClr>
                <a:srgbClr val="FFFFFF"/>
              </a:buClr>
              <a:buSzTx/>
              <a:buFontTx/>
              <a:buNone/>
              <a:tabLst/>
              <a:defRPr/>
            </a:pP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Segoe UI Light" charset="0"/>
                <a:cs typeface="Segoe UI" panose="020B0502040204020203" pitchFamily="34" charset="0"/>
              </a:rPr>
              <a:t>Detect threats and attacks</a:t>
            </a:r>
          </a:p>
          <a:p>
            <a:pPr marL="0" marR="0" lvl="0" indent="0" algn="l" defTabSz="895952" rtl="0" eaLnBrk="1" fontAlgn="auto" latinLnBrk="0" hangingPunct="1">
              <a:lnSpc>
                <a:spcPct val="100000"/>
              </a:lnSpc>
              <a:spcBef>
                <a:spcPts val="0"/>
              </a:spcBef>
              <a:spcAft>
                <a:spcPts val="1152"/>
              </a:spcAft>
              <a:buClr>
                <a:srgbClr val="FFFFFF"/>
              </a:buClr>
              <a:buSzTx/>
              <a:buFontTx/>
              <a:buNone/>
              <a:tabLst/>
              <a:defRPr/>
            </a:pPr>
            <a:r>
              <a:rPr kumimoji="0" lang="en-US" sz="1961" b="0" i="0" u="none" strike="noStrike" kern="1200" cap="none" spc="0" normalizeH="0" baseline="0" noProof="0">
                <a:ln>
                  <a:noFill/>
                </a:ln>
                <a:solidFill>
                  <a:srgbClr val="000000"/>
                </a:solidFill>
                <a:effectLst/>
                <a:uLnTx/>
                <a:uFillTx/>
                <a:latin typeface="Segoe UI" panose="020B0502040204020203" pitchFamily="34" charset="0"/>
                <a:ea typeface="Segoe UI Light" charset="0"/>
                <a:cs typeface="Segoe UI" panose="020B0502040204020203" pitchFamily="34" charset="0"/>
              </a:rPr>
              <a:t>Remediate issues</a:t>
            </a:r>
          </a:p>
        </p:txBody>
      </p:sp>
      <p:grpSp>
        <p:nvGrpSpPr>
          <p:cNvPr id="2" name="Group 1"/>
          <p:cNvGrpSpPr/>
          <p:nvPr/>
        </p:nvGrpSpPr>
        <p:grpSpPr>
          <a:xfrm>
            <a:off x="6255517" y="510447"/>
            <a:ext cx="5936484" cy="6211944"/>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a:extLst>
                <a:ext uri="{FF2B5EF4-FFF2-40B4-BE49-F238E27FC236}">
                  <a16:creationId xmlns:a16="http://schemas.microsoft.com/office/drawing/2014/main" id="{7F4BC64D-772A-494C-9045-9302C0F3B75A}"/>
                </a:ext>
              </a:extLst>
            </p:cNvPr>
            <p:cNvPicPr>
              <a:picLocks noChangeAspect="1"/>
            </p:cNvPicPr>
            <p:nvPr/>
          </p:nvPicPr>
          <p:blipFill>
            <a:blip r:embed="rId4"/>
            <a:stretch>
              <a:fillRect/>
            </a:stretch>
          </p:blipFill>
          <p:spPr>
            <a:xfrm>
              <a:off x="7100347" y="699956"/>
              <a:ext cx="5091654" cy="4305039"/>
            </a:xfrm>
            <a:prstGeom prst="rect">
              <a:avLst/>
            </a:prstGeom>
          </p:spPr>
        </p:pic>
      </p:grpSp>
      <p:sp>
        <p:nvSpPr>
          <p:cNvPr id="40" name="Rectangle 39">
            <a:extLst>
              <a:ext uri="{FF2B5EF4-FFF2-40B4-BE49-F238E27FC236}">
                <a16:creationId xmlns:a16="http://schemas.microsoft.com/office/drawing/2014/main" id="{061E9431-AC10-4C6A-A7C8-1CE04179660A}"/>
              </a:ext>
            </a:extLst>
          </p:cNvPr>
          <p:cNvSpPr/>
          <p:nvPr/>
        </p:nvSpPr>
        <p:spPr bwMode="auto">
          <a:xfrm>
            <a:off x="1" y="487"/>
            <a:ext cx="2202013"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D83B5AFB-2114-433A-BFE6-26996DDD126B}"/>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 name="Freeform 100">
            <a:extLst>
              <a:ext uri="{FF2B5EF4-FFF2-40B4-BE49-F238E27FC236}">
                <a16:creationId xmlns:a16="http://schemas.microsoft.com/office/drawing/2014/main" id="{8859D4C4-8DD7-459B-9573-37427182F90C}"/>
              </a:ext>
            </a:extLst>
          </p:cNvPr>
          <p:cNvSpPr>
            <a:spLocks noChangeArrowheads="1"/>
          </p:cNvSpPr>
          <p:nvPr/>
        </p:nvSpPr>
        <p:spPr bwMode="auto">
          <a:xfrm>
            <a:off x="863271" y="5044959"/>
            <a:ext cx="608205" cy="601814"/>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FA125849-02A6-4BBB-83DA-2A355F2BA47E}"/>
              </a:ext>
            </a:extLst>
          </p:cNvPr>
          <p:cNvSpPr/>
          <p:nvPr/>
        </p:nvSpPr>
        <p:spPr>
          <a:xfrm>
            <a:off x="768754" y="3125495"/>
            <a:ext cx="836348"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Hybrid</a:t>
            </a:r>
          </a:p>
        </p:txBody>
      </p:sp>
      <p:sp>
        <p:nvSpPr>
          <p:cNvPr id="20" name="Rectangle 19">
            <a:extLst>
              <a:ext uri="{FF2B5EF4-FFF2-40B4-BE49-F238E27FC236}">
                <a16:creationId xmlns:a16="http://schemas.microsoft.com/office/drawing/2014/main" id="{279D0CD5-EE73-47F8-B1DA-F8DCAE4772D4}"/>
              </a:ext>
            </a:extLst>
          </p:cNvPr>
          <p:cNvSpPr/>
          <p:nvPr/>
        </p:nvSpPr>
        <p:spPr>
          <a:xfrm>
            <a:off x="591187" y="1780042"/>
            <a:ext cx="122136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Productive</a:t>
            </a:r>
          </a:p>
        </p:txBody>
      </p:sp>
      <p:sp>
        <p:nvSpPr>
          <p:cNvPr id="21" name="speedometer_2">
            <a:extLst>
              <a:ext uri="{FF2B5EF4-FFF2-40B4-BE49-F238E27FC236}">
                <a16:creationId xmlns:a16="http://schemas.microsoft.com/office/drawing/2014/main" id="{AED31AC5-1A82-4711-BAC4-9EC30E826DDA}"/>
              </a:ext>
            </a:extLst>
          </p:cNvPr>
          <p:cNvSpPr>
            <a:spLocks noChangeAspect="1" noEditPoints="1"/>
          </p:cNvSpPr>
          <p:nvPr/>
        </p:nvSpPr>
        <p:spPr bwMode="auto">
          <a:xfrm>
            <a:off x="991494" y="1149335"/>
            <a:ext cx="431037" cy="4310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Rectangle 21">
            <a:extLst>
              <a:ext uri="{FF2B5EF4-FFF2-40B4-BE49-F238E27FC236}">
                <a16:creationId xmlns:a16="http://schemas.microsoft.com/office/drawing/2014/main" id="{8DC72C33-B273-460E-8DEA-0FA51455F500}"/>
              </a:ext>
            </a:extLst>
          </p:cNvPr>
          <p:cNvSpPr/>
          <p:nvPr/>
        </p:nvSpPr>
        <p:spPr>
          <a:xfrm>
            <a:off x="633380" y="5744633"/>
            <a:ext cx="1107098"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a:t>
            </a:r>
          </a:p>
        </p:txBody>
      </p:sp>
      <p:sp>
        <p:nvSpPr>
          <p:cNvPr id="23" name="Rectangle 22">
            <a:extLst>
              <a:ext uri="{FF2B5EF4-FFF2-40B4-BE49-F238E27FC236}">
                <a16:creationId xmlns:a16="http://schemas.microsoft.com/office/drawing/2014/main" id="{3EDC8219-6A55-4A12-BE52-5EF5C3A9E6B5}"/>
              </a:ext>
            </a:extLst>
          </p:cNvPr>
          <p:cNvSpPr/>
          <p:nvPr/>
        </p:nvSpPr>
        <p:spPr>
          <a:xfrm>
            <a:off x="597462" y="4360569"/>
            <a:ext cx="1178932"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solidFill>
                  <a:srgbClr val="FFFFFF">
                    <a:lumMod val="65000"/>
                  </a:srgbClr>
                </a:solidFill>
                <a:effectLst/>
                <a:uLnTx/>
                <a:uFillTx/>
                <a:latin typeface="Segoe UI Semibold" panose="020B0702040204020203" pitchFamily="34" charset="0"/>
                <a:ea typeface="+mn-ea"/>
                <a:cs typeface="Segoe UI Semibold" panose="020B0702040204020203" pitchFamily="34" charset="0"/>
              </a:rPr>
              <a:t>Intelligent</a:t>
            </a:r>
          </a:p>
        </p:txBody>
      </p:sp>
      <p:sp>
        <p:nvSpPr>
          <p:cNvPr id="24" name="Rectangle 23">
            <a:extLst>
              <a:ext uri="{FF2B5EF4-FFF2-40B4-BE49-F238E27FC236}">
                <a16:creationId xmlns:a16="http://schemas.microsoft.com/office/drawing/2014/main" id="{D4A81852-2094-41C7-A49C-777BA23D5A2F}"/>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F426EA1D-7AB3-4311-BFAB-B1D51DC872D9}"/>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light">
            <a:extLst>
              <a:ext uri="{FF2B5EF4-FFF2-40B4-BE49-F238E27FC236}">
                <a16:creationId xmlns:a16="http://schemas.microsoft.com/office/drawing/2014/main" id="{72518489-CF60-4EB9-8BEB-A3A1A480D166}"/>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734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decel="10000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1+#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61C741-C7CF-484B-8727-D3CA3F68D841}"/>
              </a:ext>
            </a:extLst>
          </p:cNvPr>
          <p:cNvSpPr/>
          <p:nvPr/>
        </p:nvSpPr>
        <p:spPr bwMode="auto">
          <a:xfrm>
            <a:off x="419548" y="1270724"/>
            <a:ext cx="11772452" cy="5319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419548" y="2439350"/>
            <a:ext cx="365760" cy="966411"/>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 Gov</a:t>
            </a:r>
          </a:p>
        </p:txBody>
      </p:sp>
      <p:sp>
        <p:nvSpPr>
          <p:cNvPr id="28" name="Rectangle 27"/>
          <p:cNvSpPr/>
          <p:nvPr/>
        </p:nvSpPr>
        <p:spPr bwMode="auto">
          <a:xfrm>
            <a:off x="419548" y="1313757"/>
            <a:ext cx="365760" cy="101277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Global</a:t>
            </a:r>
          </a:p>
        </p:txBody>
      </p:sp>
      <p:sp>
        <p:nvSpPr>
          <p:cNvPr id="52" name="Rectangle 51"/>
          <p:cNvSpPr/>
          <p:nvPr/>
        </p:nvSpPr>
        <p:spPr bwMode="auto">
          <a:xfrm>
            <a:off x="419548" y="5028925"/>
            <a:ext cx="365760" cy="1331454"/>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Regional</a:t>
            </a:r>
          </a:p>
        </p:txBody>
      </p:sp>
      <p:sp>
        <p:nvSpPr>
          <p:cNvPr id="101" name="Rectangle 100"/>
          <p:cNvSpPr/>
          <p:nvPr/>
        </p:nvSpPr>
        <p:spPr bwMode="auto">
          <a:xfrm>
            <a:off x="419548" y="3518579"/>
            <a:ext cx="365760" cy="1397528"/>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vert270" wrap="square" lIns="91440" tIns="143428" rIns="91440" bIns="143428"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Industry</a:t>
            </a:r>
          </a:p>
        </p:txBody>
      </p:sp>
      <p:graphicFrame>
        <p:nvGraphicFramePr>
          <p:cNvPr id="56" name="Table 55">
            <a:extLst>
              <a:ext uri="{FF2B5EF4-FFF2-40B4-BE49-F238E27FC236}">
                <a16:creationId xmlns:a16="http://schemas.microsoft.com/office/drawing/2014/main" id="{4BEAEF06-E34A-4EFE-A5B7-EB1B6F61CD2C}"/>
              </a:ext>
            </a:extLst>
          </p:cNvPr>
          <p:cNvGraphicFramePr>
            <a:graphicFrameLocks noGrp="1"/>
          </p:cNvGraphicFramePr>
          <p:nvPr>
            <p:extLst/>
          </p:nvPr>
        </p:nvGraphicFramePr>
        <p:xfrm>
          <a:off x="988239" y="1389674"/>
          <a:ext cx="2249739" cy="704115"/>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27001:2013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27017:2015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27018:2014</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7" name="Table 56">
            <a:extLst>
              <a:ext uri="{FF2B5EF4-FFF2-40B4-BE49-F238E27FC236}">
                <a16:creationId xmlns:a16="http://schemas.microsoft.com/office/drawing/2014/main" id="{370FE74A-309C-431E-9E61-BD01994EE90D}"/>
              </a:ext>
            </a:extLst>
          </p:cNvPr>
          <p:cNvGraphicFramePr>
            <a:graphicFrameLocks noGrp="1"/>
          </p:cNvGraphicFramePr>
          <p:nvPr>
            <p:extLst/>
          </p:nvPr>
        </p:nvGraphicFramePr>
        <p:xfrm>
          <a:off x="3555740" y="1389674"/>
          <a:ext cx="2249739" cy="913228"/>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22301:2012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9001:2015</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ISO 20000-1:2011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8" name="Table 57">
            <a:extLst>
              <a:ext uri="{FF2B5EF4-FFF2-40B4-BE49-F238E27FC236}">
                <a16:creationId xmlns:a16="http://schemas.microsoft.com/office/drawing/2014/main" id="{6C62576A-9943-49F9-A1CF-A00DB0618A93}"/>
              </a:ext>
            </a:extLst>
          </p:cNvPr>
          <p:cNvGraphicFramePr>
            <a:graphicFrameLocks noGrp="1"/>
          </p:cNvGraphicFramePr>
          <p:nvPr>
            <p:extLst>
              <p:ext uri="{D42A27DB-BD31-4B8C-83A1-F6EECF244321}">
                <p14:modId xmlns:p14="http://schemas.microsoft.com/office/powerpoint/2010/main" val="1609836343"/>
              </p:ext>
            </p:extLst>
          </p:nvPr>
        </p:nvGraphicFramePr>
        <p:xfrm>
          <a:off x="6326345" y="1389674"/>
          <a:ext cx="2370351" cy="704115"/>
        </p:xfrm>
        <a:graphic>
          <a:graphicData uri="http://schemas.openxmlformats.org/drawingml/2006/table">
            <a:tbl>
              <a:tblPr/>
              <a:tblGrid>
                <a:gridCol w="2370351">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SOC 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9" name="Table 58">
            <a:extLst>
              <a:ext uri="{FF2B5EF4-FFF2-40B4-BE49-F238E27FC236}">
                <a16:creationId xmlns:a16="http://schemas.microsoft.com/office/drawing/2014/main" id="{0F692CFF-5661-4441-924F-08066DF8E64E}"/>
              </a:ext>
            </a:extLst>
          </p:cNvPr>
          <p:cNvGraphicFramePr>
            <a:graphicFrameLocks noGrp="1"/>
          </p:cNvGraphicFramePr>
          <p:nvPr>
            <p:extLst/>
          </p:nvPr>
        </p:nvGraphicFramePr>
        <p:xfrm>
          <a:off x="9534453" y="1389674"/>
          <a:ext cx="2406462" cy="913228"/>
        </p:xfrm>
        <a:graphic>
          <a:graphicData uri="http://schemas.openxmlformats.org/drawingml/2006/table">
            <a:tbl>
              <a:tblPr/>
              <a:tblGrid>
                <a:gridCol w="2406462">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CSA STAR Self-Assessment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WCAG 2.0</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0" name="Table 59">
            <a:extLst>
              <a:ext uri="{FF2B5EF4-FFF2-40B4-BE49-F238E27FC236}">
                <a16:creationId xmlns:a16="http://schemas.microsoft.com/office/drawing/2014/main" id="{B33E85B5-EED7-47F2-8357-B6B0C702E7A7}"/>
              </a:ext>
            </a:extLst>
          </p:cNvPr>
          <p:cNvGraphicFramePr>
            <a:graphicFrameLocks noGrp="1"/>
          </p:cNvGraphicFramePr>
          <p:nvPr>
            <p:extLst/>
          </p:nvPr>
        </p:nvGraphicFramePr>
        <p:xfrm>
          <a:off x="988239" y="2509973"/>
          <a:ext cx="2249739" cy="1147933"/>
        </p:xfrm>
        <a:graphic>
          <a:graphicData uri="http://schemas.openxmlformats.org/drawingml/2006/table">
            <a:tbl>
              <a:tblPr/>
              <a:tblGrid>
                <a:gridCol w="2249739">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FedRAMP High</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FedRAMP Moderate</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EAR</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tx1"/>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tx1"/>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1" name="Table 60">
            <a:extLst>
              <a:ext uri="{FF2B5EF4-FFF2-40B4-BE49-F238E27FC236}">
                <a16:creationId xmlns:a16="http://schemas.microsoft.com/office/drawing/2014/main" id="{8AE9FFFD-CC61-4170-B48F-183121AF1EE0}"/>
              </a:ext>
            </a:extLst>
          </p:cNvPr>
          <p:cNvGraphicFramePr>
            <a:graphicFrameLocks noGrp="1"/>
          </p:cNvGraphicFramePr>
          <p:nvPr>
            <p:extLst/>
          </p:nvPr>
        </p:nvGraphicFramePr>
        <p:xfrm>
          <a:off x="3555740" y="2509973"/>
          <a:ext cx="2249739" cy="887636"/>
        </p:xfrm>
        <a:graphic>
          <a:graphicData uri="http://schemas.openxmlformats.org/drawingml/2006/table">
            <a:tbl>
              <a:tblPr/>
              <a:tblGrid>
                <a:gridCol w="2249739">
                  <a:extLst>
                    <a:ext uri="{9D8B030D-6E8A-4147-A177-3AD203B41FA5}">
                      <a16:colId xmlns:a16="http://schemas.microsoft.com/office/drawing/2014/main" val="1996122080"/>
                    </a:ext>
                  </a:extLst>
                </a:gridCol>
              </a:tblGrid>
              <a:tr h="18056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51540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4</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DFARS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2" name="Table 61">
            <a:extLst>
              <a:ext uri="{FF2B5EF4-FFF2-40B4-BE49-F238E27FC236}">
                <a16:creationId xmlns:a16="http://schemas.microsoft.com/office/drawing/2014/main" id="{0EFABDB2-37A0-47EB-877C-7A658907E5DE}"/>
              </a:ext>
            </a:extLst>
          </p:cNvPr>
          <p:cNvGraphicFramePr>
            <a:graphicFrameLocks noGrp="1"/>
          </p:cNvGraphicFramePr>
          <p:nvPr>
            <p:extLst>
              <p:ext uri="{D42A27DB-BD31-4B8C-83A1-F6EECF244321}">
                <p14:modId xmlns:p14="http://schemas.microsoft.com/office/powerpoint/2010/main" val="3202198986"/>
              </p:ext>
            </p:extLst>
          </p:nvPr>
        </p:nvGraphicFramePr>
        <p:xfrm>
          <a:off x="6326346" y="2492876"/>
          <a:ext cx="3045306" cy="904734"/>
        </p:xfrm>
        <a:graphic>
          <a:graphicData uri="http://schemas.openxmlformats.org/drawingml/2006/table">
            <a:tbl>
              <a:tblPr/>
              <a:tblGrid>
                <a:gridCol w="3045306">
                  <a:extLst>
                    <a:ext uri="{9D8B030D-6E8A-4147-A177-3AD203B41FA5}">
                      <a16:colId xmlns:a16="http://schemas.microsoft.com/office/drawing/2014/main" val="1996122080"/>
                    </a:ext>
                  </a:extLst>
                </a:gridCol>
              </a:tblGrid>
              <a:tr h="43558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DoE 10 CFR Part 810</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NIST SP 800-171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260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NIST CSF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2602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Section 508 VPATs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4" name="Table 63">
            <a:extLst>
              <a:ext uri="{FF2B5EF4-FFF2-40B4-BE49-F238E27FC236}">
                <a16:creationId xmlns:a16="http://schemas.microsoft.com/office/drawing/2014/main" id="{AC77CB23-159F-47F8-A265-57DA2ECE6926}"/>
              </a:ext>
            </a:extLst>
          </p:cNvPr>
          <p:cNvGraphicFramePr>
            <a:graphicFrameLocks noGrp="1"/>
          </p:cNvGraphicFramePr>
          <p:nvPr>
            <p:extLst/>
          </p:nvPr>
        </p:nvGraphicFramePr>
        <p:xfrm>
          <a:off x="988239" y="3584653"/>
          <a:ext cx="2249739" cy="1331454"/>
        </p:xfrm>
        <a:graphic>
          <a:graphicData uri="http://schemas.openxmlformats.org/drawingml/2006/table">
            <a:tbl>
              <a:tblPr/>
              <a:tblGrid>
                <a:gridCol w="2249739">
                  <a:extLst>
                    <a:ext uri="{9D8B030D-6E8A-4147-A177-3AD203B41FA5}">
                      <a16:colId xmlns:a16="http://schemas.microsoft.com/office/drawing/2014/main" val="1996122080"/>
                    </a:ext>
                  </a:extLst>
                </a:gridCol>
              </a:tblGrid>
              <a:tr h="15704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15704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4826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FFIEC</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Shared Assessments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FISC (Japan)</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APRA (Australia)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5" name="Table 64">
            <a:extLst>
              <a:ext uri="{FF2B5EF4-FFF2-40B4-BE49-F238E27FC236}">
                <a16:creationId xmlns:a16="http://schemas.microsoft.com/office/drawing/2014/main" id="{D5081648-E068-4A3A-B838-27F187201E6A}"/>
              </a:ext>
            </a:extLst>
          </p:cNvPr>
          <p:cNvGraphicFramePr>
            <a:graphicFrameLocks noGrp="1"/>
          </p:cNvGraphicFramePr>
          <p:nvPr>
            <p:extLst/>
          </p:nvPr>
        </p:nvGraphicFramePr>
        <p:xfrm>
          <a:off x="3555740" y="3584653"/>
          <a:ext cx="2249739" cy="1100996"/>
        </p:xfrm>
        <a:graphic>
          <a:graphicData uri="http://schemas.openxmlformats.org/drawingml/2006/table">
            <a:tbl>
              <a:tblPr/>
              <a:tblGrid>
                <a:gridCol w="2249739">
                  <a:extLst>
                    <a:ext uri="{9D8B030D-6E8A-4147-A177-3AD203B41FA5}">
                      <a16:colId xmlns:a16="http://schemas.microsoft.com/office/drawing/2014/main" val="1996122080"/>
                    </a:ext>
                  </a:extLst>
                </a:gridCol>
              </a:tblGrid>
              <a:tr h="18268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FCA (UK)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MAS + ABS (Singapore)</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52143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23 NYCRR 500</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HIPAA BAA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HITRUST</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6" name="Table 65">
            <a:extLst>
              <a:ext uri="{FF2B5EF4-FFF2-40B4-BE49-F238E27FC236}">
                <a16:creationId xmlns:a16="http://schemas.microsoft.com/office/drawing/2014/main" id="{4CC6A3F3-4688-49D8-90B5-01A385061825}"/>
              </a:ext>
            </a:extLst>
          </p:cNvPr>
          <p:cNvGraphicFramePr>
            <a:graphicFrameLocks noGrp="1"/>
          </p:cNvGraphicFramePr>
          <p:nvPr>
            <p:extLst>
              <p:ext uri="{D42A27DB-BD31-4B8C-83A1-F6EECF244321}">
                <p14:modId xmlns:p14="http://schemas.microsoft.com/office/powerpoint/2010/main" val="2819517305"/>
              </p:ext>
            </p:extLst>
          </p:nvPr>
        </p:nvGraphicFramePr>
        <p:xfrm>
          <a:off x="6326345" y="3584653"/>
          <a:ext cx="3178547" cy="1118094"/>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002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21 CFR Part 11 (GxP)</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MARS-E</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NHS IG Toolkit (UK)</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002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NEN 7510:2011 (Netherlands)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002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FERPA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7" name="Table 66">
            <a:extLst>
              <a:ext uri="{FF2B5EF4-FFF2-40B4-BE49-F238E27FC236}">
                <a16:creationId xmlns:a16="http://schemas.microsoft.com/office/drawing/2014/main" id="{34596F6D-FBDA-458D-93C1-0B5560ADA393}"/>
              </a:ext>
            </a:extLst>
          </p:cNvPr>
          <p:cNvGraphicFramePr>
            <a:graphicFrameLocks noGrp="1"/>
          </p:cNvGraphicFramePr>
          <p:nvPr>
            <p:extLst/>
          </p:nvPr>
        </p:nvGraphicFramePr>
        <p:xfrm>
          <a:off x="9534453" y="3584654"/>
          <a:ext cx="1847091" cy="1118094"/>
        </p:xfrm>
        <a:graphic>
          <a:graphicData uri="http://schemas.openxmlformats.org/drawingml/2006/table">
            <a:tbl>
              <a:tblPr/>
              <a:tblGrid>
                <a:gridCol w="1847091">
                  <a:extLst>
                    <a:ext uri="{9D8B030D-6E8A-4147-A177-3AD203B41FA5}">
                      <a16:colId xmlns:a16="http://schemas.microsoft.com/office/drawing/2014/main" val="1996122080"/>
                    </a:ext>
                  </a:extLst>
                </a:gridCol>
              </a:tblGrid>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MPAA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045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FACT (UK)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DPP (UK)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SOX</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8" name="Table 67">
            <a:extLst>
              <a:ext uri="{FF2B5EF4-FFF2-40B4-BE49-F238E27FC236}">
                <a16:creationId xmlns:a16="http://schemas.microsoft.com/office/drawing/2014/main" id="{2AB65144-F1E5-4F33-B159-C2C84D50D203}"/>
              </a:ext>
            </a:extLst>
          </p:cNvPr>
          <p:cNvGraphicFramePr>
            <a:graphicFrameLocks noGrp="1"/>
          </p:cNvGraphicFramePr>
          <p:nvPr>
            <p:extLst/>
          </p:nvPr>
        </p:nvGraphicFramePr>
        <p:xfrm>
          <a:off x="988239" y="5107233"/>
          <a:ext cx="2608682" cy="1348443"/>
        </p:xfrm>
        <a:graphic>
          <a:graphicData uri="http://schemas.openxmlformats.org/drawingml/2006/table">
            <a:tbl>
              <a:tblPr/>
              <a:tblGrid>
                <a:gridCol w="2608682">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 Unclassified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 Protected</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Canada Privacy Laws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GB 18030:2005</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DJCP (MLPS) Level 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9" name="Table 68">
            <a:extLst>
              <a:ext uri="{FF2B5EF4-FFF2-40B4-BE49-F238E27FC236}">
                <a16:creationId xmlns:a16="http://schemas.microsoft.com/office/drawing/2014/main" id="{FB087131-87F0-42D7-B492-3CE46D9B5A93}"/>
              </a:ext>
            </a:extLst>
          </p:cNvPr>
          <p:cNvGraphicFramePr>
            <a:graphicFrameLocks noGrp="1"/>
          </p:cNvGraphicFramePr>
          <p:nvPr>
            <p:extLst>
              <p:ext uri="{D42A27DB-BD31-4B8C-83A1-F6EECF244321}">
                <p14:modId xmlns:p14="http://schemas.microsoft.com/office/powerpoint/2010/main" val="2488699680"/>
              </p:ext>
            </p:extLst>
          </p:nvPr>
        </p:nvGraphicFramePr>
        <p:xfrm>
          <a:off x="6326345" y="5107233"/>
          <a:ext cx="3178547" cy="1348443"/>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Germany IT-</a:t>
                      </a:r>
                      <a:r>
                        <a:rPr lang="en-US" sz="1400" u="none" strike="noStrike" kern="1200" err="1">
                          <a:solidFill>
                            <a:schemeClr val="tx1"/>
                          </a:solidFill>
                          <a:effectLst/>
                          <a:latin typeface="+mn-lt"/>
                          <a:ea typeface="+mn-ea"/>
                          <a:cs typeface="+mn-cs"/>
                        </a:rPr>
                        <a:t>Grundschutz</a:t>
                      </a:r>
                      <a:r>
                        <a:rPr lang="en-US" sz="1400" u="none" strike="noStrike" kern="1200">
                          <a:solidFill>
                            <a:schemeClr val="tx1"/>
                          </a:solidFill>
                          <a:effectLst/>
                          <a:latin typeface="+mn-lt"/>
                          <a:ea typeface="+mn-ea"/>
                          <a:cs typeface="+mn-cs"/>
                        </a:rPr>
                        <a:t> workbook</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India </a:t>
                      </a:r>
                      <a:r>
                        <a:rPr lang="en-US" sz="1400" u="none" strike="noStrike" kern="1200" err="1">
                          <a:solidFill>
                            <a:schemeClr val="tx1"/>
                          </a:solidFill>
                          <a:effectLst/>
                          <a:latin typeface="+mn-lt"/>
                          <a:ea typeface="+mn-ea"/>
                          <a:cs typeface="+mn-cs"/>
                        </a:rPr>
                        <a:t>MeitY</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Japan My Number Act</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Netherlands BIR 2012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New Zealand Gov CIO </a:t>
                      </a:r>
                      <a:r>
                        <a:rPr lang="en-US" sz="1400" u="none" strike="noStrike" kern="1200" err="1">
                          <a:solidFill>
                            <a:schemeClr val="tx1"/>
                          </a:solidFill>
                          <a:effectLst/>
                          <a:latin typeface="+mn-lt"/>
                          <a:ea typeface="+mn-ea"/>
                          <a:cs typeface="+mn-cs"/>
                        </a:rPr>
                        <a:t>Fwk</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0" name="Table 69">
            <a:extLst>
              <a:ext uri="{FF2B5EF4-FFF2-40B4-BE49-F238E27FC236}">
                <a16:creationId xmlns:a16="http://schemas.microsoft.com/office/drawing/2014/main" id="{EF58E864-310A-4BAF-AEDB-EF400FB6B372}"/>
              </a:ext>
            </a:extLst>
          </p:cNvPr>
          <p:cNvGraphicFramePr>
            <a:graphicFrameLocks noGrp="1"/>
          </p:cNvGraphicFramePr>
          <p:nvPr>
            <p:extLst/>
          </p:nvPr>
        </p:nvGraphicFramePr>
        <p:xfrm>
          <a:off x="9534453" y="5107233"/>
          <a:ext cx="2406462" cy="1331454"/>
        </p:xfrm>
        <a:graphic>
          <a:graphicData uri="http://schemas.openxmlformats.org/drawingml/2006/table">
            <a:tbl>
              <a:tblPr/>
              <a:tblGrid>
                <a:gridCol w="2406462">
                  <a:extLst>
                    <a:ext uri="{9D8B030D-6E8A-4147-A177-3AD203B41FA5}">
                      <a16:colId xmlns:a16="http://schemas.microsoft.com/office/drawing/2014/main" val="1996122080"/>
                    </a:ext>
                  </a:extLst>
                </a:gridCol>
              </a:tblGrid>
              <a:tr h="20866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 Level 3</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0866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0213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Spain DPA</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Cyber Essentials Plus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G-Cloud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UK PASF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2" name="Table 71">
            <a:extLst>
              <a:ext uri="{FF2B5EF4-FFF2-40B4-BE49-F238E27FC236}">
                <a16:creationId xmlns:a16="http://schemas.microsoft.com/office/drawing/2014/main" id="{085E1FB3-BCE1-401A-93CE-FA109427F7A3}"/>
              </a:ext>
            </a:extLst>
          </p:cNvPr>
          <p:cNvGraphicFramePr>
            <a:graphicFrameLocks noGrp="1"/>
          </p:cNvGraphicFramePr>
          <p:nvPr>
            <p:extLst/>
          </p:nvPr>
        </p:nvGraphicFramePr>
        <p:xfrm>
          <a:off x="9534453" y="2509973"/>
          <a:ext cx="1651467" cy="904734"/>
        </p:xfrm>
        <a:graphic>
          <a:graphicData uri="http://schemas.openxmlformats.org/drawingml/2006/table">
            <a:tbl>
              <a:tblPr/>
              <a:tblGrid>
                <a:gridCol w="1651467">
                  <a:extLst>
                    <a:ext uri="{9D8B030D-6E8A-4147-A177-3AD203B41FA5}">
                      <a16:colId xmlns:a16="http://schemas.microsoft.com/office/drawing/2014/main" val="1996122080"/>
                    </a:ext>
                  </a:extLst>
                </a:gridCol>
              </a:tblGrid>
              <a:tr h="36032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19055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19055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IRS 1075</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9" name="Title 8">
            <a:extLst>
              <a:ext uri="{FF2B5EF4-FFF2-40B4-BE49-F238E27FC236}">
                <a16:creationId xmlns:a16="http://schemas.microsoft.com/office/drawing/2014/main" id="{1EE7F7F5-268D-4B00-B2EE-E6D438B2DB35}"/>
              </a:ext>
            </a:extLst>
          </p:cNvPr>
          <p:cNvSpPr>
            <a:spLocks noGrp="1"/>
          </p:cNvSpPr>
          <p:nvPr>
            <p:ph type="title"/>
          </p:nvPr>
        </p:nvSpPr>
        <p:spPr/>
        <p:txBody>
          <a:bodyPr/>
          <a:lstStyle/>
          <a:p>
            <a:r>
              <a:rPr lang="en-US"/>
              <a:t>Azure covers </a:t>
            </a:r>
            <a:r>
              <a:rPr lang="en-US">
                <a:solidFill>
                  <a:schemeClr val="tx1"/>
                </a:solidFill>
              </a:rPr>
              <a:t>74 </a:t>
            </a:r>
            <a:r>
              <a:rPr lang="en-US"/>
              <a:t>compliance offerings </a:t>
            </a:r>
          </a:p>
        </p:txBody>
      </p:sp>
      <p:sp>
        <p:nvSpPr>
          <p:cNvPr id="10" name="Rectangle 9">
            <a:extLst>
              <a:ext uri="{FF2B5EF4-FFF2-40B4-BE49-F238E27FC236}">
                <a16:creationId xmlns:a16="http://schemas.microsoft.com/office/drawing/2014/main" id="{9453F578-197F-45DE-B9A3-9BFCAC976AF9}"/>
              </a:ext>
            </a:extLst>
          </p:cNvPr>
          <p:cNvSpPr/>
          <p:nvPr/>
        </p:nvSpPr>
        <p:spPr>
          <a:xfrm>
            <a:off x="331090" y="860431"/>
            <a:ext cx="10153337" cy="341632"/>
          </a:xfrm>
          <a:prstGeom prst="rect">
            <a:avLst/>
          </a:prstGeom>
        </p:spPr>
        <p:txBody>
          <a:bodyPr wrap="square">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 deepest and most comprehensive compliance coverage in the industry</a:t>
            </a:r>
          </a:p>
        </p:txBody>
      </p:sp>
      <p:cxnSp>
        <p:nvCxnSpPr>
          <p:cNvPr id="63" name="Straight Connector 62">
            <a:extLst>
              <a:ext uri="{FF2B5EF4-FFF2-40B4-BE49-F238E27FC236}">
                <a16:creationId xmlns:a16="http://schemas.microsoft.com/office/drawing/2014/main" id="{94349E4C-3598-4D2B-8C0A-0494CB01A9D9}"/>
              </a:ext>
            </a:extLst>
          </p:cNvPr>
          <p:cNvCxnSpPr>
            <a:cxnSpLocks/>
          </p:cNvCxnSpPr>
          <p:nvPr/>
        </p:nvCxnSpPr>
        <p:spPr>
          <a:xfrm>
            <a:off x="977910" y="2392237"/>
            <a:ext cx="11044982" cy="0"/>
          </a:xfrm>
          <a:prstGeom prst="line">
            <a:avLst/>
          </a:prstGeom>
          <a:noFill/>
          <a:ln w="12700" cap="flat" cmpd="sng" algn="ctr">
            <a:solidFill>
              <a:schemeClr val="bg2">
                <a:lumMod val="75000"/>
              </a:schemeClr>
            </a:solidFill>
            <a:prstDash val="solid"/>
            <a:headEnd type="none"/>
            <a:tailEnd type="none"/>
          </a:ln>
          <a:effectLst/>
        </p:spPr>
      </p:cxnSp>
      <p:cxnSp>
        <p:nvCxnSpPr>
          <p:cNvPr id="78" name="Straight Connector 77">
            <a:extLst>
              <a:ext uri="{FF2B5EF4-FFF2-40B4-BE49-F238E27FC236}">
                <a16:creationId xmlns:a16="http://schemas.microsoft.com/office/drawing/2014/main" id="{DCD70B18-9049-4AC0-B43A-048E0703F04D}"/>
              </a:ext>
            </a:extLst>
          </p:cNvPr>
          <p:cNvCxnSpPr>
            <a:cxnSpLocks/>
          </p:cNvCxnSpPr>
          <p:nvPr/>
        </p:nvCxnSpPr>
        <p:spPr>
          <a:xfrm>
            <a:off x="977910" y="3496063"/>
            <a:ext cx="11044982" cy="0"/>
          </a:xfrm>
          <a:prstGeom prst="line">
            <a:avLst/>
          </a:prstGeom>
          <a:noFill/>
          <a:ln w="12700" cap="flat" cmpd="sng" algn="ctr">
            <a:solidFill>
              <a:schemeClr val="bg2">
                <a:lumMod val="75000"/>
              </a:schemeClr>
            </a:solidFill>
            <a:prstDash val="solid"/>
            <a:headEnd type="none"/>
            <a:tailEnd type="none"/>
          </a:ln>
          <a:effectLst/>
        </p:spPr>
      </p:cxnSp>
      <p:cxnSp>
        <p:nvCxnSpPr>
          <p:cNvPr id="79" name="Straight Connector 78">
            <a:extLst>
              <a:ext uri="{FF2B5EF4-FFF2-40B4-BE49-F238E27FC236}">
                <a16:creationId xmlns:a16="http://schemas.microsoft.com/office/drawing/2014/main" id="{32D06C3C-A58B-4AF7-B501-907E0751E39B}"/>
              </a:ext>
            </a:extLst>
          </p:cNvPr>
          <p:cNvCxnSpPr>
            <a:cxnSpLocks/>
          </p:cNvCxnSpPr>
          <p:nvPr/>
        </p:nvCxnSpPr>
        <p:spPr>
          <a:xfrm>
            <a:off x="977910" y="4985257"/>
            <a:ext cx="11044982" cy="0"/>
          </a:xfrm>
          <a:prstGeom prst="line">
            <a:avLst/>
          </a:prstGeom>
          <a:noFill/>
          <a:ln w="12700" cap="flat" cmpd="sng" algn="ctr">
            <a:solidFill>
              <a:schemeClr val="bg2">
                <a:lumMod val="75000"/>
              </a:schemeClr>
            </a:solidFill>
            <a:prstDash val="solid"/>
            <a:headEnd type="none"/>
            <a:tailEnd type="none"/>
          </a:ln>
          <a:effectLst/>
        </p:spPr>
      </p:cxnSp>
      <p:sp>
        <p:nvSpPr>
          <p:cNvPr id="33" name="Freeform 13"/>
          <p:cNvSpPr>
            <a:spLocks noChangeAspect="1" noEditPoints="1"/>
          </p:cNvSpPr>
          <p:nvPr/>
        </p:nvSpPr>
        <p:spPr bwMode="auto">
          <a:xfrm>
            <a:off x="11574413" y="307622"/>
            <a:ext cx="252856" cy="272058"/>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aphicFrame>
        <p:nvGraphicFramePr>
          <p:cNvPr id="35" name="Table 34">
            <a:extLst>
              <a:ext uri="{FF2B5EF4-FFF2-40B4-BE49-F238E27FC236}">
                <a16:creationId xmlns:a16="http://schemas.microsoft.com/office/drawing/2014/main" id="{71EB0804-133E-4F34-A043-F6E7CBC695D7}"/>
              </a:ext>
            </a:extLst>
          </p:cNvPr>
          <p:cNvGraphicFramePr>
            <a:graphicFrameLocks noGrp="1"/>
          </p:cNvGraphicFramePr>
          <p:nvPr>
            <p:extLst>
              <p:ext uri="{D42A27DB-BD31-4B8C-83A1-F6EECF244321}">
                <p14:modId xmlns:p14="http://schemas.microsoft.com/office/powerpoint/2010/main" val="3627525384"/>
              </p:ext>
            </p:extLst>
          </p:nvPr>
        </p:nvGraphicFramePr>
        <p:xfrm>
          <a:off x="3555739" y="5102900"/>
          <a:ext cx="3178547" cy="1553308"/>
        </p:xfrm>
        <a:graphic>
          <a:graphicData uri="http://schemas.openxmlformats.org/drawingml/2006/table">
            <a:tbl>
              <a:tblPr/>
              <a:tblGrid>
                <a:gridCol w="3178547">
                  <a:extLst>
                    <a:ext uri="{9D8B030D-6E8A-4147-A177-3AD203B41FA5}">
                      <a16:colId xmlns:a16="http://schemas.microsoft.com/office/drawing/2014/main" val="1996122080"/>
                    </a:ext>
                  </a:extLst>
                </a:gridCol>
              </a:tblGrid>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China TRUCS / CCCPPF</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47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EN 301 549</a:t>
                      </a: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6992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ENISA IAF</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Model Clauses</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EU – US Privacy Shield</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GDPR</a:t>
                      </a:r>
                    </a:p>
                    <a:p>
                      <a:pPr marL="285750" indent="-285750" algn="l" defTabSz="914367" rtl="0" eaLnBrk="1" fontAlgn="b" latinLnBrk="0" hangingPunct="1">
                        <a:buClr>
                          <a:schemeClr val="tx1"/>
                        </a:buClr>
                        <a:buFont typeface="Wingdings" panose="05000000000000000000" pitchFamily="2" charset="2"/>
                        <a:buChar char=""/>
                      </a:pPr>
                      <a:r>
                        <a:rPr lang="en-US" sz="1400" u="none" strike="noStrike" kern="1200">
                          <a:solidFill>
                            <a:schemeClr val="tx1"/>
                          </a:solidFill>
                          <a:effectLst/>
                          <a:latin typeface="+mn-lt"/>
                          <a:ea typeface="+mn-ea"/>
                          <a:cs typeface="+mn-cs"/>
                        </a:rPr>
                        <a:t>Germany </a:t>
                      </a:r>
                      <a:r>
                        <a:rPr lang="en-US" sz="1400" u="none" strike="noStrike" kern="1200">
                          <a:solidFill>
                            <a:schemeClr val="tx1"/>
                          </a:solidFill>
                          <a:effectLst/>
                          <a:latin typeface="Segoe UI"/>
                          <a:ea typeface="+mn-ea"/>
                          <a:cs typeface="+mn-cs"/>
                        </a:rPr>
                        <a:t>C5</a:t>
                      </a:r>
                      <a:endParaRPr lang="en-US" sz="1400" u="none" strike="noStrike" kern="1200">
                        <a:solidFill>
                          <a:schemeClr val="tx1"/>
                        </a:solidFill>
                        <a:effectLst/>
                        <a:latin typeface="+mn-lt"/>
                        <a:ea typeface="+mn-ea"/>
                        <a:cs typeface="+mn-cs"/>
                      </a:endParaRPr>
                    </a:p>
                  </a:txBody>
                  <a:tcPr marL="7772" marR="7772" marT="7772" marB="9326"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2" name="TextBox 1">
            <a:extLst>
              <a:ext uri="{FF2B5EF4-FFF2-40B4-BE49-F238E27FC236}">
                <a16:creationId xmlns:a16="http://schemas.microsoft.com/office/drawing/2014/main" id="{FCDA859B-7598-401D-AD77-8A417B1A3B5C}"/>
              </a:ext>
            </a:extLst>
          </p:cNvPr>
          <p:cNvSpPr txBox="1"/>
          <p:nvPr/>
        </p:nvSpPr>
        <p:spPr>
          <a:xfrm>
            <a:off x="8860230" y="6424622"/>
            <a:ext cx="3358055"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3"/>
              </a:rPr>
              <a:t>https://aka.ms/AzureCompliance</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311615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r>
              <a:rPr lang="en-US">
                <a:solidFill>
                  <a:schemeClr val="tx1"/>
                </a:solidFill>
              </a:rPr>
              <a:t>Most comprehensive </a:t>
            </a:r>
            <a:r>
              <a:rPr lang="en-US"/>
              <a:t>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flipV="1">
            <a:off x="429435" y="4609141"/>
            <a:ext cx="210456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909745" y="46548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885467" y="4654859"/>
            <a:ext cx="2507495"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729576" y="46548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64070" y="4773637"/>
            <a:ext cx="1949025" cy="935679"/>
            <a:chOff x="522514" y="4739119"/>
            <a:chExt cx="1988107" cy="954442"/>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257755"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5108786"/>
              <a:ext cx="198810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29434" y="2155121"/>
            <a:ext cx="988343" cy="605499"/>
            <a:chOff x="522514" y="1920087"/>
            <a:chExt cx="1008161" cy="617641"/>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8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844380" y="4773637"/>
            <a:ext cx="2768531" cy="935677"/>
            <a:chOff x="2806842" y="4739119"/>
            <a:chExt cx="2390527" cy="954440"/>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529193"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5108784"/>
              <a:ext cx="239052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772561" y="4773640"/>
            <a:ext cx="3001790" cy="940146"/>
            <a:chOff x="5630888" y="4739119"/>
            <a:chExt cx="2284328" cy="958998"/>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494093"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5113342"/>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664212" y="4773637"/>
            <a:ext cx="2931402" cy="935675"/>
            <a:chOff x="8989092" y="4739119"/>
            <a:chExt cx="2284328" cy="954438"/>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136384"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5108782"/>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Semilight"/>
                  <a:ea typeface="+mn-ea"/>
                  <a:cs typeface="+mn-cs"/>
                </a:rPr>
                <a:t>Protection from disaster with</a:t>
              </a:r>
              <a:br>
                <a:rPr kumimoji="0" lang="en-US" sz="1568" b="0" i="0" u="none" strike="noStrike" kern="1200" cap="none" spc="0" normalizeH="0" baseline="0" noProof="0">
                  <a:ln>
                    <a:noFill/>
                  </a:ln>
                  <a:solidFill>
                    <a:srgbClr val="000000"/>
                  </a:solidFill>
                  <a:effectLst/>
                  <a:uLnTx/>
                  <a:uFillTx/>
                  <a:latin typeface="Segoe UI Semilight"/>
                  <a:ea typeface="+mn-ea"/>
                  <a:cs typeface="+mn-cs"/>
                </a:rPr>
              </a:br>
              <a:r>
                <a:rPr kumimoji="0" lang="en-US" sz="1568" b="0" i="0" u="none" strike="noStrike" kern="1200" cap="none" spc="0" normalizeH="0" baseline="0" noProof="0">
                  <a:ln>
                    <a:noFill/>
                  </a:ln>
                  <a:solidFill>
                    <a:srgbClr val="000000"/>
                  </a:solidFill>
                  <a:effectLst/>
                  <a:uLnTx/>
                  <a:uFillTx/>
                  <a:latin typeface="Segoe UI Semilight"/>
                  <a:ea typeface="+mn-ea"/>
                  <a:cs typeface="+mn-cs"/>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flipV="1">
            <a:off x="429435" y="2760622"/>
            <a:ext cx="2104566"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909745" y="2806340"/>
            <a:ext cx="2645539"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885467" y="2810773"/>
            <a:ext cx="2507495"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729576" y="2806341"/>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909745" y="2159292"/>
            <a:ext cx="988343" cy="603024"/>
            <a:chOff x="2806842" y="2107278"/>
            <a:chExt cx="1008161" cy="615116"/>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837925" y="2155120"/>
            <a:ext cx="988343" cy="607196"/>
            <a:chOff x="5630888" y="2103022"/>
            <a:chExt cx="1008161" cy="619372"/>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en-US" alt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726053" y="2161158"/>
            <a:ext cx="995810" cy="63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a:t>
            </a:r>
            <a:br>
              <a:rPr kumimoji="0" lang="en-US" alt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alt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42</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187853" y="349066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549175" y="3334041"/>
            <a:ext cx="1372275" cy="793118"/>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34050" y="3203714"/>
            <a:ext cx="1123357" cy="1053772"/>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83831" y="344117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86956" y="394912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242494" y="3943239"/>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8844707" y="3109578"/>
            <a:ext cx="2679832" cy="1260243"/>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86832" cy="278760"/>
            </a:xfrm>
            <a:prstGeom prst="rect">
              <a:avLst/>
            </a:prstGeom>
            <a:ln w="19050">
              <a:solidFill>
                <a:schemeClr val="tx1"/>
              </a:solidFill>
            </a:ln>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809724" cy="278760"/>
            </a:xfrm>
            <a:prstGeom prst="rect">
              <a:avLst/>
            </a:prstGeom>
            <a:ln w="19050">
              <a:solidFill>
                <a:schemeClr val="tx1"/>
              </a:solidFill>
            </a:ln>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16983" y="1604680"/>
            <a:ext cx="2128881" cy="716125"/>
            <a:chOff x="425344" y="1636360"/>
            <a:chExt cx="2171570" cy="730485"/>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2449" y="2134615"/>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Industry-only</a:t>
                </a:r>
              </a:p>
            </p:txBody>
          </p:sp>
        </p:grpSp>
      </p:grpSp>
      <p:grpSp>
        <p:nvGrpSpPr>
          <p:cNvPr id="21" name="Group 20">
            <a:extLst>
              <a:ext uri="{FF2B5EF4-FFF2-40B4-BE49-F238E27FC236}">
                <a16:creationId xmlns:a16="http://schemas.microsoft.com/office/drawing/2014/main" id="{587C85CE-9A53-4688-9E81-BF56FEB08BFC}"/>
              </a:ext>
            </a:extLst>
          </p:cNvPr>
          <p:cNvGrpSpPr/>
          <p:nvPr/>
        </p:nvGrpSpPr>
        <p:grpSpPr>
          <a:xfrm>
            <a:off x="2907117" y="1506554"/>
            <a:ext cx="5488753" cy="804209"/>
            <a:chOff x="2719935" y="1536265"/>
            <a:chExt cx="6062441" cy="820335"/>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550146" y="2124370"/>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719936" y="1646427"/>
              <a:ext cx="6059226" cy="4835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719935" y="1536265"/>
              <a:ext cx="6059225"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Industry-leading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724073" y="1486666"/>
            <a:ext cx="2915596" cy="823990"/>
            <a:chOff x="8899008" y="1515979"/>
            <a:chExt cx="2974060" cy="840512"/>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39513" y="2124261"/>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899008" y="1515979"/>
              <a:ext cx="2974059"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Industry-leading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disaster recovery</a:t>
              </a:r>
            </a:p>
          </p:txBody>
        </p:sp>
      </p:grpSp>
    </p:spTree>
    <p:extLst>
      <p:ext uri="{BB962C8B-B14F-4D97-AF65-F5344CB8AC3E}">
        <p14:creationId xmlns:p14="http://schemas.microsoft.com/office/powerpoint/2010/main" val="124524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2.46482E-6 L 0.07161 2.46482E-6 " pathEditMode="relative" rAng="0" ptsTypes="AA">
                                      <p:cBhvr>
                                        <p:cTn id="9" dur="750" spd="-100000" fill="hold"/>
                                        <p:tgtEl>
                                          <p:spTgt spid="2"/>
                                        </p:tgtEl>
                                        <p:attrNameLst>
                                          <p:attrName>ppt_x</p:attrName>
                                          <p:attrName>ppt_y</p:attrName>
                                        </p:attrNameLst>
                                      </p:cBhvr>
                                      <p:rCtr x="3574"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4.375E-6 -3.7037E-7 L 4.375E-6 -0.10324 " pathEditMode="relative" rAng="0" ptsTypes="AA">
                                      <p:cBhvr>
                                        <p:cTn id="28" dur="700" spd="-100000" fill="hold"/>
                                        <p:tgtEl>
                                          <p:spTgt spid="8"/>
                                        </p:tgtEl>
                                        <p:attrNameLst>
                                          <p:attrName>ppt_x</p:attrName>
                                          <p:attrName>ppt_y</p:attrName>
                                        </p:attrNameLst>
                                      </p:cBhvr>
                                      <p:rCtr x="0" y="-5162"/>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3.33333E-6 3.7037E-6 L 3.33333E-6 0.09629 " pathEditMode="relative" rAng="0" ptsTypes="AA">
                                      <p:cBhvr>
                                        <p:cTn id="33" dur="700" spd="-100000" fill="hold"/>
                                        <p:tgtEl>
                                          <p:spTgt spid="5"/>
                                        </p:tgtEl>
                                        <p:attrNameLst>
                                          <p:attrName>ppt_x</p:attrName>
                                          <p:attrName>ppt_y</p:attrName>
                                        </p:attrNameLst>
                                      </p:cBhvr>
                                      <p:rCtr x="0" y="4815"/>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8.33333E-7 -4.81481E-6 L -8.33333E-7 0.0963 " pathEditMode="relative" rAng="0" ptsTypes="AA">
                                      <p:cBhvr>
                                        <p:cTn id="38" dur="700" spd="-100000" fill="hold"/>
                                        <p:tgtEl>
                                          <p:spTgt spid="6"/>
                                        </p:tgtEl>
                                        <p:attrNameLst>
                                          <p:attrName>ppt_x</p:attrName>
                                          <p:attrName>ppt_y</p:attrName>
                                        </p:attrNameLst>
                                      </p:cBhvr>
                                      <p:rCtr x="0" y="4815"/>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5E-6 -3.7037E-7 L 5E-6 -0.10324 " pathEditMode="relative" rAng="0" ptsTypes="AA">
                                      <p:cBhvr>
                                        <p:cTn id="61" dur="700" spd="-100000" fill="hold"/>
                                        <p:tgtEl>
                                          <p:spTgt spid="9"/>
                                        </p:tgtEl>
                                        <p:attrNameLst>
                                          <p:attrName>ppt_x</p:attrName>
                                          <p:attrName>ppt_y</p:attrName>
                                        </p:attrNameLst>
                                      </p:cBhvr>
                                      <p:rCtr x="0" y="-5162"/>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4.375E-6 -3.33333E-6 L -4.375E-6 -0.10324 " pathEditMode="relative" rAng="0" ptsTypes="AA">
                                      <p:cBhvr>
                                        <p:cTn id="66" dur="700" spd="-100000" fill="hold"/>
                                        <p:tgtEl>
                                          <p:spTgt spid="10"/>
                                        </p:tgtEl>
                                        <p:attrNameLst>
                                          <p:attrName>ppt_x</p:attrName>
                                          <p:attrName>ppt_y</p:attrName>
                                        </p:attrNameLst>
                                      </p:cBhvr>
                                      <p:rCtr x="0" y="-5162"/>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6.25E-7 -3.7037E-7 L 6.25E-7 -0.10324 " pathEditMode="relative" rAng="0" ptsTypes="AA">
                                      <p:cBhvr>
                                        <p:cTn id="71" dur="700" spd="-100000" fill="hold"/>
                                        <p:tgtEl>
                                          <p:spTgt spid="11"/>
                                        </p:tgtEl>
                                        <p:attrNameLst>
                                          <p:attrName>ppt_x</p:attrName>
                                          <p:attrName>ppt_y</p:attrName>
                                        </p:attrNameLst>
                                      </p:cBhvr>
                                      <p:rCtr x="0" y="-5162"/>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4.16667E-7 -2.59259E-6 L -4.16667E-7 0.0963 " pathEditMode="relative" rAng="0" ptsTypes="AA">
                                      <p:cBhvr>
                                        <p:cTn id="76" dur="700" spd="-100000" fill="hold"/>
                                        <p:tgtEl>
                                          <p:spTgt spid="72"/>
                                        </p:tgtEl>
                                        <p:attrNameLst>
                                          <p:attrName>ppt_x</p:attrName>
                                          <p:attrName>ppt_y</p:attrName>
                                        </p:attrNameLst>
                                      </p:cBhvr>
                                      <p:rCtr x="0" y="4815"/>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42" presetClass="path" presetSubtype="0" decel="100000" fill="hold" nodeType="withEffect">
                                  <p:stCondLst>
                                    <p:cond delay="600"/>
                                  </p:stCondLst>
                                  <p:childTnLst>
                                    <p:animMotion origin="layout" path="M -4.375E-6 -1.11111E-6 L -4.375E-6 0.0963 " pathEditMode="relative" rAng="0" ptsTypes="AA">
                                      <p:cBhvr>
                                        <p:cTn id="100" dur="700" spd="-100000" fill="hold"/>
                                        <p:tgtEl>
                                          <p:spTgt spid="19"/>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400"/>
                                        <p:tgtEl>
                                          <p:spTgt spid="21"/>
                                        </p:tgtEl>
                                      </p:cBhvr>
                                    </p:animEffect>
                                  </p:childTnLst>
                                </p:cTn>
                              </p:par>
                              <p:par>
                                <p:cTn id="104" presetID="42" presetClass="path" presetSubtype="0" decel="100000" fill="hold" nodeType="withEffect">
                                  <p:stCondLst>
                                    <p:cond delay="600"/>
                                  </p:stCondLst>
                                  <p:childTnLst>
                                    <p:animMotion origin="layout" path="M -1.66667E-6 -7.40741E-7 L -1.66667E-6 0.0963 " pathEditMode="relative" rAng="0" ptsTypes="AA">
                                      <p:cBhvr>
                                        <p:cTn id="105" dur="700" spd="-100000" fill="hold"/>
                                        <p:tgtEl>
                                          <p:spTgt spid="21"/>
                                        </p:tgtEl>
                                        <p:attrNameLst>
                                          <p:attrName>ppt_x</p:attrName>
                                          <p:attrName>ppt_y</p:attrName>
                                        </p:attrNameLst>
                                      </p:cBhvr>
                                      <p:rCtr x="0" y="4815"/>
                                    </p:animMotion>
                                  </p:childTnLst>
                                </p:cTn>
                              </p:par>
                              <p:par>
                                <p:cTn id="106" presetID="10" presetClass="entr" presetSubtype="0" fill="hold" nodeType="withEffect">
                                  <p:stCondLst>
                                    <p:cond delay="9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400"/>
                                        <p:tgtEl>
                                          <p:spTgt spid="22"/>
                                        </p:tgtEl>
                                      </p:cBhvr>
                                    </p:animEffect>
                                  </p:childTnLst>
                                </p:cTn>
                              </p:par>
                              <p:par>
                                <p:cTn id="109" presetID="42" presetClass="path" presetSubtype="0" decel="100000" fill="hold" nodeType="withEffect">
                                  <p:stCondLst>
                                    <p:cond delay="600"/>
                                  </p:stCondLst>
                                  <p:childTnLst>
                                    <p:animMotion origin="layout" path="M 3.95833E-6 -1.85185E-6 L 3.95833E-6 0.0963 " pathEditMode="relative" rAng="0" ptsTypes="AA">
                                      <p:cBhvr>
                                        <p:cTn id="110"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Microsoft Azure </a:t>
            </a:r>
            <a:r>
              <a:rPr lang="en-US">
                <a:solidFill>
                  <a:schemeClr val="bg1"/>
                </a:solidFill>
              </a:rPr>
              <a:t>Government </a:t>
            </a:r>
            <a:r>
              <a:rPr lang="en-US"/>
              <a:t>Roadmap</a:t>
            </a:r>
          </a:p>
        </p:txBody>
      </p:sp>
    </p:spTree>
    <p:extLst>
      <p:ext uri="{BB962C8B-B14F-4D97-AF65-F5344CB8AC3E}">
        <p14:creationId xmlns:p14="http://schemas.microsoft.com/office/powerpoint/2010/main" val="367497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building, sky, outdoor, clock&#10;&#10;Description generated with very high confidence">
            <a:extLst>
              <a:ext uri="{FF2B5EF4-FFF2-40B4-BE49-F238E27FC236}">
                <a16:creationId xmlns:a16="http://schemas.microsoft.com/office/drawing/2014/main" id="{90E41EF3-1A41-42F6-9F39-971F5C7FBEF8}"/>
              </a:ext>
            </a:extLst>
          </p:cNvPr>
          <p:cNvPicPr>
            <a:picLocks noChangeAspect="1"/>
          </p:cNvPicPr>
          <p:nvPr/>
        </p:nvPicPr>
        <p:blipFill rotWithShape="1">
          <a:blip r:embed="rId3">
            <a:extLst>
              <a:ext uri="{28A0092B-C50C-407E-A947-70E740481C1C}">
                <a14:useLocalDpi xmlns:a14="http://schemas.microsoft.com/office/drawing/2010/main" val="0"/>
              </a:ext>
            </a:extLst>
          </a:blip>
          <a:srcRect l="39422" t="26" r="21641" b="1185"/>
          <a:stretch/>
        </p:blipFill>
        <p:spPr>
          <a:xfrm>
            <a:off x="0" y="-1"/>
            <a:ext cx="3870960" cy="6858001"/>
          </a:xfrm>
          <a:prstGeom prst="rect">
            <a:avLst/>
          </a:prstGeom>
        </p:spPr>
      </p:pic>
      <p:sp>
        <p:nvSpPr>
          <p:cNvPr id="15" name="Rectangle 14">
            <a:extLst>
              <a:ext uri="{FF2B5EF4-FFF2-40B4-BE49-F238E27FC236}">
                <a16:creationId xmlns:a16="http://schemas.microsoft.com/office/drawing/2014/main" id="{DBE500AE-5C0D-4A24-8C3E-4FDF8C8D8E2E}"/>
              </a:ext>
            </a:extLst>
          </p:cNvPr>
          <p:cNvSpPr/>
          <p:nvPr/>
        </p:nvSpPr>
        <p:spPr>
          <a:xfrm>
            <a:off x="0" y="0"/>
            <a:ext cx="3870960" cy="687064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1E2A210B-4638-4CE4-801D-7A7AEDEC35B2}"/>
              </a:ext>
            </a:extLst>
          </p:cNvPr>
          <p:cNvSpPr>
            <a:spLocks noGrp="1"/>
          </p:cNvSpPr>
          <p:nvPr>
            <p:ph type="title"/>
          </p:nvPr>
        </p:nvSpPr>
        <p:spPr>
          <a:xfrm>
            <a:off x="735980" y="467855"/>
            <a:ext cx="11026483" cy="758022"/>
          </a:xfrm>
        </p:spPr>
        <p:txBody>
          <a:bodyPr/>
          <a:lstStyle/>
          <a:p>
            <a:pPr lvl="0"/>
            <a:r>
              <a:rPr lang="en-US" dirty="0">
                <a:solidFill>
                  <a:schemeClr val="bg1"/>
                </a:solidFill>
              </a:rPr>
              <a:t>Announcing</a:t>
            </a:r>
            <a:br>
              <a:rPr lang="en-US" dirty="0">
                <a:solidFill>
                  <a:schemeClr val="bg1"/>
                </a:solidFill>
              </a:rPr>
            </a:br>
            <a:r>
              <a:rPr lang="en-US" sz="3200" spc="0" dirty="0">
                <a:solidFill>
                  <a:schemeClr val="bg1"/>
                </a:solidFill>
                <a:latin typeface="+mn-lt"/>
              </a:rPr>
              <a:t>June</a:t>
            </a:r>
            <a:endParaRPr lang="en-US" spc="0" dirty="0">
              <a:solidFill>
                <a:schemeClr val="bg1"/>
              </a:solidFill>
              <a:latin typeface="+mn-lt"/>
            </a:endParaRPr>
          </a:p>
        </p:txBody>
      </p:sp>
      <p:grpSp>
        <p:nvGrpSpPr>
          <p:cNvPr id="31" name="Group 30">
            <a:extLst>
              <a:ext uri="{FF2B5EF4-FFF2-40B4-BE49-F238E27FC236}">
                <a16:creationId xmlns:a16="http://schemas.microsoft.com/office/drawing/2014/main" id="{415B6FBF-76FC-46F5-A648-EC5942514AE5}"/>
              </a:ext>
            </a:extLst>
          </p:cNvPr>
          <p:cNvGrpSpPr/>
          <p:nvPr/>
        </p:nvGrpSpPr>
        <p:grpSpPr>
          <a:xfrm>
            <a:off x="4259882" y="248545"/>
            <a:ext cx="7415675" cy="1762790"/>
            <a:chOff x="4040345" y="126713"/>
            <a:chExt cx="7415675" cy="1762790"/>
          </a:xfrm>
        </p:grpSpPr>
        <p:sp>
          <p:nvSpPr>
            <p:cNvPr id="3" name="TextBox 2">
              <a:extLst>
                <a:ext uri="{FF2B5EF4-FFF2-40B4-BE49-F238E27FC236}">
                  <a16:creationId xmlns:a16="http://schemas.microsoft.com/office/drawing/2014/main" id="{938A734D-A018-4DFF-B4F8-418F8740026C}"/>
                </a:ext>
              </a:extLst>
            </p:cNvPr>
            <p:cNvSpPr txBox="1"/>
            <p:nvPr/>
          </p:nvSpPr>
          <p:spPr>
            <a:xfrm>
              <a:off x="4040346" y="126713"/>
              <a:ext cx="7415674" cy="1762790"/>
            </a:xfrm>
            <a:prstGeom prst="rect">
              <a:avLst/>
            </a:prstGeom>
            <a:noFill/>
          </p:spPr>
          <p:txBody>
            <a:bodyPr wrap="square" lIns="182880" tIns="146304" rIns="182880" bIns="146304" rtlCol="0">
              <a:spAutoFit/>
            </a:bodyPr>
            <a:lstStyle/>
            <a:p>
              <a:pPr fontAlgn="ctr">
                <a:lnSpc>
                  <a:spcPct val="90000"/>
                </a:lnSpc>
                <a:spcBef>
                  <a:spcPts val="300"/>
                </a:spcBef>
                <a:buSzPts val="1000"/>
                <a:tabLst>
                  <a:tab pos="457200" algn="l"/>
                </a:tabLst>
              </a:pPr>
              <a:r>
                <a:rPr lang="en-US" sz="1400" dirty="0">
                  <a:solidFill>
                    <a:schemeClr val="tx2"/>
                  </a:solidFill>
                  <a:latin typeface="+mj-lt"/>
                  <a:ea typeface="Calibri" panose="020F0502020204030204" pitchFamily="34" charset="0"/>
                  <a:cs typeface="Calibri" panose="020F0502020204030204" pitchFamily="34" charset="0"/>
                </a:rPr>
                <a:t>New resources added to </a:t>
              </a:r>
              <a:r>
                <a:rPr lang="en-US" sz="1400" u="sng" dirty="0">
                  <a:solidFill>
                    <a:schemeClr val="tx2"/>
                  </a:solidFill>
                  <a:latin typeface="+mj-lt"/>
                  <a:ea typeface="Calibri" panose="020F0502020204030204" pitchFamily="34" charset="0"/>
                  <a:cs typeface="Calibri" panose="020F0502020204030204" pitchFamily="34" charset="0"/>
                  <a:hlinkClick r:id="rId4"/>
                </a:rPr>
                <a:t>GearUp</a:t>
              </a:r>
              <a:endParaRPr lang="en-US" sz="1400" dirty="0">
                <a:solidFill>
                  <a:schemeClr val="tx2"/>
                </a:solidFill>
                <a:latin typeface="+mj-lt"/>
                <a:ea typeface="Calibri" panose="020F0502020204030204" pitchFamily="34" charset="0"/>
                <a:cs typeface="Calibri" panose="020F0502020204030204" pitchFamily="34" charset="0"/>
              </a:endParaRPr>
            </a:p>
            <a:p>
              <a:pPr marL="0" lvl="1" fontAlgn="ctr">
                <a:lnSpc>
                  <a:spcPct val="90000"/>
                </a:lnSpc>
                <a:buSzPts val="1000"/>
                <a:tabLst>
                  <a:tab pos="457200" algn="l"/>
                </a:tabLst>
              </a:pPr>
              <a:r>
                <a:rPr lang="en-US" sz="1400" dirty="0">
                  <a:ea typeface="Calibri" panose="020F0502020204030204" pitchFamily="34" charset="0"/>
                  <a:cs typeface="Calibri" panose="020F0502020204030204" pitchFamily="34" charset="0"/>
                </a:rPr>
                <a:t>We have posted the latest </a:t>
              </a:r>
              <a:r>
                <a:rPr lang="en-US" sz="1400" u="sng" dirty="0">
                  <a:solidFill>
                    <a:srgbClr val="0563C1"/>
                  </a:solidFill>
                  <a:ea typeface="Calibri" panose="020F0502020204030204" pitchFamily="34" charset="0"/>
                  <a:cs typeface="Calibri" panose="020F0502020204030204" pitchFamily="34" charset="0"/>
                  <a:hlinkClick r:id="rId5"/>
                </a:rPr>
                <a:t>Azure Government EBC Presentation deck</a:t>
              </a:r>
              <a:r>
                <a:rPr lang="en-US" sz="1400" dirty="0">
                  <a:ea typeface="Calibri" panose="020F0502020204030204" pitchFamily="34" charset="0"/>
                  <a:cs typeface="Calibri" panose="020F0502020204030204" pitchFamily="34" charset="0"/>
                </a:rPr>
                <a:t> to the Overview tab. This is a great resource for your customer meetings with all the latest Azure Gov information. This modular deck spans across the Azure pillars and includes partner and customer case studies and the latest service announcements!</a:t>
              </a:r>
            </a:p>
            <a:p>
              <a:pPr marL="0" lvl="1" fontAlgn="ctr">
                <a:lnSpc>
                  <a:spcPct val="90000"/>
                </a:lnSpc>
                <a:spcBef>
                  <a:spcPts val="600"/>
                </a:spcBef>
                <a:buSzPts val="1000"/>
                <a:tabLst>
                  <a:tab pos="457200" algn="l"/>
                </a:tabLst>
              </a:pPr>
              <a:r>
                <a:rPr lang="en-US" sz="1400" dirty="0">
                  <a:ea typeface="Calibri" panose="020F0502020204030204" pitchFamily="34" charset="0"/>
                  <a:cs typeface="Calibri" panose="020F0502020204030204" pitchFamily="34" charset="0"/>
                </a:rPr>
                <a:t>Just posted to the </a:t>
              </a:r>
              <a:r>
                <a:rPr lang="en-US" sz="1400" u="sng" dirty="0">
                  <a:solidFill>
                    <a:srgbClr val="0563C1"/>
                  </a:solidFill>
                  <a:ea typeface="Calibri" panose="020F0502020204030204" pitchFamily="34" charset="0"/>
                  <a:cs typeface="Calibri" panose="020F0502020204030204" pitchFamily="34" charset="0"/>
                  <a:hlinkClick r:id="rId4"/>
                </a:rPr>
                <a:t>Customer Ready tab</a:t>
              </a:r>
              <a:r>
                <a:rPr lang="en-US" sz="1400" dirty="0">
                  <a:ea typeface="Calibri" panose="020F0502020204030204" pitchFamily="34" charset="0"/>
                  <a:cs typeface="Calibri" panose="020F0502020204030204" pitchFamily="34" charset="0"/>
                </a:rPr>
                <a:t> new assets in the Content Pack. These assets are in printable form and ready to be downloaded.</a:t>
              </a:r>
              <a:endParaRPr kumimoji="0" lang="en-US" sz="1400" b="1" i="0" u="sng" strike="noStrike" kern="1200" cap="none" spc="0" normalizeH="0" baseline="0" noProof="0" dirty="0">
                <a:ln>
                  <a:noFill/>
                </a:ln>
                <a:solidFill>
                  <a:srgbClr val="000000"/>
                </a:solidFill>
                <a:effectLst/>
                <a:uLnTx/>
                <a:uFillTx/>
                <a:ea typeface="+mn-ea"/>
                <a:cs typeface="+mn-cs"/>
                <a:hlinkClick r:id="rId6"/>
              </a:endParaRPr>
            </a:p>
          </p:txBody>
        </p:sp>
        <p:cxnSp>
          <p:nvCxnSpPr>
            <p:cNvPr id="6" name="Straight Connector 5">
              <a:extLst>
                <a:ext uri="{FF2B5EF4-FFF2-40B4-BE49-F238E27FC236}">
                  <a16:creationId xmlns:a16="http://schemas.microsoft.com/office/drawing/2014/main" id="{43DA43EC-C59C-42D8-9F72-49B174929F14}"/>
                </a:ext>
              </a:extLst>
            </p:cNvPr>
            <p:cNvCxnSpPr>
              <a:cxnSpLocks/>
            </p:cNvCxnSpPr>
            <p:nvPr/>
          </p:nvCxnSpPr>
          <p:spPr>
            <a:xfrm>
              <a:off x="4040345" y="296080"/>
              <a:ext cx="0" cy="1429088"/>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9586010-874D-4AEA-BFED-E1D36962B5CF}"/>
              </a:ext>
            </a:extLst>
          </p:cNvPr>
          <p:cNvGrpSpPr/>
          <p:nvPr/>
        </p:nvGrpSpPr>
        <p:grpSpPr>
          <a:xfrm>
            <a:off x="4259882" y="1937838"/>
            <a:ext cx="7415675" cy="1071062"/>
            <a:chOff x="4040345" y="1786228"/>
            <a:chExt cx="7415675" cy="1071062"/>
          </a:xfrm>
        </p:grpSpPr>
        <p:sp>
          <p:nvSpPr>
            <p:cNvPr id="10" name="TextBox 9">
              <a:extLst>
                <a:ext uri="{FF2B5EF4-FFF2-40B4-BE49-F238E27FC236}">
                  <a16:creationId xmlns:a16="http://schemas.microsoft.com/office/drawing/2014/main" id="{2D3B7049-56FC-41A6-8039-48D9D2D85898}"/>
                </a:ext>
              </a:extLst>
            </p:cNvPr>
            <p:cNvSpPr txBox="1"/>
            <p:nvPr/>
          </p:nvSpPr>
          <p:spPr>
            <a:xfrm>
              <a:off x="4040346" y="1786228"/>
              <a:ext cx="7415674" cy="1071062"/>
            </a:xfrm>
            <a:prstGeom prst="rect">
              <a:avLst/>
            </a:prstGeom>
            <a:noFill/>
          </p:spPr>
          <p:txBody>
            <a:bodyPr wrap="square" lIns="182880" tIns="146304" rIns="182880" bIns="146304" rtlCol="0">
              <a:spAutoFit/>
            </a:bodyPr>
            <a:lstStyle/>
            <a:p>
              <a:pPr>
                <a:lnSpc>
                  <a:spcPct val="90000"/>
                </a:lnSpc>
                <a:spcBef>
                  <a:spcPts val="300"/>
                </a:spcBef>
                <a:defRPr/>
              </a:pPr>
              <a:r>
                <a:rPr lang="en-US" sz="1400" dirty="0"/>
                <a:t>At the Build Conference </a:t>
              </a:r>
              <a:r>
                <a:rPr lang="en-US" sz="1400" u="sng" dirty="0">
                  <a:hlinkClick r:id="rId7"/>
                </a:rPr>
                <a:t>Microsoft shared the breadth of innovation coming to Azure--</a:t>
              </a:r>
              <a:r>
                <a:rPr lang="en-US" sz="1400" dirty="0"/>
                <a:t>across Azure Stack, data and analytics solutions, IoT and more. Government customers can continue to count on this rapid pace of commercial innovation coming to Azure Government over time, as services becoming generally available, throughout the year. </a:t>
              </a:r>
            </a:p>
          </p:txBody>
        </p:sp>
        <p:cxnSp>
          <p:nvCxnSpPr>
            <p:cNvPr id="18" name="Straight Connector 17">
              <a:extLst>
                <a:ext uri="{FF2B5EF4-FFF2-40B4-BE49-F238E27FC236}">
                  <a16:creationId xmlns:a16="http://schemas.microsoft.com/office/drawing/2014/main" id="{D08E5CF0-29B2-4377-84A8-020C517FB776}"/>
                </a:ext>
              </a:extLst>
            </p:cNvPr>
            <p:cNvCxnSpPr>
              <a:cxnSpLocks/>
            </p:cNvCxnSpPr>
            <p:nvPr/>
          </p:nvCxnSpPr>
          <p:spPr>
            <a:xfrm>
              <a:off x="4040345" y="1942299"/>
              <a:ext cx="0" cy="719328"/>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EE7AC72-64A2-4CB6-89EA-8ACB790392BD}"/>
              </a:ext>
            </a:extLst>
          </p:cNvPr>
          <p:cNvGrpSpPr/>
          <p:nvPr/>
        </p:nvGrpSpPr>
        <p:grpSpPr>
          <a:xfrm>
            <a:off x="4259882" y="2935403"/>
            <a:ext cx="7415675" cy="1264962"/>
            <a:chOff x="4040345" y="2750132"/>
            <a:chExt cx="7415675" cy="1264962"/>
          </a:xfrm>
        </p:grpSpPr>
        <p:sp>
          <p:nvSpPr>
            <p:cNvPr id="12" name="TextBox 11">
              <a:extLst>
                <a:ext uri="{FF2B5EF4-FFF2-40B4-BE49-F238E27FC236}">
                  <a16:creationId xmlns:a16="http://schemas.microsoft.com/office/drawing/2014/main" id="{C90B0E7E-E2C4-4E55-A638-92954A736349}"/>
                </a:ext>
              </a:extLst>
            </p:cNvPr>
            <p:cNvSpPr txBox="1"/>
            <p:nvPr/>
          </p:nvSpPr>
          <p:spPr>
            <a:xfrm>
              <a:off x="4040346" y="2750132"/>
              <a:ext cx="7415674" cy="1264962"/>
            </a:xfrm>
            <a:prstGeom prst="rect">
              <a:avLst/>
            </a:prstGeom>
            <a:noFill/>
          </p:spPr>
          <p:txBody>
            <a:bodyPr wrap="square" lIns="182880" tIns="146304" rIns="182880" bIns="146304" rtlCol="0">
              <a:spAutoFit/>
            </a:bodyPr>
            <a:lstStyle/>
            <a:p>
              <a:pPr>
                <a:lnSpc>
                  <a:spcPct val="90000"/>
                </a:lnSpc>
                <a:spcBef>
                  <a:spcPts val="300"/>
                </a:spcBef>
              </a:pPr>
              <a:r>
                <a:rPr lang="en-US" sz="1400" u="sng" dirty="0">
                  <a:hlinkClick r:id="" action="ppaction://noaction"/>
                </a:rPr>
                <a:t>Azure API Management</a:t>
              </a:r>
              <a:r>
                <a:rPr lang="en-US" sz="1400" dirty="0"/>
                <a:t> is now generally available in Microsoft Azure Government. API Management is a turnkey, full-lifecycle solution for publishing APIs to external and internal consumers. Customers use API Management to quickly create consistent and modern API gateways for existing back-end services hosted anywhere. API Management helps you secure and protect APIs and provides insights into API usage and health</a:t>
              </a:r>
            </a:p>
          </p:txBody>
        </p:sp>
        <p:cxnSp>
          <p:nvCxnSpPr>
            <p:cNvPr id="20" name="Straight Connector 19">
              <a:extLst>
                <a:ext uri="{FF2B5EF4-FFF2-40B4-BE49-F238E27FC236}">
                  <a16:creationId xmlns:a16="http://schemas.microsoft.com/office/drawing/2014/main" id="{457FCB96-E2B8-44E7-B195-6E648467ED94}"/>
                </a:ext>
              </a:extLst>
            </p:cNvPr>
            <p:cNvCxnSpPr>
              <a:cxnSpLocks/>
            </p:cNvCxnSpPr>
            <p:nvPr/>
          </p:nvCxnSpPr>
          <p:spPr>
            <a:xfrm>
              <a:off x="4040345" y="2944643"/>
              <a:ext cx="0" cy="910383"/>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EC1C872-5687-491D-960E-C6D371C01638}"/>
              </a:ext>
            </a:extLst>
          </p:cNvPr>
          <p:cNvGrpSpPr/>
          <p:nvPr/>
        </p:nvGrpSpPr>
        <p:grpSpPr>
          <a:xfrm>
            <a:off x="4259882" y="4126868"/>
            <a:ext cx="7325995" cy="1640449"/>
            <a:chOff x="4040345" y="4015094"/>
            <a:chExt cx="7325995" cy="1640449"/>
          </a:xfrm>
        </p:grpSpPr>
        <p:sp>
          <p:nvSpPr>
            <p:cNvPr id="13" name="TextBox 12">
              <a:extLst>
                <a:ext uri="{FF2B5EF4-FFF2-40B4-BE49-F238E27FC236}">
                  <a16:creationId xmlns:a16="http://schemas.microsoft.com/office/drawing/2014/main" id="{F1D0BB4C-E22F-467F-A329-6D19E75DC218}"/>
                </a:ext>
              </a:extLst>
            </p:cNvPr>
            <p:cNvSpPr txBox="1"/>
            <p:nvPr/>
          </p:nvSpPr>
          <p:spPr>
            <a:xfrm>
              <a:off x="4040346" y="4015094"/>
              <a:ext cx="7325994" cy="1640449"/>
            </a:xfrm>
            <a:prstGeom prst="rect">
              <a:avLst/>
            </a:prstGeom>
            <a:noFill/>
          </p:spPr>
          <p:txBody>
            <a:bodyPr wrap="square" lIns="182880" tIns="146304" rIns="182880" bIns="146304" rtlCol="0">
              <a:spAutoFit/>
            </a:bodyPr>
            <a:lstStyle/>
            <a:p>
              <a:pPr>
                <a:lnSpc>
                  <a:spcPct val="90000"/>
                </a:lnSpc>
                <a:spcBef>
                  <a:spcPts val="300"/>
                </a:spcBef>
              </a:pPr>
              <a:r>
                <a:rPr lang="en-US" sz="1400" dirty="0">
                  <a:solidFill>
                    <a:schemeClr val="tx2"/>
                  </a:solidFill>
                  <a:latin typeface="+mj-lt"/>
                  <a:cs typeface="Calibri" panose="020F0502020204030204" pitchFamily="34" charset="0"/>
                </a:rPr>
                <a:t>New partner video’s added the </a:t>
              </a:r>
              <a:r>
                <a:rPr lang="en-US" sz="1400" dirty="0">
                  <a:solidFill>
                    <a:schemeClr val="tx2"/>
                  </a:solidFill>
                  <a:latin typeface="+mj-lt"/>
                  <a:cs typeface="Calibri" panose="020F0502020204030204" pitchFamily="34" charset="0"/>
                  <a:hlinkClick r:id="rId8"/>
                </a:rPr>
                <a:t>Azure YouTube channel</a:t>
              </a:r>
              <a:endParaRPr lang="en-US" sz="1400" dirty="0">
                <a:solidFill>
                  <a:schemeClr val="tx2"/>
                </a:solidFill>
                <a:latin typeface="+mj-lt"/>
                <a:cs typeface="Calibri" panose="020F0502020204030204" pitchFamily="34" charset="0"/>
              </a:endParaRPr>
            </a:p>
            <a:p>
              <a:pPr marL="0" lvl="1">
                <a:lnSpc>
                  <a:spcPct val="90000"/>
                </a:lnSpc>
                <a:spcBef>
                  <a:spcPts val="300"/>
                </a:spcBef>
              </a:pPr>
              <a:r>
                <a:rPr lang="en-US" sz="1400" dirty="0"/>
                <a:t>Want an easy way to explain what Azure Government is?  This </a:t>
              </a:r>
              <a:r>
                <a:rPr lang="en-US" sz="1400" u="sng" dirty="0">
                  <a:hlinkClick r:id="rId9"/>
                </a:rPr>
                <a:t>3 minute animation</a:t>
              </a:r>
              <a:r>
                <a:rPr lang="en-US" sz="1400" dirty="0"/>
                <a:t> overview will answer quickly all you need. </a:t>
              </a:r>
            </a:p>
            <a:p>
              <a:pPr marL="0" lvl="1">
                <a:lnSpc>
                  <a:spcPct val="90000"/>
                </a:lnSpc>
                <a:spcBef>
                  <a:spcPts val="300"/>
                </a:spcBef>
              </a:pPr>
              <a:r>
                <a:rPr lang="en-US" sz="1400" u="sng" dirty="0">
                  <a:hlinkClick r:id="rId10"/>
                </a:rPr>
                <a:t>Cloud Solution Provider Program for Azure Government</a:t>
              </a:r>
              <a:endParaRPr lang="en-US" sz="1400" dirty="0"/>
            </a:p>
            <a:p>
              <a:pPr marL="0" lvl="1">
                <a:lnSpc>
                  <a:spcPct val="90000"/>
                </a:lnSpc>
                <a:spcBef>
                  <a:spcPts val="300"/>
                </a:spcBef>
              </a:pPr>
              <a:r>
                <a:rPr lang="en-US" sz="1400" u="sng" dirty="0">
                  <a:hlinkClick r:id="rId11"/>
                </a:rPr>
                <a:t>Azure Government Overview for Partners</a:t>
              </a:r>
              <a:endParaRPr lang="en-US" sz="1400" dirty="0"/>
            </a:p>
            <a:p>
              <a:pPr marL="0" lvl="1">
                <a:lnSpc>
                  <a:spcPct val="90000"/>
                </a:lnSpc>
                <a:spcBef>
                  <a:spcPts val="300"/>
                </a:spcBef>
              </a:pPr>
              <a:r>
                <a:rPr lang="en-US" sz="1400" u="sng" dirty="0">
                  <a:hlinkClick r:id="rId12"/>
                </a:rPr>
                <a:t>How to use Azure Government for the Defense Industrial Base</a:t>
              </a:r>
              <a:endParaRPr lang="en-US" sz="1400" dirty="0"/>
            </a:p>
          </p:txBody>
        </p:sp>
        <p:cxnSp>
          <p:nvCxnSpPr>
            <p:cNvPr id="23" name="Straight Connector 22">
              <a:extLst>
                <a:ext uri="{FF2B5EF4-FFF2-40B4-BE49-F238E27FC236}">
                  <a16:creationId xmlns:a16="http://schemas.microsoft.com/office/drawing/2014/main" id="{3F1836C4-1B34-4BFD-B058-CF3AA77F3C3D}"/>
                </a:ext>
              </a:extLst>
            </p:cNvPr>
            <p:cNvCxnSpPr>
              <a:cxnSpLocks/>
            </p:cNvCxnSpPr>
            <p:nvPr/>
          </p:nvCxnSpPr>
          <p:spPr>
            <a:xfrm>
              <a:off x="4040345" y="4160378"/>
              <a:ext cx="0" cy="133638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C6B2966-DC64-4EFF-8565-0CD99EA9BA43}"/>
              </a:ext>
            </a:extLst>
          </p:cNvPr>
          <p:cNvGrpSpPr/>
          <p:nvPr/>
        </p:nvGrpSpPr>
        <p:grpSpPr>
          <a:xfrm>
            <a:off x="4259882" y="5693820"/>
            <a:ext cx="8072437" cy="915635"/>
            <a:chOff x="4040345" y="5496760"/>
            <a:chExt cx="8072437" cy="915635"/>
          </a:xfrm>
        </p:grpSpPr>
        <p:sp>
          <p:nvSpPr>
            <p:cNvPr id="16" name="TextBox 15">
              <a:extLst>
                <a:ext uri="{FF2B5EF4-FFF2-40B4-BE49-F238E27FC236}">
                  <a16:creationId xmlns:a16="http://schemas.microsoft.com/office/drawing/2014/main" id="{6B12D507-DB8E-412D-99DD-9AD1F162B881}"/>
                </a:ext>
              </a:extLst>
            </p:cNvPr>
            <p:cNvSpPr txBox="1"/>
            <p:nvPr/>
          </p:nvSpPr>
          <p:spPr>
            <a:xfrm>
              <a:off x="4040345" y="5496760"/>
              <a:ext cx="8072437" cy="915635"/>
            </a:xfrm>
            <a:prstGeom prst="rect">
              <a:avLst/>
            </a:prstGeom>
            <a:noFill/>
          </p:spPr>
          <p:txBody>
            <a:bodyPr wrap="square" lIns="182880" tIns="146304" rIns="182880" bIns="146304" rtlCol="0">
              <a:spAutoFit/>
            </a:bodyPr>
            <a:lstStyle/>
            <a:p>
              <a:pPr>
                <a:lnSpc>
                  <a:spcPct val="90000"/>
                </a:lnSpc>
                <a:spcBef>
                  <a:spcPts val="300"/>
                </a:spcBef>
              </a:pPr>
              <a:r>
                <a:rPr lang="en-US" sz="1400" dirty="0">
                  <a:solidFill>
                    <a:schemeClr val="tx2"/>
                  </a:solidFill>
                  <a:latin typeface="+mj-lt"/>
                  <a:cs typeface="Calibri" panose="020F0502020204030204" pitchFamily="34" charset="0"/>
                </a:rPr>
                <a:t>Live Webcast June 26th, 2018 | Reaching New Frontiers: Data and AI with Azure Government</a:t>
              </a:r>
            </a:p>
            <a:p>
              <a:pPr marL="0" lvl="1">
                <a:lnSpc>
                  <a:spcPct val="90000"/>
                </a:lnSpc>
                <a:spcBef>
                  <a:spcPts val="300"/>
                </a:spcBef>
              </a:pPr>
              <a:r>
                <a:rPr lang="en-US" sz="1400" dirty="0"/>
                <a:t>Please share the </a:t>
              </a:r>
              <a:r>
                <a:rPr lang="en-US" sz="1400" u="sng" dirty="0">
                  <a:hlinkClick r:id="rId13"/>
                </a:rPr>
                <a:t>registration</a:t>
              </a:r>
              <a:r>
                <a:rPr lang="en-US" sz="1400" dirty="0"/>
                <a:t> with your customers, partners and amplify through your field and local social channels.</a:t>
              </a:r>
            </a:p>
          </p:txBody>
        </p:sp>
        <p:cxnSp>
          <p:nvCxnSpPr>
            <p:cNvPr id="24" name="Straight Connector 23">
              <a:extLst>
                <a:ext uri="{FF2B5EF4-FFF2-40B4-BE49-F238E27FC236}">
                  <a16:creationId xmlns:a16="http://schemas.microsoft.com/office/drawing/2014/main" id="{EE6AEA69-8A07-419E-BE28-FA33B4607E6E}"/>
                </a:ext>
              </a:extLst>
            </p:cNvPr>
            <p:cNvCxnSpPr>
              <a:cxnSpLocks/>
            </p:cNvCxnSpPr>
            <p:nvPr/>
          </p:nvCxnSpPr>
          <p:spPr>
            <a:xfrm>
              <a:off x="4040345" y="5655543"/>
              <a:ext cx="0" cy="589393"/>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20238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ppt_x"/>
                                          </p:val>
                                        </p:tav>
                                        <p:tav tm="100000">
                                          <p:val>
                                            <p:strVal val="#ppt_x"/>
                                          </p:val>
                                        </p:tav>
                                      </p:tavLst>
                                    </p:anim>
                                    <p:anim calcmode="lin" valueType="num">
                                      <p:cBhvr additive="base">
                                        <p:cTn id="16" dur="75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ppt_x"/>
                                          </p:val>
                                        </p:tav>
                                        <p:tav tm="100000">
                                          <p:val>
                                            <p:strVal val="#ppt_x"/>
                                          </p:val>
                                        </p:tav>
                                      </p:tavLst>
                                    </p:anim>
                                    <p:anim calcmode="lin" valueType="num">
                                      <p:cBhvr additive="base">
                                        <p:cTn id="20" dur="75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building, sky, outdoor, clock&#10;&#10;Description generated with very high confidence">
            <a:extLst>
              <a:ext uri="{FF2B5EF4-FFF2-40B4-BE49-F238E27FC236}">
                <a16:creationId xmlns:a16="http://schemas.microsoft.com/office/drawing/2014/main" id="{90E41EF3-1A41-42F6-9F39-971F5C7FBEF8}"/>
              </a:ext>
            </a:extLst>
          </p:cNvPr>
          <p:cNvPicPr>
            <a:picLocks noChangeAspect="1"/>
          </p:cNvPicPr>
          <p:nvPr/>
        </p:nvPicPr>
        <p:blipFill rotWithShape="1">
          <a:blip r:embed="rId3">
            <a:extLst>
              <a:ext uri="{28A0092B-C50C-407E-A947-70E740481C1C}">
                <a14:useLocalDpi xmlns:a14="http://schemas.microsoft.com/office/drawing/2010/main" val="0"/>
              </a:ext>
            </a:extLst>
          </a:blip>
          <a:srcRect l="59832" t="26" r="1231" b="1185"/>
          <a:stretch/>
        </p:blipFill>
        <p:spPr>
          <a:xfrm>
            <a:off x="0" y="-1"/>
            <a:ext cx="3870960" cy="6858001"/>
          </a:xfrm>
          <a:prstGeom prst="rect">
            <a:avLst/>
          </a:prstGeom>
        </p:spPr>
      </p:pic>
      <p:sp>
        <p:nvSpPr>
          <p:cNvPr id="15" name="Rectangle 14">
            <a:extLst>
              <a:ext uri="{FF2B5EF4-FFF2-40B4-BE49-F238E27FC236}">
                <a16:creationId xmlns:a16="http://schemas.microsoft.com/office/drawing/2014/main" id="{DBE500AE-5C0D-4A24-8C3E-4FDF8C8D8E2E}"/>
              </a:ext>
            </a:extLst>
          </p:cNvPr>
          <p:cNvSpPr/>
          <p:nvPr/>
        </p:nvSpPr>
        <p:spPr>
          <a:xfrm>
            <a:off x="0" y="0"/>
            <a:ext cx="3870960" cy="687064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1E2A210B-4638-4CE4-801D-7A7AEDEC35B2}"/>
              </a:ext>
            </a:extLst>
          </p:cNvPr>
          <p:cNvSpPr>
            <a:spLocks noGrp="1"/>
          </p:cNvSpPr>
          <p:nvPr>
            <p:ph type="title"/>
          </p:nvPr>
        </p:nvSpPr>
        <p:spPr>
          <a:xfrm>
            <a:off x="735980" y="467855"/>
            <a:ext cx="11026483" cy="758022"/>
          </a:xfrm>
        </p:spPr>
        <p:txBody>
          <a:bodyPr/>
          <a:lstStyle/>
          <a:p>
            <a:pPr lvl="0"/>
            <a:r>
              <a:rPr lang="en-US" dirty="0">
                <a:solidFill>
                  <a:schemeClr val="bg1"/>
                </a:solidFill>
              </a:rPr>
              <a:t>Announcing</a:t>
            </a:r>
            <a:br>
              <a:rPr lang="en-US" dirty="0">
                <a:solidFill>
                  <a:schemeClr val="bg1"/>
                </a:solidFill>
              </a:rPr>
            </a:br>
            <a:r>
              <a:rPr lang="en-US" sz="3200" spc="0" dirty="0">
                <a:solidFill>
                  <a:schemeClr val="bg1"/>
                </a:solidFill>
                <a:latin typeface="+mn-lt"/>
              </a:rPr>
              <a:t>May</a:t>
            </a:r>
          </a:p>
        </p:txBody>
      </p:sp>
      <p:grpSp>
        <p:nvGrpSpPr>
          <p:cNvPr id="21" name="Group 20">
            <a:extLst>
              <a:ext uri="{FF2B5EF4-FFF2-40B4-BE49-F238E27FC236}">
                <a16:creationId xmlns:a16="http://schemas.microsoft.com/office/drawing/2014/main" id="{55AE39D7-382E-4CB7-9EEA-37B13724F3CB}"/>
              </a:ext>
            </a:extLst>
          </p:cNvPr>
          <p:cNvGrpSpPr/>
          <p:nvPr/>
        </p:nvGrpSpPr>
        <p:grpSpPr>
          <a:xfrm>
            <a:off x="4259882" y="557219"/>
            <a:ext cx="6655159" cy="2000548"/>
            <a:chOff x="4259882" y="467855"/>
            <a:chExt cx="6655159" cy="2000548"/>
          </a:xfrm>
        </p:grpSpPr>
        <p:sp>
          <p:nvSpPr>
            <p:cNvPr id="3" name="TextBox 2">
              <a:extLst>
                <a:ext uri="{FF2B5EF4-FFF2-40B4-BE49-F238E27FC236}">
                  <a16:creationId xmlns:a16="http://schemas.microsoft.com/office/drawing/2014/main" id="{938A734D-A018-4DFF-B4F8-418F8740026C}"/>
                </a:ext>
              </a:extLst>
            </p:cNvPr>
            <p:cNvSpPr txBox="1"/>
            <p:nvPr/>
          </p:nvSpPr>
          <p:spPr>
            <a:xfrm>
              <a:off x="4271296" y="467855"/>
              <a:ext cx="6643745" cy="200054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400" i="0" u="sng" strike="noStrike" kern="1200" cap="none" spc="0" normalizeH="0" baseline="0" noProof="0" dirty="0">
                  <a:ln>
                    <a:noFill/>
                  </a:ln>
                  <a:solidFill>
                    <a:srgbClr val="000000"/>
                  </a:solidFill>
                  <a:effectLst/>
                  <a:uLnTx/>
                  <a:uFillTx/>
                  <a:latin typeface="+mj-lt"/>
                  <a:ea typeface="+mn-ea"/>
                  <a:cs typeface="+mn-cs"/>
                  <a:hlinkClick r:id="rId4"/>
                </a:rPr>
                <a:t>Announcing the launch of Azure M-series VMs with up to 4TB RAM in </a:t>
              </a:r>
              <a:br>
                <a:rPr kumimoji="0" lang="en-US" sz="1400" i="0" u="sng" strike="noStrike" kern="1200" cap="none" spc="0" normalizeH="0" baseline="0" noProof="0" dirty="0">
                  <a:ln>
                    <a:noFill/>
                  </a:ln>
                  <a:solidFill>
                    <a:srgbClr val="000000"/>
                  </a:solidFill>
                  <a:effectLst/>
                  <a:uLnTx/>
                  <a:uFillTx/>
                  <a:latin typeface="+mj-lt"/>
                  <a:ea typeface="+mn-ea"/>
                  <a:cs typeface="+mn-cs"/>
                  <a:hlinkClick r:id="rId4"/>
                </a:rPr>
              </a:br>
              <a:r>
                <a:rPr kumimoji="0" lang="en-US" sz="1400" i="0" u="sng" strike="noStrike" kern="1200" cap="none" spc="0" normalizeH="0" baseline="0" noProof="0" dirty="0" err="1">
                  <a:ln>
                    <a:noFill/>
                  </a:ln>
                  <a:solidFill>
                    <a:srgbClr val="000000"/>
                  </a:solidFill>
                  <a:effectLst/>
                  <a:uLnTx/>
                  <a:uFillTx/>
                  <a:latin typeface="+mj-lt"/>
                  <a:ea typeface="+mn-ea"/>
                  <a:cs typeface="+mn-cs"/>
                  <a:hlinkClick r:id="rId4"/>
                </a:rPr>
                <a:t>USGov</a:t>
              </a:r>
              <a:r>
                <a:rPr kumimoji="0" lang="en-US" sz="1400" i="0" u="sng" strike="noStrike" kern="1200" cap="none" spc="0" normalizeH="0" baseline="0" noProof="0" dirty="0">
                  <a:ln>
                    <a:noFill/>
                  </a:ln>
                  <a:solidFill>
                    <a:srgbClr val="000000"/>
                  </a:solidFill>
                  <a:effectLst/>
                  <a:uLnTx/>
                  <a:uFillTx/>
                  <a:latin typeface="+mj-lt"/>
                  <a:ea typeface="+mn-ea"/>
                  <a:cs typeface="+mn-cs"/>
                  <a:hlinkClick r:id="rId4"/>
                </a:rPr>
                <a:t> Virginia region</a:t>
              </a:r>
              <a:r>
                <a:rPr kumimoji="0" lang="en-US" sz="1400" i="0" u="none" strike="noStrike" kern="1200" cap="none" spc="0" normalizeH="0" baseline="0" noProof="0" dirty="0">
                  <a:ln>
                    <a:noFill/>
                  </a:ln>
                  <a:solidFill>
                    <a:srgbClr val="000000"/>
                  </a:solidFill>
                  <a:effectLst/>
                  <a:uLnTx/>
                  <a:uFillTx/>
                  <a:latin typeface="+mj-lt"/>
                  <a:ea typeface="+mn-ea"/>
                  <a:cs typeface="+mn-cs"/>
                </a:rPr>
                <a:t> </a:t>
              </a:r>
            </a:p>
            <a:p>
              <a:pPr marR="0" lvl="0" algn="l" defTabSz="914400" rtl="0" eaLnBrk="1" fontAlgn="auto" latinLnBrk="0" hangingPunct="1">
                <a:lnSpc>
                  <a:spcPct val="90000"/>
                </a:lnSpc>
                <a:spcBef>
                  <a:spcPts val="60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ea typeface="+mn-ea"/>
                  <a:cs typeface="+mn-cs"/>
                </a:rPr>
                <a:t>Azure M-series VMs offer memory up to 4 TB on a single VM with configurations of 64 or 128 hyper-threaded vCPUs, powered by Intel® Xeon® 2.5 GHz E7-8890 v3 processors. </a:t>
              </a:r>
            </a:p>
            <a:p>
              <a:pPr marR="0" lvl="0" algn="l" defTabSz="914400" rtl="0" eaLnBrk="1" fontAlgn="auto" latinLnBrk="0" hangingPunct="1">
                <a:lnSpc>
                  <a:spcPct val="90000"/>
                </a:lnSpc>
                <a:spcBef>
                  <a:spcPts val="60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ea typeface="+mn-ea"/>
                  <a:cs typeface="+mn-cs"/>
                </a:rPr>
                <a:t>We’re also excited to announce that Azure is the first hyperscale cloud provider to offer VMs with up to 4TB optimized for large in-memory database workloads in a sovereign cloud.</a:t>
              </a:r>
              <a:endParaRPr kumimoji="0" lang="en-US" sz="1400" i="0" u="sng" strike="noStrike" kern="1200" cap="none" spc="0" normalizeH="0" baseline="0" noProof="0" dirty="0">
                <a:ln>
                  <a:noFill/>
                </a:ln>
                <a:solidFill>
                  <a:srgbClr val="000000"/>
                </a:solidFill>
                <a:effectLst/>
                <a:uLnTx/>
                <a:uFillTx/>
                <a:ea typeface="+mn-ea"/>
                <a:cs typeface="+mn-cs"/>
              </a:endParaRPr>
            </a:p>
          </p:txBody>
        </p:sp>
        <p:cxnSp>
          <p:nvCxnSpPr>
            <p:cNvPr id="8" name="Straight Connector 7">
              <a:extLst>
                <a:ext uri="{FF2B5EF4-FFF2-40B4-BE49-F238E27FC236}">
                  <a16:creationId xmlns:a16="http://schemas.microsoft.com/office/drawing/2014/main" id="{F552C789-396C-446D-BBD8-FEF718C17589}"/>
                </a:ext>
              </a:extLst>
            </p:cNvPr>
            <p:cNvCxnSpPr>
              <a:cxnSpLocks/>
            </p:cNvCxnSpPr>
            <p:nvPr/>
          </p:nvCxnSpPr>
          <p:spPr>
            <a:xfrm>
              <a:off x="4259882" y="637222"/>
              <a:ext cx="0" cy="1740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07B358-FA4E-4697-A8D7-9F19FEBE6B55}"/>
              </a:ext>
            </a:extLst>
          </p:cNvPr>
          <p:cNvGrpSpPr/>
          <p:nvPr/>
        </p:nvGrpSpPr>
        <p:grpSpPr>
          <a:xfrm>
            <a:off x="4259882" y="2654598"/>
            <a:ext cx="6568536" cy="1148007"/>
            <a:chOff x="4259882" y="2745402"/>
            <a:chExt cx="6568536" cy="1148007"/>
          </a:xfrm>
        </p:grpSpPr>
        <p:sp>
          <p:nvSpPr>
            <p:cNvPr id="14" name="TextBox 13">
              <a:extLst>
                <a:ext uri="{FF2B5EF4-FFF2-40B4-BE49-F238E27FC236}">
                  <a16:creationId xmlns:a16="http://schemas.microsoft.com/office/drawing/2014/main" id="{46D627EF-CF9B-4424-9D0A-21D2A0BF441A}"/>
                </a:ext>
              </a:extLst>
            </p:cNvPr>
            <p:cNvSpPr txBox="1"/>
            <p:nvPr/>
          </p:nvSpPr>
          <p:spPr>
            <a:xfrm>
              <a:off x="4259883" y="2745402"/>
              <a:ext cx="6568535" cy="1148007"/>
            </a:xfrm>
            <a:prstGeom prst="rect">
              <a:avLst/>
            </a:prstGeom>
            <a:noFill/>
          </p:spPr>
          <p:txBody>
            <a:bodyPr wrap="square" lIns="182880" tIns="146304" rIns="182880" bIns="146304" rtlCol="0">
              <a:spAutoFit/>
            </a:bodyPr>
            <a:lstStyle/>
            <a:p>
              <a:pPr marR="0" lvl="0" algn="l" defTabSz="914400" rtl="0" eaLnBrk="1" fontAlgn="auto" latinLnBrk="0" hangingPunct="1">
                <a:lnSpc>
                  <a:spcPct val="90000"/>
                </a:lnSpc>
                <a:spcBef>
                  <a:spcPts val="600"/>
                </a:spcBef>
                <a:spcAft>
                  <a:spcPts val="0"/>
                </a:spcAft>
                <a:buClrTx/>
                <a:buSzTx/>
                <a:tabLst/>
                <a:defRPr/>
              </a:pPr>
              <a:r>
                <a:rPr kumimoji="0" lang="en-US" sz="1400" b="1" i="0" u="sng" strike="noStrike" kern="1200" cap="none" spc="0" normalizeH="0" baseline="0" noProof="0" dirty="0">
                  <a:ln>
                    <a:noFill/>
                  </a:ln>
                  <a:solidFill>
                    <a:srgbClr val="000000"/>
                  </a:solidFill>
                  <a:effectLst/>
                  <a:uLnTx/>
                  <a:uFillTx/>
                  <a:latin typeface="Segoe UI Semibold"/>
                  <a:ea typeface="+mn-ea"/>
                  <a:cs typeface="+mn-cs"/>
                  <a:hlinkClick r:id="rId5"/>
                </a:rPr>
                <a:t>Announcing new GPU’s in Azure Government with NV Series</a:t>
              </a:r>
              <a:endParaRPr kumimoji="0" lang="en-US" sz="1400" b="1" i="0" u="sng" strike="noStrike" kern="1200" cap="none" spc="0" normalizeH="0" baseline="0" noProof="0" dirty="0">
                <a:ln>
                  <a:noFill/>
                </a:ln>
                <a:solidFill>
                  <a:srgbClr val="000000"/>
                </a:solidFill>
                <a:effectLst/>
                <a:uLnTx/>
                <a:uFillTx/>
                <a:latin typeface="Segoe UI Semibold"/>
                <a:ea typeface="+mn-ea"/>
                <a:cs typeface="+mn-cs"/>
              </a:endParaRPr>
            </a:p>
            <a:p>
              <a:pPr marR="0" lvl="0" algn="l" defTabSz="914400" rtl="0" eaLnBrk="1" fontAlgn="auto" latinLnBrk="0" hangingPunct="1">
                <a:lnSpc>
                  <a:spcPct val="90000"/>
                </a:lnSpc>
                <a:spcBef>
                  <a:spcPts val="6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With these powerful visualization GPUs in Azure Government, customers can visualize graphic-intensive workflows to get superior graphics capability and run single precision workloads such as encoding and rendering.</a:t>
              </a:r>
            </a:p>
          </p:txBody>
        </p:sp>
        <p:cxnSp>
          <p:nvCxnSpPr>
            <p:cNvPr id="17" name="Straight Connector 16">
              <a:extLst>
                <a:ext uri="{FF2B5EF4-FFF2-40B4-BE49-F238E27FC236}">
                  <a16:creationId xmlns:a16="http://schemas.microsoft.com/office/drawing/2014/main" id="{7888FE85-4E23-45E9-B07F-176194D5F89F}"/>
                </a:ext>
              </a:extLst>
            </p:cNvPr>
            <p:cNvCxnSpPr>
              <a:cxnSpLocks/>
            </p:cNvCxnSpPr>
            <p:nvPr/>
          </p:nvCxnSpPr>
          <p:spPr>
            <a:xfrm>
              <a:off x="4259882" y="2871136"/>
              <a:ext cx="0" cy="1022273"/>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D3F9C42-F2AA-4C35-BD51-9F9811345A3E}"/>
              </a:ext>
            </a:extLst>
          </p:cNvPr>
          <p:cNvGrpSpPr/>
          <p:nvPr/>
        </p:nvGrpSpPr>
        <p:grpSpPr>
          <a:xfrm>
            <a:off x="4259882" y="3990304"/>
            <a:ext cx="6568534" cy="1535805"/>
            <a:chOff x="4259882" y="4411542"/>
            <a:chExt cx="6568534" cy="1535805"/>
          </a:xfrm>
        </p:grpSpPr>
        <p:sp>
          <p:nvSpPr>
            <p:cNvPr id="16" name="TextBox 15">
              <a:extLst>
                <a:ext uri="{FF2B5EF4-FFF2-40B4-BE49-F238E27FC236}">
                  <a16:creationId xmlns:a16="http://schemas.microsoft.com/office/drawing/2014/main" id="{D76FE6D3-5194-41B2-AD3F-B1DDA5141B86}"/>
                </a:ext>
              </a:extLst>
            </p:cNvPr>
            <p:cNvSpPr txBox="1"/>
            <p:nvPr/>
          </p:nvSpPr>
          <p:spPr>
            <a:xfrm>
              <a:off x="4259882" y="4411542"/>
              <a:ext cx="6568534" cy="1535805"/>
            </a:xfrm>
            <a:prstGeom prst="rect">
              <a:avLst/>
            </a:prstGeom>
            <a:noFill/>
          </p:spPr>
          <p:txBody>
            <a:bodyPr wrap="square" lIns="182880" tIns="146304" rIns="182880" bIns="146304" rtlCol="0">
              <a:spAutoFit/>
            </a:bodyPr>
            <a:lstStyle/>
            <a:p>
              <a:pPr marR="0" lvl="0" algn="l" defTabSz="914400" rtl="0" eaLnBrk="1" fontAlgn="auto" latinLnBrk="0" hangingPunct="1">
                <a:lnSpc>
                  <a:spcPct val="90000"/>
                </a:lnSpc>
                <a:spcBef>
                  <a:spcPts val="600"/>
                </a:spcBef>
                <a:spcAft>
                  <a:spcPts val="0"/>
                </a:spcAft>
                <a:buClrTx/>
                <a:buSzTx/>
                <a:tabLst/>
                <a:defRPr/>
              </a:pPr>
              <a:r>
                <a:rPr kumimoji="0" lang="en-US" sz="1400" b="1" i="0" u="sng" strike="noStrike" kern="1200" cap="none" spc="0" normalizeH="0" baseline="0" noProof="0" dirty="0">
                  <a:ln>
                    <a:noFill/>
                  </a:ln>
                  <a:solidFill>
                    <a:srgbClr val="000000"/>
                  </a:solidFill>
                  <a:effectLst/>
                  <a:uLnTx/>
                  <a:uFillTx/>
                  <a:latin typeface="Segoe UI Semibold"/>
                  <a:ea typeface="+mn-ea"/>
                  <a:cs typeface="+mn-cs"/>
                  <a:hlinkClick r:id="rId6"/>
                </a:rPr>
                <a:t>Citrix Cloud coming soon to Azure Government</a:t>
              </a:r>
              <a:r>
                <a:rPr kumimoji="0" lang="en-US" sz="1400" b="1" i="0" u="sng" strike="noStrike" kern="1200" cap="none" spc="0" normalizeH="0" baseline="0" noProof="0" dirty="0">
                  <a:ln>
                    <a:noFill/>
                  </a:ln>
                  <a:solidFill>
                    <a:srgbClr val="000000"/>
                  </a:solidFill>
                  <a:effectLst/>
                  <a:uLnTx/>
                  <a:uFillTx/>
                  <a:latin typeface="Segoe UI Semibold"/>
                  <a:ea typeface="+mn-ea"/>
                  <a:cs typeface="+mn-cs"/>
                </a:rPr>
                <a:t> </a:t>
              </a:r>
            </a:p>
            <a:p>
              <a:pPr marR="0" lvl="0" algn="l" defTabSz="914400" rtl="0" eaLnBrk="1" fontAlgn="auto" latinLnBrk="0" hangingPunct="1">
                <a:lnSpc>
                  <a:spcPct val="90000"/>
                </a:lnSpc>
                <a:spcBef>
                  <a:spcPts val="6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Specifically, this means that the management plane for Citrix Cloud XenApp and </a:t>
              </a:r>
              <a:r>
                <a:rPr kumimoji="0" lang="en-US" sz="1400" b="0" i="0" u="none" strike="noStrike" kern="1200" cap="none" spc="0" normalizeH="0" baseline="0" noProof="0" dirty="0" err="1">
                  <a:ln>
                    <a:noFill/>
                  </a:ln>
                  <a:solidFill>
                    <a:srgbClr val="000000"/>
                  </a:solidFill>
                  <a:effectLst/>
                  <a:uLnTx/>
                  <a:uFillTx/>
                  <a:latin typeface="Segoe UI"/>
                  <a:ea typeface="+mn-ea"/>
                  <a:cs typeface="+mn-cs"/>
                </a:rPr>
                <a:t>XenDesktop</a:t>
              </a:r>
              <a:r>
                <a:rPr kumimoji="0" lang="en-US" sz="1400" b="0" i="0" u="none" strike="noStrike" kern="1200" cap="none" spc="0" normalizeH="0" baseline="0" noProof="0" dirty="0">
                  <a:ln>
                    <a:noFill/>
                  </a:ln>
                  <a:solidFill>
                    <a:srgbClr val="000000"/>
                  </a:solidFill>
                  <a:effectLst/>
                  <a:uLnTx/>
                  <a:uFillTx/>
                  <a:latin typeface="Segoe UI"/>
                  <a:ea typeface="+mn-ea"/>
                  <a:cs typeface="+mn-cs"/>
                </a:rPr>
                <a:t> service will soon be available on Azure Government, enabling customers to use these innovative services to provide secure remote access to employees with the world-class security and broad compliance coverage of Microsoft’s government-only cloud.</a:t>
              </a:r>
            </a:p>
          </p:txBody>
        </p:sp>
        <p:cxnSp>
          <p:nvCxnSpPr>
            <p:cNvPr id="18" name="Straight Connector 17">
              <a:extLst>
                <a:ext uri="{FF2B5EF4-FFF2-40B4-BE49-F238E27FC236}">
                  <a16:creationId xmlns:a16="http://schemas.microsoft.com/office/drawing/2014/main" id="{BBAB2986-4E5E-4562-8E84-77F3CC489266}"/>
                </a:ext>
              </a:extLst>
            </p:cNvPr>
            <p:cNvCxnSpPr>
              <a:cxnSpLocks/>
            </p:cNvCxnSpPr>
            <p:nvPr/>
          </p:nvCxnSpPr>
          <p:spPr>
            <a:xfrm>
              <a:off x="4259882" y="4549466"/>
              <a:ext cx="0" cy="1293251"/>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089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engage"/>
          <p:cNvSpPr/>
          <p:nvPr/>
        </p:nvSpPr>
        <p:spPr bwMode="auto">
          <a:xfrm>
            <a:off x="657739" y="1812876"/>
            <a:ext cx="3316737" cy="538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6000000" scaled="0"/>
                </a:gradFill>
                <a:effectLst/>
                <a:uLnTx/>
                <a:uFillTx/>
                <a:latin typeface="Segoe UI Semibold"/>
                <a:ea typeface="Segoe UI Light" charset="0"/>
                <a:cs typeface="Segoe UI Light" charset="0"/>
              </a:rPr>
              <a:t>Engage your customers</a:t>
            </a:r>
          </a:p>
        </p:txBody>
      </p:sp>
      <p:sp>
        <p:nvSpPr>
          <p:cNvPr id="71" name="empower"/>
          <p:cNvSpPr/>
          <p:nvPr/>
        </p:nvSpPr>
        <p:spPr bwMode="auto">
          <a:xfrm>
            <a:off x="657739" y="4875661"/>
            <a:ext cx="3316737" cy="538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6000000" scaled="0"/>
                </a:gradFill>
                <a:effectLst/>
                <a:uLnTx/>
                <a:uFillTx/>
                <a:latin typeface="Segoe UI Semibold"/>
                <a:ea typeface="Segoe UI Light" charset="0"/>
                <a:cs typeface="Segoe UI Light" charset="0"/>
              </a:rPr>
              <a:t>Empower your employees</a:t>
            </a:r>
          </a:p>
        </p:txBody>
      </p:sp>
      <p:sp>
        <p:nvSpPr>
          <p:cNvPr id="70" name="optimize"/>
          <p:cNvSpPr/>
          <p:nvPr/>
        </p:nvSpPr>
        <p:spPr bwMode="auto">
          <a:xfrm>
            <a:off x="8167200" y="4875661"/>
            <a:ext cx="3316737" cy="538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6000000" scaled="0"/>
                </a:gradFill>
                <a:effectLst/>
                <a:uLnTx/>
                <a:uFillTx/>
                <a:latin typeface="Segoe UI Semibold"/>
                <a:ea typeface="Segoe UI Light" charset="0"/>
                <a:cs typeface="Segoe UI Light" charset="0"/>
              </a:rPr>
              <a:t>Optimize your operations</a:t>
            </a:r>
          </a:p>
        </p:txBody>
      </p:sp>
      <p:sp>
        <p:nvSpPr>
          <p:cNvPr id="68" name="transform"/>
          <p:cNvSpPr/>
          <p:nvPr/>
        </p:nvSpPr>
        <p:spPr bwMode="auto">
          <a:xfrm>
            <a:off x="8167200" y="1812876"/>
            <a:ext cx="3316737" cy="538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6000000" scaled="0"/>
                </a:gradFill>
                <a:effectLst/>
                <a:uLnTx/>
                <a:uFillTx/>
                <a:latin typeface="Segoe UI Semibold"/>
                <a:ea typeface="Segoe UI Light" charset="0"/>
                <a:cs typeface="Segoe UI Light" charset="0"/>
              </a:rPr>
              <a:t>Transform your products</a:t>
            </a:r>
          </a:p>
        </p:txBody>
      </p:sp>
      <p:sp>
        <p:nvSpPr>
          <p:cNvPr id="28" name="Business Trans large"/>
          <p:cNvSpPr txBox="1"/>
          <p:nvPr/>
        </p:nvSpPr>
        <p:spPr>
          <a:xfrm>
            <a:off x="4440857" y="2990433"/>
            <a:ext cx="3310287" cy="1037849"/>
          </a:xfrm>
          <a:prstGeom prst="rect">
            <a:avLst/>
          </a:prstGeom>
          <a:noFill/>
          <a:ln w="25400">
            <a:noFill/>
            <a:miter lim="800000"/>
          </a:ln>
        </p:spPr>
        <p:txBody>
          <a:bodyPr wrap="square" lIns="0" tIns="0" rIns="0" bIns="0"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w="3175">
                  <a:noFill/>
                </a:ln>
                <a:solidFill>
                  <a:srgbClr val="000000"/>
                </a:solidFill>
                <a:effectLst/>
                <a:uLnTx/>
                <a:uFillTx/>
                <a:latin typeface="Segoe UI Semibold"/>
                <a:ea typeface="+mn-ea"/>
                <a:cs typeface="Segoe UI Light" panose="020B0502040204020203" pitchFamily="34" charset="0"/>
              </a:rPr>
              <a:t>Digital</a:t>
            </a:r>
            <a:br>
              <a:rPr kumimoji="0" lang="en-US" sz="3200" b="0" i="0" u="none" strike="noStrike" kern="0" cap="none" spc="0" normalizeH="0" baseline="0" noProof="0">
                <a:ln w="3175">
                  <a:noFill/>
                </a:ln>
                <a:solidFill>
                  <a:srgbClr val="000000"/>
                </a:solidFill>
                <a:effectLst/>
                <a:uLnTx/>
                <a:uFillTx/>
                <a:latin typeface="Segoe UI Semibold"/>
                <a:ea typeface="+mn-ea"/>
                <a:cs typeface="Segoe UI Light" panose="020B0502040204020203" pitchFamily="34" charset="0"/>
              </a:rPr>
            </a:br>
            <a:r>
              <a:rPr kumimoji="0" lang="en-US" sz="3200" b="0" i="0" u="none" strike="noStrike" kern="0" cap="none" spc="0" normalizeH="0" baseline="0" noProof="0">
                <a:ln w="3175">
                  <a:noFill/>
                </a:ln>
                <a:solidFill>
                  <a:srgbClr val="000000"/>
                </a:solidFill>
                <a:effectLst/>
                <a:uLnTx/>
                <a:uFillTx/>
                <a:latin typeface="Segoe UI Semibold"/>
                <a:ea typeface="+mn-ea"/>
                <a:cs typeface="Segoe UI Light" panose="020B0502040204020203" pitchFamily="34" charset="0"/>
              </a:rPr>
              <a:t>transformation</a:t>
            </a:r>
          </a:p>
        </p:txBody>
      </p:sp>
      <p:grpSp>
        <p:nvGrpSpPr>
          <p:cNvPr id="11" name="Group 10"/>
          <p:cNvGrpSpPr/>
          <p:nvPr/>
        </p:nvGrpSpPr>
        <p:grpSpPr>
          <a:xfrm>
            <a:off x="3754541" y="1037509"/>
            <a:ext cx="4724748" cy="5019646"/>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 name="Group 9"/>
          <p:cNvGrpSpPr/>
          <p:nvPr/>
        </p:nvGrpSpPr>
        <p:grpSpPr>
          <a:xfrm rot="5400000">
            <a:off x="3733626" y="1037511"/>
            <a:ext cx="4724748" cy="5019646"/>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4" name="tool" title="Icon of a skrewdriver and wrench">
            <a:extLst>
              <a:ext uri="{FF2B5EF4-FFF2-40B4-BE49-F238E27FC236}">
                <a16:creationId xmlns:a16="http://schemas.microsoft.com/office/drawing/2014/main" id="{08E1CB6D-D03F-4DEA-AFBB-1A140367838B}"/>
              </a:ext>
            </a:extLst>
          </p:cNvPr>
          <p:cNvSpPr>
            <a:spLocks noChangeAspect="1" noEditPoints="1"/>
          </p:cNvSpPr>
          <p:nvPr/>
        </p:nvSpPr>
        <p:spPr bwMode="auto">
          <a:xfrm>
            <a:off x="4325660" y="4833972"/>
            <a:ext cx="441756" cy="62225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ln w="19050">
            <a:solidFill>
              <a:schemeClr val="tx2"/>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5" name="Freeform 96" title="Icon of a gear with a wrench">
            <a:extLst>
              <a:ext uri="{FF2B5EF4-FFF2-40B4-BE49-F238E27FC236}">
                <a16:creationId xmlns:a16="http://schemas.microsoft.com/office/drawing/2014/main" id="{5665D98C-DDDC-429A-8052-14BD167C7399}"/>
              </a:ext>
            </a:extLst>
          </p:cNvPr>
          <p:cNvSpPr>
            <a:spLocks noChangeAspect="1" noEditPoints="1"/>
          </p:cNvSpPr>
          <p:nvPr/>
        </p:nvSpPr>
        <p:spPr bwMode="auto">
          <a:xfrm>
            <a:off x="7437837" y="4880489"/>
            <a:ext cx="599482" cy="5519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FFCA0AB6-EC52-4BA3-A8BD-D91E0BF62283}"/>
              </a:ext>
            </a:extLst>
          </p:cNvPr>
          <p:cNvGrpSpPr/>
          <p:nvPr/>
        </p:nvGrpSpPr>
        <p:grpSpPr>
          <a:xfrm>
            <a:off x="3985095" y="1642869"/>
            <a:ext cx="1062698" cy="769677"/>
            <a:chOff x="4065004" y="1675315"/>
            <a:chExt cx="1084007" cy="785111"/>
          </a:xfrm>
        </p:grpSpPr>
        <p:sp>
          <p:nvSpPr>
            <p:cNvPr id="88" name="people_23" title="Icon of a person with a chat bubble above them">
              <a:extLst>
                <a:ext uri="{FF2B5EF4-FFF2-40B4-BE49-F238E27FC236}">
                  <a16:creationId xmlns:a16="http://schemas.microsoft.com/office/drawing/2014/main" id="{E92CCBB0-816E-450D-AF68-29A35E8D3C01}"/>
                </a:ext>
              </a:extLst>
            </p:cNvPr>
            <p:cNvSpPr>
              <a:spLocks noChangeAspect="1" noEditPoints="1"/>
            </p:cNvSpPr>
            <p:nvPr/>
          </p:nvSpPr>
          <p:spPr bwMode="auto">
            <a:xfrm>
              <a:off x="4637705" y="1954531"/>
              <a:ext cx="511306" cy="505895"/>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9" name="people_23" title="Icon of a person with a chat bubble above them">
              <a:extLst>
                <a:ext uri="{FF2B5EF4-FFF2-40B4-BE49-F238E27FC236}">
                  <a16:creationId xmlns:a16="http://schemas.microsoft.com/office/drawing/2014/main" id="{2BCA33F5-DE79-4DAB-A186-374B214CC9D6}"/>
                </a:ext>
              </a:extLst>
            </p:cNvPr>
            <p:cNvSpPr>
              <a:spLocks noChangeAspect="1" noEditPoints="1"/>
            </p:cNvSpPr>
            <p:nvPr/>
          </p:nvSpPr>
          <p:spPr bwMode="auto">
            <a:xfrm flipH="1">
              <a:off x="4065004" y="1675315"/>
              <a:ext cx="572701" cy="56664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91"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7353951" y="1766228"/>
            <a:ext cx="772880" cy="63217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Freeform 13" title="Icon of a cloud">
            <a:extLst>
              <a:ext uri="{FF2B5EF4-FFF2-40B4-BE49-F238E27FC236}">
                <a16:creationId xmlns:a16="http://schemas.microsoft.com/office/drawing/2014/main" id="{B6AD1E25-1974-4D0C-B621-9C2B9979322B}"/>
              </a:ext>
            </a:extLst>
          </p:cNvPr>
          <p:cNvSpPr>
            <a:spLocks noChangeAspect="1"/>
          </p:cNvSpPr>
          <p:nvPr/>
        </p:nvSpPr>
        <p:spPr bwMode="auto">
          <a:xfrm>
            <a:off x="3800739" y="7424571"/>
            <a:ext cx="745799" cy="40911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3" name="money_2" title="Icon of a dollar sign with an arrow around it pointing clockwise">
            <a:extLst>
              <a:ext uri="{FF2B5EF4-FFF2-40B4-BE49-F238E27FC236}">
                <a16:creationId xmlns:a16="http://schemas.microsoft.com/office/drawing/2014/main" id="{0E0DF6E0-9F6F-4727-807D-67856EB6384E}"/>
              </a:ext>
            </a:extLst>
          </p:cNvPr>
          <p:cNvSpPr>
            <a:spLocks noChangeAspect="1" noEditPoints="1"/>
          </p:cNvSpPr>
          <p:nvPr/>
        </p:nvSpPr>
        <p:spPr bwMode="auto">
          <a:xfrm>
            <a:off x="10693" y="7416020"/>
            <a:ext cx="529185" cy="55796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ln w="19050">
            <a:solidFill>
              <a:schemeClr val="tx2"/>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4" name="Product_ECDC" title="Icon of a box">
            <a:extLst>
              <a:ext uri="{FF2B5EF4-FFF2-40B4-BE49-F238E27FC236}">
                <a16:creationId xmlns:a16="http://schemas.microsoft.com/office/drawing/2014/main" id="{C8309B1C-4307-4589-A248-8E057A0CD5F9}"/>
              </a:ext>
            </a:extLst>
          </p:cNvPr>
          <p:cNvSpPr>
            <a:spLocks noChangeAspect="1" noEditPoints="1"/>
          </p:cNvSpPr>
          <p:nvPr/>
        </p:nvSpPr>
        <p:spPr bwMode="auto">
          <a:xfrm>
            <a:off x="7933656" y="7510602"/>
            <a:ext cx="510270" cy="57407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Commitments_EC4D" title="Icon of a handshake">
            <a:extLst>
              <a:ext uri="{FF2B5EF4-FFF2-40B4-BE49-F238E27FC236}">
                <a16:creationId xmlns:a16="http://schemas.microsoft.com/office/drawing/2014/main" id="{E7A188E0-41F6-4C3A-BB27-75C30E6FBFD5}"/>
              </a:ext>
            </a:extLst>
          </p:cNvPr>
          <p:cNvSpPr>
            <a:spLocks noChangeAspect="1" noEditPoints="1"/>
          </p:cNvSpPr>
          <p:nvPr/>
        </p:nvSpPr>
        <p:spPr bwMode="auto">
          <a:xfrm>
            <a:off x="13455513" y="5908337"/>
            <a:ext cx="595079" cy="5579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server" title="Icon of a server tower">
            <a:extLst>
              <a:ext uri="{FF2B5EF4-FFF2-40B4-BE49-F238E27FC236}">
                <a16:creationId xmlns:a16="http://schemas.microsoft.com/office/drawing/2014/main" id="{E6592989-F0EA-4131-9405-6ADBA5BB361D}"/>
              </a:ext>
            </a:extLst>
          </p:cNvPr>
          <p:cNvSpPr>
            <a:spLocks noChangeAspect="1" noEditPoints="1"/>
          </p:cNvSpPr>
          <p:nvPr/>
        </p:nvSpPr>
        <p:spPr bwMode="auto">
          <a:xfrm>
            <a:off x="-1000697" y="145786"/>
            <a:ext cx="356549" cy="6772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7" name="network" title="Icon of a device or computer network">
            <a:extLst>
              <a:ext uri="{FF2B5EF4-FFF2-40B4-BE49-F238E27FC236}">
                <a16:creationId xmlns:a16="http://schemas.microsoft.com/office/drawing/2014/main" id="{5CF834F1-92EA-496C-9D50-57298397FE6B}"/>
              </a:ext>
            </a:extLst>
          </p:cNvPr>
          <p:cNvSpPr>
            <a:spLocks noChangeAspect="1" noEditPoints="1"/>
          </p:cNvSpPr>
          <p:nvPr/>
        </p:nvSpPr>
        <p:spPr bwMode="auto">
          <a:xfrm>
            <a:off x="2919141" y="-810057"/>
            <a:ext cx="522730" cy="54428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building_5" title="Icon of tall buildings">
            <a:extLst>
              <a:ext uri="{FF2B5EF4-FFF2-40B4-BE49-F238E27FC236}">
                <a16:creationId xmlns:a16="http://schemas.microsoft.com/office/drawing/2014/main" id="{CE762350-B517-4537-966A-2647B883EAE3}"/>
              </a:ext>
            </a:extLst>
          </p:cNvPr>
          <p:cNvSpPr>
            <a:spLocks noChangeAspect="1" noEditPoints="1"/>
          </p:cNvSpPr>
          <p:nvPr/>
        </p:nvSpPr>
        <p:spPr bwMode="auto">
          <a:xfrm>
            <a:off x="8185478" y="-1255852"/>
            <a:ext cx="479583" cy="52086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9" name="monitor" title="Icon of a monitor">
            <a:extLst>
              <a:ext uri="{FF2B5EF4-FFF2-40B4-BE49-F238E27FC236}">
                <a16:creationId xmlns:a16="http://schemas.microsoft.com/office/drawing/2014/main" id="{5D100099-CAD2-4DC9-BF97-07943C5523AE}"/>
              </a:ext>
            </a:extLst>
          </p:cNvPr>
          <p:cNvSpPr>
            <a:spLocks noChangeAspect="1" noEditPoints="1"/>
          </p:cNvSpPr>
          <p:nvPr/>
        </p:nvSpPr>
        <p:spPr bwMode="auto">
          <a:xfrm>
            <a:off x="13416802" y="823005"/>
            <a:ext cx="622613" cy="4771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1543105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100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68"/>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68"/>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1"/>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1"/>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70"/>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70"/>
                                        </p:tgtEl>
                                      </p:cBhvr>
                                      <p:by x="0" y="0"/>
                                    </p:animScale>
                                  </p:childTnLst>
                                </p:cTn>
                              </p:par>
                              <p:par>
                                <p:cTn id="26" presetID="16" presetClass="entr" presetSubtype="37"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outVertical)">
                                      <p:cBhvr>
                                        <p:cTn id="28" dur="500"/>
                                        <p:tgtEl>
                                          <p:spTgt spid="11"/>
                                        </p:tgtEl>
                                      </p:cBhvr>
                                    </p:animEffect>
                                  </p:childTnLst>
                                </p:cTn>
                              </p:par>
                              <p:par>
                                <p:cTn id="29" presetID="16" presetClass="entr" presetSubtype="4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outHorizontal)">
                                      <p:cBhvr>
                                        <p:cTn id="31" dur="500"/>
                                        <p:tgtEl>
                                          <p:spTgt spid="1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10" presetClass="entr" presetSubtype="0" fill="hold" nodeType="withEffect">
                                  <p:stCondLst>
                                    <p:cond delay="5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1"/>
                                        </p:tgtEl>
                                        <p:attrNameLst>
                                          <p:attrName>style.visibility</p:attrName>
                                        </p:attrNameLst>
                                      </p:cBhvr>
                                      <p:to>
                                        <p:strVal val="visible"/>
                                      </p:to>
                                    </p:set>
                                    <p:animEffect transition="in" filter="fade">
                                      <p:cBhvr>
                                        <p:cTn id="4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1" grpId="0"/>
      <p:bldP spid="71" grpId="1"/>
      <p:bldP spid="70" grpId="0"/>
      <p:bldP spid="70" grpId="1"/>
      <p:bldP spid="68" grpId="0"/>
      <p:bldP spid="68" grpId="1"/>
      <p:bldP spid="28" grpId="0"/>
      <p:bldP spid="28" grpId="1"/>
      <p:bldP spid="84" grpId="0" animBg="1"/>
      <p:bldP spid="85" grpId="0" animBg="1"/>
      <p:bldP spid="9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id="{5F327574-7C21-4991-AD96-4FC23B7F0BB8}"/>
              </a:ext>
            </a:extLst>
          </p:cNvPr>
          <p:cNvGrpSpPr/>
          <p:nvPr/>
        </p:nvGrpSpPr>
        <p:grpSpPr>
          <a:xfrm>
            <a:off x="483688" y="1465730"/>
            <a:ext cx="6944638" cy="4442905"/>
            <a:chOff x="349573" y="1089329"/>
            <a:chExt cx="7339338" cy="4634023"/>
          </a:xfrm>
        </p:grpSpPr>
        <p:grpSp>
          <p:nvGrpSpPr>
            <p:cNvPr id="377" name="Group 376">
              <a:extLst>
                <a:ext uri="{FF2B5EF4-FFF2-40B4-BE49-F238E27FC236}">
                  <a16:creationId xmlns:a16="http://schemas.microsoft.com/office/drawing/2014/main" id="{3023AFF1-BD47-42E7-A0F2-7103CA57D84C}"/>
                </a:ext>
              </a:extLst>
            </p:cNvPr>
            <p:cNvGrpSpPr/>
            <p:nvPr/>
          </p:nvGrpSpPr>
          <p:grpSpPr>
            <a:xfrm>
              <a:off x="349573" y="1089329"/>
              <a:ext cx="7339338" cy="4634023"/>
              <a:chOff x="6483218" y="2133703"/>
              <a:chExt cx="4688181" cy="2902209"/>
            </a:xfrm>
            <a:solidFill>
              <a:srgbClr val="737373">
                <a:lumMod val="20000"/>
                <a:lumOff val="80000"/>
              </a:srgbClr>
            </a:solidFill>
          </p:grpSpPr>
          <p:sp>
            <p:nvSpPr>
              <p:cNvPr id="390" name="Freeform 5">
                <a:extLst>
                  <a:ext uri="{FF2B5EF4-FFF2-40B4-BE49-F238E27FC236}">
                    <a16:creationId xmlns:a16="http://schemas.microsoft.com/office/drawing/2014/main" id="{4C768219-AB94-4468-93DA-D07EF16E93F0}"/>
                  </a:ext>
                </a:extLst>
              </p:cNvPr>
              <p:cNvSpPr>
                <a:spLocks/>
              </p:cNvSpPr>
              <p:nvPr/>
            </p:nvSpPr>
            <p:spPr bwMode="auto">
              <a:xfrm>
                <a:off x="7600496" y="2757447"/>
                <a:ext cx="623717" cy="518067"/>
              </a:xfrm>
              <a:custGeom>
                <a:avLst/>
                <a:gdLst>
                  <a:gd name="T0" fmla="*/ 248 w 254"/>
                  <a:gd name="T1" fmla="*/ 117 h 210"/>
                  <a:gd name="T2" fmla="*/ 254 w 254"/>
                  <a:gd name="T3" fmla="*/ 25 h 210"/>
                  <a:gd name="T4" fmla="*/ 254 w 254"/>
                  <a:gd name="T5" fmla="*/ 24 h 210"/>
                  <a:gd name="T6" fmla="*/ 40 w 254"/>
                  <a:gd name="T7" fmla="*/ 3 h 210"/>
                  <a:gd name="T8" fmla="*/ 26 w 254"/>
                  <a:gd name="T9" fmla="*/ 6 h 210"/>
                  <a:gd name="T10" fmla="*/ 24 w 254"/>
                  <a:gd name="T11" fmla="*/ 23 h 210"/>
                  <a:gd name="T12" fmla="*/ 23 w 254"/>
                  <a:gd name="T13" fmla="*/ 24 h 210"/>
                  <a:gd name="T14" fmla="*/ 7 w 254"/>
                  <a:gd name="T15" fmla="*/ 138 h 210"/>
                  <a:gd name="T16" fmla="*/ 1 w 254"/>
                  <a:gd name="T17" fmla="*/ 177 h 210"/>
                  <a:gd name="T18" fmla="*/ 3 w 254"/>
                  <a:gd name="T19" fmla="*/ 184 h 210"/>
                  <a:gd name="T20" fmla="*/ 68 w 254"/>
                  <a:gd name="T21" fmla="*/ 193 h 210"/>
                  <a:gd name="T22" fmla="*/ 68 w 254"/>
                  <a:gd name="T23" fmla="*/ 193 h 210"/>
                  <a:gd name="T24" fmla="*/ 217 w 254"/>
                  <a:gd name="T25" fmla="*/ 209 h 210"/>
                  <a:gd name="T26" fmla="*/ 241 w 254"/>
                  <a:gd name="T27" fmla="*/ 210 h 210"/>
                  <a:gd name="T28" fmla="*/ 248 w 254"/>
                  <a:gd name="T29" fmla="*/ 1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10">
                    <a:moveTo>
                      <a:pt x="248" y="117"/>
                    </a:moveTo>
                    <a:cubicBezTo>
                      <a:pt x="254" y="25"/>
                      <a:pt x="254" y="25"/>
                      <a:pt x="254" y="25"/>
                    </a:cubicBezTo>
                    <a:cubicBezTo>
                      <a:pt x="254" y="25"/>
                      <a:pt x="254" y="24"/>
                      <a:pt x="254" y="24"/>
                    </a:cubicBezTo>
                    <a:cubicBezTo>
                      <a:pt x="199" y="25"/>
                      <a:pt x="55" y="5"/>
                      <a:pt x="40" y="3"/>
                    </a:cubicBezTo>
                    <a:cubicBezTo>
                      <a:pt x="25" y="0"/>
                      <a:pt x="27" y="3"/>
                      <a:pt x="26" y="6"/>
                    </a:cubicBezTo>
                    <a:cubicBezTo>
                      <a:pt x="26" y="7"/>
                      <a:pt x="25" y="13"/>
                      <a:pt x="24" y="23"/>
                    </a:cubicBezTo>
                    <a:cubicBezTo>
                      <a:pt x="23" y="24"/>
                      <a:pt x="23" y="24"/>
                      <a:pt x="23" y="24"/>
                    </a:cubicBezTo>
                    <a:cubicBezTo>
                      <a:pt x="18" y="60"/>
                      <a:pt x="7" y="138"/>
                      <a:pt x="7" y="138"/>
                    </a:cubicBezTo>
                    <a:cubicBezTo>
                      <a:pt x="7" y="138"/>
                      <a:pt x="1" y="173"/>
                      <a:pt x="1" y="177"/>
                    </a:cubicBezTo>
                    <a:cubicBezTo>
                      <a:pt x="1" y="182"/>
                      <a:pt x="0" y="183"/>
                      <a:pt x="3" y="184"/>
                    </a:cubicBezTo>
                    <a:cubicBezTo>
                      <a:pt x="8" y="185"/>
                      <a:pt x="35" y="189"/>
                      <a:pt x="68" y="193"/>
                    </a:cubicBezTo>
                    <a:cubicBezTo>
                      <a:pt x="68" y="193"/>
                      <a:pt x="68" y="193"/>
                      <a:pt x="68" y="193"/>
                    </a:cubicBezTo>
                    <a:cubicBezTo>
                      <a:pt x="119" y="199"/>
                      <a:pt x="184" y="206"/>
                      <a:pt x="217" y="209"/>
                    </a:cubicBezTo>
                    <a:cubicBezTo>
                      <a:pt x="226" y="209"/>
                      <a:pt x="234" y="210"/>
                      <a:pt x="241" y="210"/>
                    </a:cubicBezTo>
                    <a:cubicBezTo>
                      <a:pt x="248" y="117"/>
                      <a:pt x="248" y="117"/>
                      <a:pt x="248" y="11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1" name="Freeform 6">
                <a:extLst>
                  <a:ext uri="{FF2B5EF4-FFF2-40B4-BE49-F238E27FC236}">
                    <a16:creationId xmlns:a16="http://schemas.microsoft.com/office/drawing/2014/main" id="{A71E9875-FEB1-48DC-8FF1-D9F34D37CAB3}"/>
                  </a:ext>
                </a:extLst>
              </p:cNvPr>
              <p:cNvSpPr>
                <a:spLocks/>
              </p:cNvSpPr>
              <p:nvPr/>
            </p:nvSpPr>
            <p:spPr bwMode="auto">
              <a:xfrm>
                <a:off x="9283498" y="2597645"/>
                <a:ext cx="3866" cy="6443"/>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2"/>
                      <a:pt x="2" y="0"/>
                      <a:pt x="2" y="1"/>
                    </a:cubicBezTo>
                    <a:cubicBezTo>
                      <a:pt x="2" y="2"/>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2" name="Freeform 7">
                <a:extLst>
                  <a:ext uri="{FF2B5EF4-FFF2-40B4-BE49-F238E27FC236}">
                    <a16:creationId xmlns:a16="http://schemas.microsoft.com/office/drawing/2014/main" id="{5F9D5739-F616-470C-88FE-4FC704CFCF37}"/>
                  </a:ext>
                </a:extLst>
              </p:cNvPr>
              <p:cNvSpPr>
                <a:spLocks/>
              </p:cNvSpPr>
              <p:nvPr/>
            </p:nvSpPr>
            <p:spPr bwMode="auto">
              <a:xfrm>
                <a:off x="9268035" y="2609243"/>
                <a:ext cx="18041" cy="18041"/>
              </a:xfrm>
              <a:custGeom>
                <a:avLst/>
                <a:gdLst>
                  <a:gd name="T0" fmla="*/ 0 w 7"/>
                  <a:gd name="T1" fmla="*/ 7 h 7"/>
                  <a:gd name="T2" fmla="*/ 3 w 7"/>
                  <a:gd name="T3" fmla="*/ 2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0" y="7"/>
                      <a:pt x="1" y="3"/>
                      <a:pt x="3" y="2"/>
                    </a:cubicBezTo>
                    <a:cubicBezTo>
                      <a:pt x="4" y="2"/>
                      <a:pt x="5" y="0"/>
                      <a:pt x="6" y="1"/>
                    </a:cubicBezTo>
                    <a:cubicBezTo>
                      <a:pt x="7" y="2"/>
                      <a:pt x="6" y="2"/>
                      <a:pt x="5" y="3"/>
                    </a:cubicBezTo>
                    <a:cubicBezTo>
                      <a:pt x="4" y="4"/>
                      <a:pt x="2" y="7"/>
                      <a:pt x="0"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3" name="Freeform 8">
                <a:extLst>
                  <a:ext uri="{FF2B5EF4-FFF2-40B4-BE49-F238E27FC236}">
                    <a16:creationId xmlns:a16="http://schemas.microsoft.com/office/drawing/2014/main" id="{869A8BD5-B82F-4BB9-AA74-0752CC8C5CB7}"/>
                  </a:ext>
                </a:extLst>
              </p:cNvPr>
              <p:cNvSpPr>
                <a:spLocks/>
              </p:cNvSpPr>
              <p:nvPr/>
            </p:nvSpPr>
            <p:spPr bwMode="auto">
              <a:xfrm>
                <a:off x="9110816" y="2601511"/>
                <a:ext cx="466499" cy="506469"/>
              </a:xfrm>
              <a:custGeom>
                <a:avLst/>
                <a:gdLst>
                  <a:gd name="T0" fmla="*/ 59 w 190"/>
                  <a:gd name="T1" fmla="*/ 161 h 205"/>
                  <a:gd name="T2" fmla="*/ 62 w 190"/>
                  <a:gd name="T3" fmla="*/ 175 h 205"/>
                  <a:gd name="T4" fmla="*/ 65 w 190"/>
                  <a:gd name="T5" fmla="*/ 191 h 205"/>
                  <a:gd name="T6" fmla="*/ 77 w 190"/>
                  <a:gd name="T7" fmla="*/ 198 h 205"/>
                  <a:gd name="T8" fmla="*/ 81 w 190"/>
                  <a:gd name="T9" fmla="*/ 205 h 205"/>
                  <a:gd name="T10" fmla="*/ 177 w 190"/>
                  <a:gd name="T11" fmla="*/ 196 h 205"/>
                  <a:gd name="T12" fmla="*/ 173 w 190"/>
                  <a:gd name="T13" fmla="*/ 177 h 205"/>
                  <a:gd name="T14" fmla="*/ 170 w 190"/>
                  <a:gd name="T15" fmla="*/ 162 h 205"/>
                  <a:gd name="T16" fmla="*/ 173 w 190"/>
                  <a:gd name="T17" fmla="*/ 145 h 205"/>
                  <a:gd name="T18" fmla="*/ 173 w 190"/>
                  <a:gd name="T19" fmla="*/ 132 h 205"/>
                  <a:gd name="T20" fmla="*/ 180 w 190"/>
                  <a:gd name="T21" fmla="*/ 118 h 205"/>
                  <a:gd name="T22" fmla="*/ 178 w 190"/>
                  <a:gd name="T23" fmla="*/ 108 h 205"/>
                  <a:gd name="T24" fmla="*/ 182 w 190"/>
                  <a:gd name="T25" fmla="*/ 93 h 205"/>
                  <a:gd name="T26" fmla="*/ 185 w 190"/>
                  <a:gd name="T27" fmla="*/ 88 h 205"/>
                  <a:gd name="T28" fmla="*/ 188 w 190"/>
                  <a:gd name="T29" fmla="*/ 79 h 205"/>
                  <a:gd name="T30" fmla="*/ 190 w 190"/>
                  <a:gd name="T31" fmla="*/ 67 h 205"/>
                  <a:gd name="T32" fmla="*/ 183 w 190"/>
                  <a:gd name="T33" fmla="*/ 74 h 205"/>
                  <a:gd name="T34" fmla="*/ 179 w 190"/>
                  <a:gd name="T35" fmla="*/ 84 h 205"/>
                  <a:gd name="T36" fmla="*/ 175 w 190"/>
                  <a:gd name="T37" fmla="*/ 90 h 205"/>
                  <a:gd name="T38" fmla="*/ 169 w 190"/>
                  <a:gd name="T39" fmla="*/ 97 h 205"/>
                  <a:gd name="T40" fmla="*/ 162 w 190"/>
                  <a:gd name="T41" fmla="*/ 103 h 205"/>
                  <a:gd name="T42" fmla="*/ 164 w 190"/>
                  <a:gd name="T43" fmla="*/ 92 h 205"/>
                  <a:gd name="T44" fmla="*/ 171 w 190"/>
                  <a:gd name="T45" fmla="*/ 84 h 205"/>
                  <a:gd name="T46" fmla="*/ 171 w 190"/>
                  <a:gd name="T47" fmla="*/ 77 h 205"/>
                  <a:gd name="T48" fmla="*/ 168 w 190"/>
                  <a:gd name="T49" fmla="*/ 71 h 205"/>
                  <a:gd name="T50" fmla="*/ 164 w 190"/>
                  <a:gd name="T51" fmla="*/ 66 h 205"/>
                  <a:gd name="T52" fmla="*/ 164 w 190"/>
                  <a:gd name="T53" fmla="*/ 55 h 205"/>
                  <a:gd name="T54" fmla="*/ 153 w 190"/>
                  <a:gd name="T55" fmla="*/ 47 h 205"/>
                  <a:gd name="T56" fmla="*/ 146 w 190"/>
                  <a:gd name="T57" fmla="*/ 40 h 205"/>
                  <a:gd name="T58" fmla="*/ 128 w 190"/>
                  <a:gd name="T59" fmla="*/ 39 h 205"/>
                  <a:gd name="T60" fmla="*/ 110 w 190"/>
                  <a:gd name="T61" fmla="*/ 32 h 205"/>
                  <a:gd name="T62" fmla="*/ 85 w 190"/>
                  <a:gd name="T63" fmla="*/ 25 h 205"/>
                  <a:gd name="T64" fmla="*/ 76 w 190"/>
                  <a:gd name="T65" fmla="*/ 17 h 205"/>
                  <a:gd name="T66" fmla="*/ 66 w 190"/>
                  <a:gd name="T67" fmla="*/ 15 h 205"/>
                  <a:gd name="T68" fmla="*/ 61 w 190"/>
                  <a:gd name="T69" fmla="*/ 12 h 205"/>
                  <a:gd name="T70" fmla="*/ 62 w 190"/>
                  <a:gd name="T71" fmla="*/ 1 h 205"/>
                  <a:gd name="T72" fmla="*/ 43 w 190"/>
                  <a:gd name="T73" fmla="*/ 11 h 205"/>
                  <a:gd name="T74" fmla="*/ 24 w 190"/>
                  <a:gd name="T75" fmla="*/ 13 h 205"/>
                  <a:gd name="T76" fmla="*/ 17 w 190"/>
                  <a:gd name="T77" fmla="*/ 39 h 205"/>
                  <a:gd name="T78" fmla="*/ 6 w 190"/>
                  <a:gd name="T79" fmla="*/ 52 h 205"/>
                  <a:gd name="T80" fmla="*/ 0 w 190"/>
                  <a:gd name="T81" fmla="*/ 61 h 205"/>
                  <a:gd name="T82" fmla="*/ 6 w 190"/>
                  <a:gd name="T83" fmla="*/ 71 h 205"/>
                  <a:gd name="T84" fmla="*/ 5 w 190"/>
                  <a:gd name="T85" fmla="*/ 83 h 205"/>
                  <a:gd name="T86" fmla="*/ 5 w 190"/>
                  <a:gd name="T87" fmla="*/ 98 h 205"/>
                  <a:gd name="T88" fmla="*/ 8 w 190"/>
                  <a:gd name="T89" fmla="*/ 110 h 205"/>
                  <a:gd name="T90" fmla="*/ 19 w 190"/>
                  <a:gd name="T91" fmla="*/ 114 h 205"/>
                  <a:gd name="T92" fmla="*/ 32 w 190"/>
                  <a:gd name="T93" fmla="*/ 123 h 205"/>
                  <a:gd name="T94" fmla="*/ 47 w 190"/>
                  <a:gd name="T95" fmla="*/ 136 h 205"/>
                  <a:gd name="T96" fmla="*/ 57 w 190"/>
                  <a:gd name="T97" fmla="*/ 15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 h="205">
                    <a:moveTo>
                      <a:pt x="59" y="160"/>
                    </a:moveTo>
                    <a:cubicBezTo>
                      <a:pt x="59" y="160"/>
                      <a:pt x="59" y="161"/>
                      <a:pt x="59" y="161"/>
                    </a:cubicBezTo>
                    <a:cubicBezTo>
                      <a:pt x="59" y="165"/>
                      <a:pt x="65" y="171"/>
                      <a:pt x="65" y="171"/>
                    </a:cubicBezTo>
                    <a:cubicBezTo>
                      <a:pt x="65" y="171"/>
                      <a:pt x="63" y="173"/>
                      <a:pt x="62" y="175"/>
                    </a:cubicBezTo>
                    <a:cubicBezTo>
                      <a:pt x="61" y="177"/>
                      <a:pt x="63" y="180"/>
                      <a:pt x="63" y="183"/>
                    </a:cubicBezTo>
                    <a:cubicBezTo>
                      <a:pt x="63" y="187"/>
                      <a:pt x="65" y="189"/>
                      <a:pt x="65" y="191"/>
                    </a:cubicBezTo>
                    <a:cubicBezTo>
                      <a:pt x="65" y="192"/>
                      <a:pt x="65" y="194"/>
                      <a:pt x="68" y="196"/>
                    </a:cubicBezTo>
                    <a:cubicBezTo>
                      <a:pt x="70" y="198"/>
                      <a:pt x="74" y="198"/>
                      <a:pt x="77" y="198"/>
                    </a:cubicBezTo>
                    <a:cubicBezTo>
                      <a:pt x="79" y="199"/>
                      <a:pt x="80" y="201"/>
                      <a:pt x="80" y="204"/>
                    </a:cubicBezTo>
                    <a:cubicBezTo>
                      <a:pt x="80" y="204"/>
                      <a:pt x="80" y="204"/>
                      <a:pt x="81" y="205"/>
                    </a:cubicBezTo>
                    <a:cubicBezTo>
                      <a:pt x="95" y="204"/>
                      <a:pt x="148" y="201"/>
                      <a:pt x="177" y="198"/>
                    </a:cubicBezTo>
                    <a:cubicBezTo>
                      <a:pt x="177" y="198"/>
                      <a:pt x="177" y="197"/>
                      <a:pt x="177" y="196"/>
                    </a:cubicBezTo>
                    <a:cubicBezTo>
                      <a:pt x="176" y="195"/>
                      <a:pt x="176" y="186"/>
                      <a:pt x="177" y="185"/>
                    </a:cubicBezTo>
                    <a:cubicBezTo>
                      <a:pt x="177" y="183"/>
                      <a:pt x="174" y="178"/>
                      <a:pt x="173" y="177"/>
                    </a:cubicBezTo>
                    <a:cubicBezTo>
                      <a:pt x="172" y="175"/>
                      <a:pt x="173" y="171"/>
                      <a:pt x="172" y="169"/>
                    </a:cubicBezTo>
                    <a:cubicBezTo>
                      <a:pt x="171" y="168"/>
                      <a:pt x="170" y="163"/>
                      <a:pt x="170" y="162"/>
                    </a:cubicBezTo>
                    <a:cubicBezTo>
                      <a:pt x="170" y="160"/>
                      <a:pt x="172" y="154"/>
                      <a:pt x="172" y="152"/>
                    </a:cubicBezTo>
                    <a:cubicBezTo>
                      <a:pt x="171" y="150"/>
                      <a:pt x="172" y="147"/>
                      <a:pt x="173" y="145"/>
                    </a:cubicBezTo>
                    <a:cubicBezTo>
                      <a:pt x="174" y="143"/>
                      <a:pt x="175" y="141"/>
                      <a:pt x="174" y="138"/>
                    </a:cubicBezTo>
                    <a:cubicBezTo>
                      <a:pt x="173" y="136"/>
                      <a:pt x="173" y="133"/>
                      <a:pt x="173" y="132"/>
                    </a:cubicBezTo>
                    <a:cubicBezTo>
                      <a:pt x="173" y="130"/>
                      <a:pt x="175" y="126"/>
                      <a:pt x="176" y="124"/>
                    </a:cubicBezTo>
                    <a:cubicBezTo>
                      <a:pt x="177" y="123"/>
                      <a:pt x="179" y="119"/>
                      <a:pt x="180" y="118"/>
                    </a:cubicBezTo>
                    <a:cubicBezTo>
                      <a:pt x="181" y="118"/>
                      <a:pt x="178" y="115"/>
                      <a:pt x="177" y="114"/>
                    </a:cubicBezTo>
                    <a:cubicBezTo>
                      <a:pt x="177" y="113"/>
                      <a:pt x="177" y="111"/>
                      <a:pt x="178" y="108"/>
                    </a:cubicBezTo>
                    <a:cubicBezTo>
                      <a:pt x="179" y="105"/>
                      <a:pt x="177" y="102"/>
                      <a:pt x="178" y="101"/>
                    </a:cubicBezTo>
                    <a:cubicBezTo>
                      <a:pt x="178" y="100"/>
                      <a:pt x="182" y="95"/>
                      <a:pt x="182" y="93"/>
                    </a:cubicBezTo>
                    <a:cubicBezTo>
                      <a:pt x="183" y="91"/>
                      <a:pt x="182" y="90"/>
                      <a:pt x="182" y="90"/>
                    </a:cubicBezTo>
                    <a:cubicBezTo>
                      <a:pt x="185" y="88"/>
                      <a:pt x="185" y="88"/>
                      <a:pt x="185" y="88"/>
                    </a:cubicBezTo>
                    <a:cubicBezTo>
                      <a:pt x="185" y="88"/>
                      <a:pt x="187" y="84"/>
                      <a:pt x="187" y="83"/>
                    </a:cubicBezTo>
                    <a:cubicBezTo>
                      <a:pt x="187" y="82"/>
                      <a:pt x="187" y="80"/>
                      <a:pt x="188" y="79"/>
                    </a:cubicBezTo>
                    <a:cubicBezTo>
                      <a:pt x="189" y="77"/>
                      <a:pt x="190" y="76"/>
                      <a:pt x="190" y="73"/>
                    </a:cubicBezTo>
                    <a:cubicBezTo>
                      <a:pt x="190" y="70"/>
                      <a:pt x="190" y="67"/>
                      <a:pt x="190" y="67"/>
                    </a:cubicBezTo>
                    <a:cubicBezTo>
                      <a:pt x="190" y="67"/>
                      <a:pt x="187" y="69"/>
                      <a:pt x="186" y="72"/>
                    </a:cubicBezTo>
                    <a:cubicBezTo>
                      <a:pt x="186" y="74"/>
                      <a:pt x="183" y="73"/>
                      <a:pt x="183" y="74"/>
                    </a:cubicBezTo>
                    <a:cubicBezTo>
                      <a:pt x="183" y="76"/>
                      <a:pt x="183" y="78"/>
                      <a:pt x="181" y="79"/>
                    </a:cubicBezTo>
                    <a:cubicBezTo>
                      <a:pt x="179" y="81"/>
                      <a:pt x="179" y="82"/>
                      <a:pt x="179" y="84"/>
                    </a:cubicBezTo>
                    <a:cubicBezTo>
                      <a:pt x="178" y="87"/>
                      <a:pt x="179" y="90"/>
                      <a:pt x="179" y="90"/>
                    </a:cubicBezTo>
                    <a:cubicBezTo>
                      <a:pt x="179" y="90"/>
                      <a:pt x="177" y="90"/>
                      <a:pt x="175" y="90"/>
                    </a:cubicBezTo>
                    <a:cubicBezTo>
                      <a:pt x="174" y="90"/>
                      <a:pt x="172" y="90"/>
                      <a:pt x="171" y="92"/>
                    </a:cubicBezTo>
                    <a:cubicBezTo>
                      <a:pt x="170" y="95"/>
                      <a:pt x="170" y="95"/>
                      <a:pt x="169" y="97"/>
                    </a:cubicBezTo>
                    <a:cubicBezTo>
                      <a:pt x="168" y="99"/>
                      <a:pt x="167" y="99"/>
                      <a:pt x="166" y="100"/>
                    </a:cubicBezTo>
                    <a:cubicBezTo>
                      <a:pt x="165" y="102"/>
                      <a:pt x="163" y="104"/>
                      <a:pt x="162" y="103"/>
                    </a:cubicBezTo>
                    <a:cubicBezTo>
                      <a:pt x="161" y="102"/>
                      <a:pt x="162" y="100"/>
                      <a:pt x="162" y="99"/>
                    </a:cubicBezTo>
                    <a:cubicBezTo>
                      <a:pt x="162" y="97"/>
                      <a:pt x="163" y="93"/>
                      <a:pt x="164" y="92"/>
                    </a:cubicBezTo>
                    <a:cubicBezTo>
                      <a:pt x="166" y="92"/>
                      <a:pt x="165" y="88"/>
                      <a:pt x="165" y="86"/>
                    </a:cubicBezTo>
                    <a:cubicBezTo>
                      <a:pt x="166" y="84"/>
                      <a:pt x="169" y="84"/>
                      <a:pt x="171" y="84"/>
                    </a:cubicBezTo>
                    <a:cubicBezTo>
                      <a:pt x="173" y="83"/>
                      <a:pt x="171" y="79"/>
                      <a:pt x="171" y="78"/>
                    </a:cubicBezTo>
                    <a:cubicBezTo>
                      <a:pt x="171" y="77"/>
                      <a:pt x="171" y="77"/>
                      <a:pt x="171" y="77"/>
                    </a:cubicBezTo>
                    <a:cubicBezTo>
                      <a:pt x="168" y="76"/>
                      <a:pt x="168" y="76"/>
                      <a:pt x="168" y="76"/>
                    </a:cubicBezTo>
                    <a:cubicBezTo>
                      <a:pt x="168" y="71"/>
                      <a:pt x="168" y="71"/>
                      <a:pt x="168" y="71"/>
                    </a:cubicBezTo>
                    <a:cubicBezTo>
                      <a:pt x="169" y="65"/>
                      <a:pt x="169" y="65"/>
                      <a:pt x="169" y="65"/>
                    </a:cubicBezTo>
                    <a:cubicBezTo>
                      <a:pt x="169" y="65"/>
                      <a:pt x="166" y="65"/>
                      <a:pt x="164" y="66"/>
                    </a:cubicBezTo>
                    <a:cubicBezTo>
                      <a:pt x="161" y="67"/>
                      <a:pt x="163" y="64"/>
                      <a:pt x="163" y="62"/>
                    </a:cubicBezTo>
                    <a:cubicBezTo>
                      <a:pt x="163" y="60"/>
                      <a:pt x="164" y="55"/>
                      <a:pt x="164" y="55"/>
                    </a:cubicBezTo>
                    <a:cubicBezTo>
                      <a:pt x="164" y="55"/>
                      <a:pt x="161" y="50"/>
                      <a:pt x="159" y="50"/>
                    </a:cubicBezTo>
                    <a:cubicBezTo>
                      <a:pt x="158" y="50"/>
                      <a:pt x="153" y="47"/>
                      <a:pt x="153" y="47"/>
                    </a:cubicBezTo>
                    <a:cubicBezTo>
                      <a:pt x="152" y="41"/>
                      <a:pt x="152" y="41"/>
                      <a:pt x="152" y="41"/>
                    </a:cubicBezTo>
                    <a:cubicBezTo>
                      <a:pt x="152" y="41"/>
                      <a:pt x="147" y="41"/>
                      <a:pt x="146" y="40"/>
                    </a:cubicBezTo>
                    <a:cubicBezTo>
                      <a:pt x="145" y="40"/>
                      <a:pt x="142" y="39"/>
                      <a:pt x="140" y="38"/>
                    </a:cubicBezTo>
                    <a:cubicBezTo>
                      <a:pt x="137" y="37"/>
                      <a:pt x="130" y="39"/>
                      <a:pt x="128" y="39"/>
                    </a:cubicBezTo>
                    <a:cubicBezTo>
                      <a:pt x="127" y="39"/>
                      <a:pt x="123" y="36"/>
                      <a:pt x="121" y="35"/>
                    </a:cubicBezTo>
                    <a:cubicBezTo>
                      <a:pt x="119" y="34"/>
                      <a:pt x="114" y="34"/>
                      <a:pt x="110" y="32"/>
                    </a:cubicBezTo>
                    <a:cubicBezTo>
                      <a:pt x="107" y="31"/>
                      <a:pt x="90" y="29"/>
                      <a:pt x="88" y="29"/>
                    </a:cubicBezTo>
                    <a:cubicBezTo>
                      <a:pt x="87" y="28"/>
                      <a:pt x="86" y="26"/>
                      <a:pt x="85" y="25"/>
                    </a:cubicBezTo>
                    <a:cubicBezTo>
                      <a:pt x="84" y="23"/>
                      <a:pt x="82" y="20"/>
                      <a:pt x="79" y="20"/>
                    </a:cubicBezTo>
                    <a:cubicBezTo>
                      <a:pt x="78" y="20"/>
                      <a:pt x="77" y="18"/>
                      <a:pt x="76" y="17"/>
                    </a:cubicBezTo>
                    <a:cubicBezTo>
                      <a:pt x="75" y="18"/>
                      <a:pt x="74" y="18"/>
                      <a:pt x="73" y="18"/>
                    </a:cubicBezTo>
                    <a:cubicBezTo>
                      <a:pt x="72" y="18"/>
                      <a:pt x="67" y="14"/>
                      <a:pt x="66" y="15"/>
                    </a:cubicBezTo>
                    <a:cubicBezTo>
                      <a:pt x="65" y="16"/>
                      <a:pt x="61" y="17"/>
                      <a:pt x="60" y="16"/>
                    </a:cubicBezTo>
                    <a:cubicBezTo>
                      <a:pt x="59" y="16"/>
                      <a:pt x="61" y="13"/>
                      <a:pt x="61" y="12"/>
                    </a:cubicBezTo>
                    <a:cubicBezTo>
                      <a:pt x="62" y="10"/>
                      <a:pt x="62" y="8"/>
                      <a:pt x="63" y="7"/>
                    </a:cubicBezTo>
                    <a:cubicBezTo>
                      <a:pt x="64" y="5"/>
                      <a:pt x="64" y="3"/>
                      <a:pt x="62" y="1"/>
                    </a:cubicBezTo>
                    <a:cubicBezTo>
                      <a:pt x="59" y="0"/>
                      <a:pt x="59" y="1"/>
                      <a:pt x="56" y="4"/>
                    </a:cubicBezTo>
                    <a:cubicBezTo>
                      <a:pt x="53" y="7"/>
                      <a:pt x="47" y="8"/>
                      <a:pt x="43" y="11"/>
                    </a:cubicBezTo>
                    <a:cubicBezTo>
                      <a:pt x="39" y="13"/>
                      <a:pt x="32" y="15"/>
                      <a:pt x="29" y="16"/>
                    </a:cubicBezTo>
                    <a:cubicBezTo>
                      <a:pt x="27" y="17"/>
                      <a:pt x="24" y="15"/>
                      <a:pt x="24" y="13"/>
                    </a:cubicBezTo>
                    <a:cubicBezTo>
                      <a:pt x="21" y="15"/>
                      <a:pt x="17" y="18"/>
                      <a:pt x="17" y="18"/>
                    </a:cubicBezTo>
                    <a:cubicBezTo>
                      <a:pt x="17" y="39"/>
                      <a:pt x="17" y="39"/>
                      <a:pt x="17" y="39"/>
                    </a:cubicBezTo>
                    <a:cubicBezTo>
                      <a:pt x="17" y="39"/>
                      <a:pt x="16" y="43"/>
                      <a:pt x="16" y="45"/>
                    </a:cubicBezTo>
                    <a:cubicBezTo>
                      <a:pt x="16" y="47"/>
                      <a:pt x="8" y="50"/>
                      <a:pt x="6" y="52"/>
                    </a:cubicBezTo>
                    <a:cubicBezTo>
                      <a:pt x="3" y="53"/>
                      <a:pt x="3" y="53"/>
                      <a:pt x="3" y="57"/>
                    </a:cubicBezTo>
                    <a:cubicBezTo>
                      <a:pt x="3" y="61"/>
                      <a:pt x="0" y="60"/>
                      <a:pt x="0" y="61"/>
                    </a:cubicBezTo>
                    <a:cubicBezTo>
                      <a:pt x="0" y="62"/>
                      <a:pt x="0" y="67"/>
                      <a:pt x="2" y="67"/>
                    </a:cubicBezTo>
                    <a:cubicBezTo>
                      <a:pt x="4" y="67"/>
                      <a:pt x="5" y="70"/>
                      <a:pt x="6" y="71"/>
                    </a:cubicBezTo>
                    <a:cubicBezTo>
                      <a:pt x="8" y="72"/>
                      <a:pt x="8" y="77"/>
                      <a:pt x="8" y="78"/>
                    </a:cubicBezTo>
                    <a:cubicBezTo>
                      <a:pt x="8" y="79"/>
                      <a:pt x="5" y="81"/>
                      <a:pt x="5" y="83"/>
                    </a:cubicBezTo>
                    <a:cubicBezTo>
                      <a:pt x="5" y="84"/>
                      <a:pt x="3" y="87"/>
                      <a:pt x="3" y="90"/>
                    </a:cubicBezTo>
                    <a:cubicBezTo>
                      <a:pt x="3" y="92"/>
                      <a:pt x="4" y="96"/>
                      <a:pt x="5" y="98"/>
                    </a:cubicBezTo>
                    <a:cubicBezTo>
                      <a:pt x="6" y="100"/>
                      <a:pt x="4" y="103"/>
                      <a:pt x="4" y="105"/>
                    </a:cubicBezTo>
                    <a:cubicBezTo>
                      <a:pt x="4" y="107"/>
                      <a:pt x="7" y="108"/>
                      <a:pt x="8" y="110"/>
                    </a:cubicBezTo>
                    <a:cubicBezTo>
                      <a:pt x="10" y="112"/>
                      <a:pt x="13" y="114"/>
                      <a:pt x="15" y="114"/>
                    </a:cubicBezTo>
                    <a:cubicBezTo>
                      <a:pt x="16" y="114"/>
                      <a:pt x="19" y="114"/>
                      <a:pt x="19" y="114"/>
                    </a:cubicBezTo>
                    <a:cubicBezTo>
                      <a:pt x="19" y="114"/>
                      <a:pt x="20" y="119"/>
                      <a:pt x="24" y="120"/>
                    </a:cubicBezTo>
                    <a:cubicBezTo>
                      <a:pt x="28" y="121"/>
                      <a:pt x="31" y="121"/>
                      <a:pt x="32" y="123"/>
                    </a:cubicBezTo>
                    <a:cubicBezTo>
                      <a:pt x="33" y="124"/>
                      <a:pt x="40" y="132"/>
                      <a:pt x="42" y="134"/>
                    </a:cubicBezTo>
                    <a:cubicBezTo>
                      <a:pt x="43" y="136"/>
                      <a:pt x="46" y="136"/>
                      <a:pt x="47" y="136"/>
                    </a:cubicBezTo>
                    <a:cubicBezTo>
                      <a:pt x="49" y="137"/>
                      <a:pt x="52" y="141"/>
                      <a:pt x="54" y="142"/>
                    </a:cubicBezTo>
                    <a:cubicBezTo>
                      <a:pt x="55" y="144"/>
                      <a:pt x="57" y="145"/>
                      <a:pt x="57" y="150"/>
                    </a:cubicBezTo>
                    <a:cubicBezTo>
                      <a:pt x="58" y="154"/>
                      <a:pt x="58" y="157"/>
                      <a:pt x="59" y="16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4" name="Freeform 9">
                <a:extLst>
                  <a:ext uri="{FF2B5EF4-FFF2-40B4-BE49-F238E27FC236}">
                    <a16:creationId xmlns:a16="http://schemas.microsoft.com/office/drawing/2014/main" id="{D8C90D5C-2039-4133-AF47-E8230DA552A8}"/>
                  </a:ext>
                </a:extLst>
              </p:cNvPr>
              <p:cNvSpPr>
                <a:spLocks/>
              </p:cNvSpPr>
              <p:nvPr/>
            </p:nvSpPr>
            <p:spPr bwMode="auto">
              <a:xfrm>
                <a:off x="10043814" y="3221387"/>
                <a:ext cx="400777" cy="399505"/>
              </a:xfrm>
              <a:custGeom>
                <a:avLst/>
                <a:gdLst>
                  <a:gd name="T0" fmla="*/ 28 w 163"/>
                  <a:gd name="T1" fmla="*/ 154 h 162"/>
                  <a:gd name="T2" fmla="*/ 40 w 163"/>
                  <a:gd name="T3" fmla="*/ 162 h 162"/>
                  <a:gd name="T4" fmla="*/ 50 w 163"/>
                  <a:gd name="T5" fmla="*/ 155 h 162"/>
                  <a:gd name="T6" fmla="*/ 58 w 163"/>
                  <a:gd name="T7" fmla="*/ 156 h 162"/>
                  <a:gd name="T8" fmla="*/ 68 w 163"/>
                  <a:gd name="T9" fmla="*/ 151 h 162"/>
                  <a:gd name="T10" fmla="*/ 73 w 163"/>
                  <a:gd name="T11" fmla="*/ 148 h 162"/>
                  <a:gd name="T12" fmla="*/ 82 w 163"/>
                  <a:gd name="T13" fmla="*/ 144 h 162"/>
                  <a:gd name="T14" fmla="*/ 88 w 163"/>
                  <a:gd name="T15" fmla="*/ 140 h 162"/>
                  <a:gd name="T16" fmla="*/ 89 w 163"/>
                  <a:gd name="T17" fmla="*/ 134 h 162"/>
                  <a:gd name="T18" fmla="*/ 88 w 163"/>
                  <a:gd name="T19" fmla="*/ 128 h 162"/>
                  <a:gd name="T20" fmla="*/ 93 w 163"/>
                  <a:gd name="T21" fmla="*/ 117 h 162"/>
                  <a:gd name="T22" fmla="*/ 95 w 163"/>
                  <a:gd name="T23" fmla="*/ 107 h 162"/>
                  <a:gd name="T24" fmla="*/ 99 w 163"/>
                  <a:gd name="T25" fmla="*/ 99 h 162"/>
                  <a:gd name="T26" fmla="*/ 101 w 163"/>
                  <a:gd name="T27" fmla="*/ 88 h 162"/>
                  <a:gd name="T28" fmla="*/ 108 w 163"/>
                  <a:gd name="T29" fmla="*/ 91 h 162"/>
                  <a:gd name="T30" fmla="*/ 118 w 163"/>
                  <a:gd name="T31" fmla="*/ 88 h 162"/>
                  <a:gd name="T32" fmla="*/ 121 w 163"/>
                  <a:gd name="T33" fmla="*/ 74 h 162"/>
                  <a:gd name="T34" fmla="*/ 127 w 163"/>
                  <a:gd name="T35" fmla="*/ 71 h 162"/>
                  <a:gd name="T36" fmla="*/ 132 w 163"/>
                  <a:gd name="T37" fmla="*/ 65 h 162"/>
                  <a:gd name="T38" fmla="*/ 136 w 163"/>
                  <a:gd name="T39" fmla="*/ 57 h 162"/>
                  <a:gd name="T40" fmla="*/ 139 w 163"/>
                  <a:gd name="T41" fmla="*/ 45 h 162"/>
                  <a:gd name="T42" fmla="*/ 149 w 163"/>
                  <a:gd name="T43" fmla="*/ 44 h 162"/>
                  <a:gd name="T44" fmla="*/ 159 w 163"/>
                  <a:gd name="T45" fmla="*/ 49 h 162"/>
                  <a:gd name="T46" fmla="*/ 163 w 163"/>
                  <a:gd name="T47" fmla="*/ 41 h 162"/>
                  <a:gd name="T48" fmla="*/ 161 w 163"/>
                  <a:gd name="T49" fmla="*/ 38 h 162"/>
                  <a:gd name="T50" fmla="*/ 154 w 163"/>
                  <a:gd name="T51" fmla="*/ 30 h 162"/>
                  <a:gd name="T52" fmla="*/ 147 w 163"/>
                  <a:gd name="T53" fmla="*/ 28 h 162"/>
                  <a:gd name="T54" fmla="*/ 139 w 163"/>
                  <a:gd name="T55" fmla="*/ 31 h 162"/>
                  <a:gd name="T56" fmla="*/ 135 w 163"/>
                  <a:gd name="T57" fmla="*/ 34 h 162"/>
                  <a:gd name="T58" fmla="*/ 126 w 163"/>
                  <a:gd name="T59" fmla="*/ 38 h 162"/>
                  <a:gd name="T60" fmla="*/ 122 w 163"/>
                  <a:gd name="T61" fmla="*/ 37 h 162"/>
                  <a:gd name="T62" fmla="*/ 117 w 163"/>
                  <a:gd name="T63" fmla="*/ 42 h 162"/>
                  <a:gd name="T64" fmla="*/ 111 w 163"/>
                  <a:gd name="T65" fmla="*/ 47 h 162"/>
                  <a:gd name="T66" fmla="*/ 102 w 163"/>
                  <a:gd name="T67" fmla="*/ 57 h 162"/>
                  <a:gd name="T68" fmla="*/ 62 w 163"/>
                  <a:gd name="T69" fmla="*/ 40 h 162"/>
                  <a:gd name="T70" fmla="*/ 52 w 163"/>
                  <a:gd name="T71" fmla="*/ 1 h 162"/>
                  <a:gd name="T72" fmla="*/ 54 w 163"/>
                  <a:gd name="T73" fmla="*/ 18 h 162"/>
                  <a:gd name="T74" fmla="*/ 50 w 163"/>
                  <a:gd name="T75" fmla="*/ 49 h 162"/>
                  <a:gd name="T76" fmla="*/ 36 w 163"/>
                  <a:gd name="T77" fmla="*/ 60 h 162"/>
                  <a:gd name="T78" fmla="*/ 27 w 163"/>
                  <a:gd name="T79" fmla="*/ 68 h 162"/>
                  <a:gd name="T80" fmla="*/ 21 w 163"/>
                  <a:gd name="T81" fmla="*/ 77 h 162"/>
                  <a:gd name="T82" fmla="*/ 21 w 163"/>
                  <a:gd name="T83" fmla="*/ 87 h 162"/>
                  <a:gd name="T84" fmla="*/ 14 w 163"/>
                  <a:gd name="T85" fmla="*/ 83 h 162"/>
                  <a:gd name="T86" fmla="*/ 13 w 163"/>
                  <a:gd name="T87" fmla="*/ 101 h 162"/>
                  <a:gd name="T88" fmla="*/ 4 w 163"/>
                  <a:gd name="T89" fmla="*/ 111 h 162"/>
                  <a:gd name="T90" fmla="*/ 1 w 163"/>
                  <a:gd name="T91" fmla="*/ 120 h 162"/>
                  <a:gd name="T92" fmla="*/ 9 w 163"/>
                  <a:gd name="T93" fmla="*/ 135 h 162"/>
                  <a:gd name="T94" fmla="*/ 18 w 163"/>
                  <a:gd name="T95" fmla="*/ 145 h 162"/>
                  <a:gd name="T96" fmla="*/ 27 w 163"/>
                  <a:gd name="T97"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 h="162">
                    <a:moveTo>
                      <a:pt x="28" y="149"/>
                    </a:moveTo>
                    <a:cubicBezTo>
                      <a:pt x="28" y="149"/>
                      <a:pt x="28" y="153"/>
                      <a:pt x="28" y="154"/>
                    </a:cubicBezTo>
                    <a:cubicBezTo>
                      <a:pt x="29" y="154"/>
                      <a:pt x="32" y="157"/>
                      <a:pt x="34" y="159"/>
                    </a:cubicBezTo>
                    <a:cubicBezTo>
                      <a:pt x="37" y="161"/>
                      <a:pt x="39" y="162"/>
                      <a:pt x="40" y="162"/>
                    </a:cubicBezTo>
                    <a:cubicBezTo>
                      <a:pt x="41" y="161"/>
                      <a:pt x="45" y="161"/>
                      <a:pt x="46" y="160"/>
                    </a:cubicBezTo>
                    <a:cubicBezTo>
                      <a:pt x="47" y="159"/>
                      <a:pt x="50" y="155"/>
                      <a:pt x="50" y="155"/>
                    </a:cubicBezTo>
                    <a:cubicBezTo>
                      <a:pt x="50" y="155"/>
                      <a:pt x="53" y="155"/>
                      <a:pt x="54" y="156"/>
                    </a:cubicBezTo>
                    <a:cubicBezTo>
                      <a:pt x="55" y="157"/>
                      <a:pt x="57" y="157"/>
                      <a:pt x="58" y="156"/>
                    </a:cubicBezTo>
                    <a:cubicBezTo>
                      <a:pt x="59" y="156"/>
                      <a:pt x="62" y="155"/>
                      <a:pt x="63" y="154"/>
                    </a:cubicBezTo>
                    <a:cubicBezTo>
                      <a:pt x="65" y="153"/>
                      <a:pt x="68" y="152"/>
                      <a:pt x="68" y="151"/>
                    </a:cubicBezTo>
                    <a:cubicBezTo>
                      <a:pt x="68" y="150"/>
                      <a:pt x="68" y="148"/>
                      <a:pt x="68" y="148"/>
                    </a:cubicBezTo>
                    <a:cubicBezTo>
                      <a:pt x="68" y="148"/>
                      <a:pt x="71" y="150"/>
                      <a:pt x="73" y="148"/>
                    </a:cubicBezTo>
                    <a:cubicBezTo>
                      <a:pt x="75" y="147"/>
                      <a:pt x="75" y="145"/>
                      <a:pt x="76" y="145"/>
                    </a:cubicBezTo>
                    <a:cubicBezTo>
                      <a:pt x="78" y="144"/>
                      <a:pt x="80" y="145"/>
                      <a:pt x="82" y="144"/>
                    </a:cubicBezTo>
                    <a:cubicBezTo>
                      <a:pt x="83" y="144"/>
                      <a:pt x="85" y="143"/>
                      <a:pt x="85" y="142"/>
                    </a:cubicBezTo>
                    <a:cubicBezTo>
                      <a:pt x="86" y="142"/>
                      <a:pt x="88" y="141"/>
                      <a:pt x="88" y="140"/>
                    </a:cubicBezTo>
                    <a:cubicBezTo>
                      <a:pt x="87" y="139"/>
                      <a:pt x="87" y="137"/>
                      <a:pt x="87" y="137"/>
                    </a:cubicBezTo>
                    <a:cubicBezTo>
                      <a:pt x="87" y="137"/>
                      <a:pt x="88" y="135"/>
                      <a:pt x="89" y="134"/>
                    </a:cubicBezTo>
                    <a:cubicBezTo>
                      <a:pt x="89" y="134"/>
                      <a:pt x="86" y="132"/>
                      <a:pt x="86" y="131"/>
                    </a:cubicBezTo>
                    <a:cubicBezTo>
                      <a:pt x="86" y="130"/>
                      <a:pt x="88" y="131"/>
                      <a:pt x="88" y="128"/>
                    </a:cubicBezTo>
                    <a:cubicBezTo>
                      <a:pt x="88" y="126"/>
                      <a:pt x="88" y="124"/>
                      <a:pt x="89" y="123"/>
                    </a:cubicBezTo>
                    <a:cubicBezTo>
                      <a:pt x="90" y="122"/>
                      <a:pt x="93" y="118"/>
                      <a:pt x="93" y="117"/>
                    </a:cubicBezTo>
                    <a:cubicBezTo>
                      <a:pt x="94" y="116"/>
                      <a:pt x="95" y="113"/>
                      <a:pt x="95" y="112"/>
                    </a:cubicBezTo>
                    <a:cubicBezTo>
                      <a:pt x="95" y="111"/>
                      <a:pt x="95" y="108"/>
                      <a:pt x="95" y="107"/>
                    </a:cubicBezTo>
                    <a:cubicBezTo>
                      <a:pt x="96" y="106"/>
                      <a:pt x="98" y="104"/>
                      <a:pt x="98" y="102"/>
                    </a:cubicBezTo>
                    <a:cubicBezTo>
                      <a:pt x="98" y="101"/>
                      <a:pt x="98" y="100"/>
                      <a:pt x="99" y="99"/>
                    </a:cubicBezTo>
                    <a:cubicBezTo>
                      <a:pt x="100" y="98"/>
                      <a:pt x="101" y="97"/>
                      <a:pt x="101" y="95"/>
                    </a:cubicBezTo>
                    <a:cubicBezTo>
                      <a:pt x="101" y="93"/>
                      <a:pt x="101" y="88"/>
                      <a:pt x="101" y="88"/>
                    </a:cubicBezTo>
                    <a:cubicBezTo>
                      <a:pt x="101" y="88"/>
                      <a:pt x="103" y="87"/>
                      <a:pt x="105" y="87"/>
                    </a:cubicBezTo>
                    <a:cubicBezTo>
                      <a:pt x="106" y="88"/>
                      <a:pt x="107" y="91"/>
                      <a:pt x="108" y="91"/>
                    </a:cubicBezTo>
                    <a:cubicBezTo>
                      <a:pt x="109" y="91"/>
                      <a:pt x="111" y="93"/>
                      <a:pt x="113" y="92"/>
                    </a:cubicBezTo>
                    <a:cubicBezTo>
                      <a:pt x="115" y="91"/>
                      <a:pt x="117" y="89"/>
                      <a:pt x="118" y="88"/>
                    </a:cubicBezTo>
                    <a:cubicBezTo>
                      <a:pt x="118" y="86"/>
                      <a:pt x="119" y="82"/>
                      <a:pt x="119" y="82"/>
                    </a:cubicBezTo>
                    <a:cubicBezTo>
                      <a:pt x="119" y="82"/>
                      <a:pt x="120" y="75"/>
                      <a:pt x="121" y="74"/>
                    </a:cubicBezTo>
                    <a:cubicBezTo>
                      <a:pt x="121" y="72"/>
                      <a:pt x="122" y="72"/>
                      <a:pt x="124" y="72"/>
                    </a:cubicBezTo>
                    <a:cubicBezTo>
                      <a:pt x="125" y="71"/>
                      <a:pt x="127" y="72"/>
                      <a:pt x="127" y="71"/>
                    </a:cubicBezTo>
                    <a:cubicBezTo>
                      <a:pt x="127" y="69"/>
                      <a:pt x="128" y="69"/>
                      <a:pt x="129" y="67"/>
                    </a:cubicBezTo>
                    <a:cubicBezTo>
                      <a:pt x="130" y="66"/>
                      <a:pt x="130" y="66"/>
                      <a:pt x="132" y="65"/>
                    </a:cubicBezTo>
                    <a:cubicBezTo>
                      <a:pt x="134" y="64"/>
                      <a:pt x="135" y="63"/>
                      <a:pt x="135" y="61"/>
                    </a:cubicBezTo>
                    <a:cubicBezTo>
                      <a:pt x="136" y="60"/>
                      <a:pt x="136" y="57"/>
                      <a:pt x="136" y="57"/>
                    </a:cubicBezTo>
                    <a:cubicBezTo>
                      <a:pt x="136" y="57"/>
                      <a:pt x="139" y="55"/>
                      <a:pt x="139" y="54"/>
                    </a:cubicBezTo>
                    <a:cubicBezTo>
                      <a:pt x="139" y="53"/>
                      <a:pt x="139" y="45"/>
                      <a:pt x="139" y="45"/>
                    </a:cubicBezTo>
                    <a:cubicBezTo>
                      <a:pt x="139" y="45"/>
                      <a:pt x="140" y="41"/>
                      <a:pt x="141" y="41"/>
                    </a:cubicBezTo>
                    <a:cubicBezTo>
                      <a:pt x="143" y="40"/>
                      <a:pt x="146" y="42"/>
                      <a:pt x="149" y="44"/>
                    </a:cubicBezTo>
                    <a:cubicBezTo>
                      <a:pt x="151" y="45"/>
                      <a:pt x="155" y="46"/>
                      <a:pt x="156" y="47"/>
                    </a:cubicBezTo>
                    <a:cubicBezTo>
                      <a:pt x="157" y="48"/>
                      <a:pt x="159" y="49"/>
                      <a:pt x="159" y="49"/>
                    </a:cubicBezTo>
                    <a:cubicBezTo>
                      <a:pt x="159" y="49"/>
                      <a:pt x="161" y="45"/>
                      <a:pt x="161" y="43"/>
                    </a:cubicBezTo>
                    <a:cubicBezTo>
                      <a:pt x="161" y="42"/>
                      <a:pt x="162" y="41"/>
                      <a:pt x="163" y="41"/>
                    </a:cubicBezTo>
                    <a:cubicBezTo>
                      <a:pt x="163" y="41"/>
                      <a:pt x="163" y="41"/>
                      <a:pt x="163" y="41"/>
                    </a:cubicBezTo>
                    <a:cubicBezTo>
                      <a:pt x="162" y="39"/>
                      <a:pt x="161" y="38"/>
                      <a:pt x="161" y="38"/>
                    </a:cubicBezTo>
                    <a:cubicBezTo>
                      <a:pt x="161" y="38"/>
                      <a:pt x="159" y="36"/>
                      <a:pt x="158" y="35"/>
                    </a:cubicBezTo>
                    <a:cubicBezTo>
                      <a:pt x="157" y="34"/>
                      <a:pt x="154" y="30"/>
                      <a:pt x="154" y="30"/>
                    </a:cubicBezTo>
                    <a:cubicBezTo>
                      <a:pt x="152" y="30"/>
                      <a:pt x="152" y="30"/>
                      <a:pt x="152" y="30"/>
                    </a:cubicBezTo>
                    <a:cubicBezTo>
                      <a:pt x="152" y="30"/>
                      <a:pt x="148" y="29"/>
                      <a:pt x="147" y="28"/>
                    </a:cubicBezTo>
                    <a:cubicBezTo>
                      <a:pt x="146" y="27"/>
                      <a:pt x="141" y="27"/>
                      <a:pt x="141" y="27"/>
                    </a:cubicBezTo>
                    <a:cubicBezTo>
                      <a:pt x="139" y="31"/>
                      <a:pt x="139" y="31"/>
                      <a:pt x="139" y="31"/>
                    </a:cubicBezTo>
                    <a:cubicBezTo>
                      <a:pt x="137" y="31"/>
                      <a:pt x="137" y="31"/>
                      <a:pt x="137" y="31"/>
                    </a:cubicBezTo>
                    <a:cubicBezTo>
                      <a:pt x="135" y="34"/>
                      <a:pt x="135" y="34"/>
                      <a:pt x="135" y="34"/>
                    </a:cubicBezTo>
                    <a:cubicBezTo>
                      <a:pt x="135" y="34"/>
                      <a:pt x="134" y="36"/>
                      <a:pt x="132" y="37"/>
                    </a:cubicBezTo>
                    <a:cubicBezTo>
                      <a:pt x="130" y="38"/>
                      <a:pt x="127" y="38"/>
                      <a:pt x="126" y="38"/>
                    </a:cubicBezTo>
                    <a:cubicBezTo>
                      <a:pt x="126" y="37"/>
                      <a:pt x="123" y="34"/>
                      <a:pt x="123" y="34"/>
                    </a:cubicBezTo>
                    <a:cubicBezTo>
                      <a:pt x="123" y="34"/>
                      <a:pt x="122" y="37"/>
                      <a:pt x="122" y="37"/>
                    </a:cubicBezTo>
                    <a:cubicBezTo>
                      <a:pt x="121" y="38"/>
                      <a:pt x="120" y="42"/>
                      <a:pt x="120" y="42"/>
                    </a:cubicBezTo>
                    <a:cubicBezTo>
                      <a:pt x="117" y="42"/>
                      <a:pt x="117" y="42"/>
                      <a:pt x="117" y="42"/>
                    </a:cubicBezTo>
                    <a:cubicBezTo>
                      <a:pt x="117" y="42"/>
                      <a:pt x="114" y="42"/>
                      <a:pt x="114" y="43"/>
                    </a:cubicBezTo>
                    <a:cubicBezTo>
                      <a:pt x="113" y="44"/>
                      <a:pt x="112" y="46"/>
                      <a:pt x="111" y="47"/>
                    </a:cubicBezTo>
                    <a:cubicBezTo>
                      <a:pt x="109" y="48"/>
                      <a:pt x="109" y="50"/>
                      <a:pt x="107" y="52"/>
                    </a:cubicBezTo>
                    <a:cubicBezTo>
                      <a:pt x="105" y="54"/>
                      <a:pt x="102" y="57"/>
                      <a:pt x="102" y="57"/>
                    </a:cubicBezTo>
                    <a:cubicBezTo>
                      <a:pt x="98" y="34"/>
                      <a:pt x="98" y="34"/>
                      <a:pt x="98" y="34"/>
                    </a:cubicBezTo>
                    <a:cubicBezTo>
                      <a:pt x="76" y="38"/>
                      <a:pt x="62" y="40"/>
                      <a:pt x="62" y="40"/>
                    </a:cubicBezTo>
                    <a:cubicBezTo>
                      <a:pt x="54" y="0"/>
                      <a:pt x="54" y="0"/>
                      <a:pt x="54" y="0"/>
                    </a:cubicBezTo>
                    <a:cubicBezTo>
                      <a:pt x="54" y="0"/>
                      <a:pt x="53" y="0"/>
                      <a:pt x="52" y="1"/>
                    </a:cubicBezTo>
                    <a:cubicBezTo>
                      <a:pt x="48" y="2"/>
                      <a:pt x="52" y="4"/>
                      <a:pt x="53" y="7"/>
                    </a:cubicBezTo>
                    <a:cubicBezTo>
                      <a:pt x="55" y="11"/>
                      <a:pt x="56" y="15"/>
                      <a:pt x="54" y="18"/>
                    </a:cubicBezTo>
                    <a:cubicBezTo>
                      <a:pt x="52" y="21"/>
                      <a:pt x="51" y="28"/>
                      <a:pt x="51" y="28"/>
                    </a:cubicBezTo>
                    <a:cubicBezTo>
                      <a:pt x="51" y="28"/>
                      <a:pt x="52" y="46"/>
                      <a:pt x="50" y="49"/>
                    </a:cubicBezTo>
                    <a:cubicBezTo>
                      <a:pt x="48" y="51"/>
                      <a:pt x="41" y="55"/>
                      <a:pt x="41" y="57"/>
                    </a:cubicBezTo>
                    <a:cubicBezTo>
                      <a:pt x="40" y="59"/>
                      <a:pt x="38" y="61"/>
                      <a:pt x="36" y="60"/>
                    </a:cubicBezTo>
                    <a:cubicBezTo>
                      <a:pt x="35" y="59"/>
                      <a:pt x="31" y="61"/>
                      <a:pt x="30" y="63"/>
                    </a:cubicBezTo>
                    <a:cubicBezTo>
                      <a:pt x="28" y="64"/>
                      <a:pt x="29" y="67"/>
                      <a:pt x="27" y="68"/>
                    </a:cubicBezTo>
                    <a:cubicBezTo>
                      <a:pt x="24" y="68"/>
                      <a:pt x="24" y="69"/>
                      <a:pt x="24" y="72"/>
                    </a:cubicBezTo>
                    <a:cubicBezTo>
                      <a:pt x="24" y="75"/>
                      <a:pt x="21" y="77"/>
                      <a:pt x="21" y="77"/>
                    </a:cubicBezTo>
                    <a:cubicBezTo>
                      <a:pt x="23" y="82"/>
                      <a:pt x="23" y="82"/>
                      <a:pt x="23" y="82"/>
                    </a:cubicBezTo>
                    <a:cubicBezTo>
                      <a:pt x="21" y="87"/>
                      <a:pt x="21" y="87"/>
                      <a:pt x="21" y="87"/>
                    </a:cubicBezTo>
                    <a:cubicBezTo>
                      <a:pt x="21" y="87"/>
                      <a:pt x="19" y="84"/>
                      <a:pt x="19" y="82"/>
                    </a:cubicBezTo>
                    <a:cubicBezTo>
                      <a:pt x="19" y="79"/>
                      <a:pt x="15" y="82"/>
                      <a:pt x="14" y="83"/>
                    </a:cubicBezTo>
                    <a:cubicBezTo>
                      <a:pt x="13" y="85"/>
                      <a:pt x="10" y="90"/>
                      <a:pt x="10" y="93"/>
                    </a:cubicBezTo>
                    <a:cubicBezTo>
                      <a:pt x="10" y="97"/>
                      <a:pt x="13" y="101"/>
                      <a:pt x="13" y="101"/>
                    </a:cubicBezTo>
                    <a:cubicBezTo>
                      <a:pt x="13" y="101"/>
                      <a:pt x="10" y="102"/>
                      <a:pt x="9" y="105"/>
                    </a:cubicBezTo>
                    <a:cubicBezTo>
                      <a:pt x="9" y="108"/>
                      <a:pt x="7" y="110"/>
                      <a:pt x="4" y="111"/>
                    </a:cubicBezTo>
                    <a:cubicBezTo>
                      <a:pt x="3" y="112"/>
                      <a:pt x="2" y="113"/>
                      <a:pt x="1" y="114"/>
                    </a:cubicBezTo>
                    <a:cubicBezTo>
                      <a:pt x="1" y="116"/>
                      <a:pt x="1" y="118"/>
                      <a:pt x="1" y="120"/>
                    </a:cubicBezTo>
                    <a:cubicBezTo>
                      <a:pt x="0" y="122"/>
                      <a:pt x="0" y="126"/>
                      <a:pt x="1" y="127"/>
                    </a:cubicBezTo>
                    <a:cubicBezTo>
                      <a:pt x="3" y="129"/>
                      <a:pt x="7" y="134"/>
                      <a:pt x="9" y="135"/>
                    </a:cubicBezTo>
                    <a:cubicBezTo>
                      <a:pt x="10" y="137"/>
                      <a:pt x="11" y="140"/>
                      <a:pt x="13" y="141"/>
                    </a:cubicBezTo>
                    <a:cubicBezTo>
                      <a:pt x="14" y="142"/>
                      <a:pt x="17" y="145"/>
                      <a:pt x="18" y="145"/>
                    </a:cubicBezTo>
                    <a:cubicBezTo>
                      <a:pt x="18" y="146"/>
                      <a:pt x="22" y="149"/>
                      <a:pt x="23" y="149"/>
                    </a:cubicBezTo>
                    <a:cubicBezTo>
                      <a:pt x="25" y="149"/>
                      <a:pt x="27" y="149"/>
                      <a:pt x="27" y="149"/>
                    </a:cubicBezTo>
                    <a:lnTo>
                      <a:pt x="28" y="149"/>
                    </a:ln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5" name="Freeform 10">
                <a:extLst>
                  <a:ext uri="{FF2B5EF4-FFF2-40B4-BE49-F238E27FC236}">
                    <a16:creationId xmlns:a16="http://schemas.microsoft.com/office/drawing/2014/main" id="{7128E0D3-AC92-4E35-9E19-BEC8737E060F}"/>
                  </a:ext>
                </a:extLst>
              </p:cNvPr>
              <p:cNvSpPr>
                <a:spLocks/>
              </p:cNvSpPr>
              <p:nvPr/>
            </p:nvSpPr>
            <p:spPr bwMode="auto">
              <a:xfrm>
                <a:off x="6691984" y="2133703"/>
                <a:ext cx="596654" cy="431723"/>
              </a:xfrm>
              <a:custGeom>
                <a:avLst/>
                <a:gdLst>
                  <a:gd name="T0" fmla="*/ 36 w 243"/>
                  <a:gd name="T1" fmla="*/ 131 h 175"/>
                  <a:gd name="T2" fmla="*/ 39 w 243"/>
                  <a:gd name="T3" fmla="*/ 151 h 175"/>
                  <a:gd name="T4" fmla="*/ 59 w 243"/>
                  <a:gd name="T5" fmla="*/ 155 h 175"/>
                  <a:gd name="T6" fmla="*/ 72 w 243"/>
                  <a:gd name="T7" fmla="*/ 154 h 175"/>
                  <a:gd name="T8" fmla="*/ 82 w 243"/>
                  <a:gd name="T9" fmla="*/ 160 h 175"/>
                  <a:gd name="T10" fmla="*/ 96 w 243"/>
                  <a:gd name="T11" fmla="*/ 162 h 175"/>
                  <a:gd name="T12" fmla="*/ 108 w 243"/>
                  <a:gd name="T13" fmla="*/ 165 h 175"/>
                  <a:gd name="T14" fmla="*/ 129 w 243"/>
                  <a:gd name="T15" fmla="*/ 163 h 175"/>
                  <a:gd name="T16" fmla="*/ 142 w 243"/>
                  <a:gd name="T17" fmla="*/ 162 h 175"/>
                  <a:gd name="T18" fmla="*/ 155 w 243"/>
                  <a:gd name="T19" fmla="*/ 162 h 175"/>
                  <a:gd name="T20" fmla="*/ 220 w 243"/>
                  <a:gd name="T21" fmla="*/ 175 h 175"/>
                  <a:gd name="T22" fmla="*/ 218 w 243"/>
                  <a:gd name="T23" fmla="*/ 159 h 175"/>
                  <a:gd name="T24" fmla="*/ 222 w 243"/>
                  <a:gd name="T25" fmla="*/ 140 h 175"/>
                  <a:gd name="T26" fmla="*/ 71 w 243"/>
                  <a:gd name="T27" fmla="*/ 0 h 175"/>
                  <a:gd name="T28" fmla="*/ 78 w 243"/>
                  <a:gd name="T29" fmla="*/ 13 h 175"/>
                  <a:gd name="T30" fmla="*/ 75 w 243"/>
                  <a:gd name="T31" fmla="*/ 25 h 175"/>
                  <a:gd name="T32" fmla="*/ 75 w 243"/>
                  <a:gd name="T33" fmla="*/ 41 h 175"/>
                  <a:gd name="T34" fmla="*/ 72 w 243"/>
                  <a:gd name="T35" fmla="*/ 52 h 175"/>
                  <a:gd name="T36" fmla="*/ 69 w 243"/>
                  <a:gd name="T37" fmla="*/ 62 h 175"/>
                  <a:gd name="T38" fmla="*/ 67 w 243"/>
                  <a:gd name="T39" fmla="*/ 73 h 175"/>
                  <a:gd name="T40" fmla="*/ 59 w 243"/>
                  <a:gd name="T41" fmla="*/ 78 h 175"/>
                  <a:gd name="T42" fmla="*/ 51 w 243"/>
                  <a:gd name="T43" fmla="*/ 79 h 175"/>
                  <a:gd name="T44" fmla="*/ 46 w 243"/>
                  <a:gd name="T45" fmla="*/ 76 h 175"/>
                  <a:gd name="T46" fmla="*/ 53 w 243"/>
                  <a:gd name="T47" fmla="*/ 76 h 175"/>
                  <a:gd name="T48" fmla="*/ 60 w 243"/>
                  <a:gd name="T49" fmla="*/ 74 h 175"/>
                  <a:gd name="T50" fmla="*/ 60 w 243"/>
                  <a:gd name="T51" fmla="*/ 63 h 175"/>
                  <a:gd name="T52" fmla="*/ 62 w 243"/>
                  <a:gd name="T53" fmla="*/ 56 h 175"/>
                  <a:gd name="T54" fmla="*/ 68 w 243"/>
                  <a:gd name="T55" fmla="*/ 52 h 175"/>
                  <a:gd name="T56" fmla="*/ 62 w 243"/>
                  <a:gd name="T57" fmla="*/ 52 h 175"/>
                  <a:gd name="T58" fmla="*/ 53 w 243"/>
                  <a:gd name="T59" fmla="*/ 59 h 175"/>
                  <a:gd name="T60" fmla="*/ 46 w 243"/>
                  <a:gd name="T61" fmla="*/ 66 h 175"/>
                  <a:gd name="T62" fmla="*/ 45 w 243"/>
                  <a:gd name="T63" fmla="*/ 69 h 175"/>
                  <a:gd name="T64" fmla="*/ 46 w 243"/>
                  <a:gd name="T65" fmla="*/ 62 h 175"/>
                  <a:gd name="T66" fmla="*/ 56 w 243"/>
                  <a:gd name="T67" fmla="*/ 54 h 175"/>
                  <a:gd name="T68" fmla="*/ 62 w 243"/>
                  <a:gd name="T69" fmla="*/ 50 h 175"/>
                  <a:gd name="T70" fmla="*/ 62 w 243"/>
                  <a:gd name="T71" fmla="*/ 37 h 175"/>
                  <a:gd name="T72" fmla="*/ 57 w 243"/>
                  <a:gd name="T73" fmla="*/ 37 h 175"/>
                  <a:gd name="T74" fmla="*/ 54 w 243"/>
                  <a:gd name="T75" fmla="*/ 33 h 175"/>
                  <a:gd name="T76" fmla="*/ 40 w 243"/>
                  <a:gd name="T77" fmla="*/ 30 h 175"/>
                  <a:gd name="T78" fmla="*/ 27 w 243"/>
                  <a:gd name="T79" fmla="*/ 25 h 175"/>
                  <a:gd name="T80" fmla="*/ 20 w 243"/>
                  <a:gd name="T81" fmla="*/ 19 h 175"/>
                  <a:gd name="T82" fmla="*/ 9 w 243"/>
                  <a:gd name="T83" fmla="*/ 11 h 175"/>
                  <a:gd name="T84" fmla="*/ 6 w 243"/>
                  <a:gd name="T85" fmla="*/ 19 h 175"/>
                  <a:gd name="T86" fmla="*/ 8 w 243"/>
                  <a:gd name="T87" fmla="*/ 37 h 175"/>
                  <a:gd name="T88" fmla="*/ 8 w 243"/>
                  <a:gd name="T89" fmla="*/ 52 h 175"/>
                  <a:gd name="T90" fmla="*/ 8 w 243"/>
                  <a:gd name="T91" fmla="*/ 74 h 175"/>
                  <a:gd name="T92" fmla="*/ 16 w 243"/>
                  <a:gd name="T93" fmla="*/ 79 h 175"/>
                  <a:gd name="T94" fmla="*/ 7 w 243"/>
                  <a:gd name="T95" fmla="*/ 87 h 175"/>
                  <a:gd name="T96" fmla="*/ 15 w 243"/>
                  <a:gd name="T97" fmla="*/ 92 h 175"/>
                  <a:gd name="T98" fmla="*/ 9 w 243"/>
                  <a:gd name="T99" fmla="*/ 96 h 175"/>
                  <a:gd name="T100" fmla="*/ 6 w 243"/>
                  <a:gd name="T101" fmla="*/ 100 h 175"/>
                  <a:gd name="T102" fmla="*/ 3 w 243"/>
                  <a:gd name="T103" fmla="*/ 103 h 175"/>
                  <a:gd name="T104" fmla="*/ 5 w 243"/>
                  <a:gd name="T105" fmla="*/ 108 h 175"/>
                  <a:gd name="T106" fmla="*/ 13 w 243"/>
                  <a:gd name="T107" fmla="*/ 110 h 175"/>
                  <a:gd name="T108" fmla="*/ 22 w 243"/>
                  <a:gd name="T109" fmla="*/ 117 h 175"/>
                  <a:gd name="T110" fmla="*/ 31 w 243"/>
                  <a:gd name="T111" fmla="*/ 12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175">
                    <a:moveTo>
                      <a:pt x="31" y="124"/>
                    </a:moveTo>
                    <a:cubicBezTo>
                      <a:pt x="34" y="128"/>
                      <a:pt x="36" y="127"/>
                      <a:pt x="36" y="131"/>
                    </a:cubicBezTo>
                    <a:cubicBezTo>
                      <a:pt x="36" y="136"/>
                      <a:pt x="35" y="143"/>
                      <a:pt x="34" y="145"/>
                    </a:cubicBezTo>
                    <a:cubicBezTo>
                      <a:pt x="33" y="148"/>
                      <a:pt x="36" y="150"/>
                      <a:pt x="39" y="151"/>
                    </a:cubicBezTo>
                    <a:cubicBezTo>
                      <a:pt x="42" y="152"/>
                      <a:pt x="43" y="155"/>
                      <a:pt x="46" y="155"/>
                    </a:cubicBezTo>
                    <a:cubicBezTo>
                      <a:pt x="49" y="155"/>
                      <a:pt x="58" y="156"/>
                      <a:pt x="59" y="155"/>
                    </a:cubicBezTo>
                    <a:cubicBezTo>
                      <a:pt x="60" y="153"/>
                      <a:pt x="60" y="152"/>
                      <a:pt x="63" y="152"/>
                    </a:cubicBezTo>
                    <a:cubicBezTo>
                      <a:pt x="66" y="152"/>
                      <a:pt x="70" y="154"/>
                      <a:pt x="72" y="154"/>
                    </a:cubicBezTo>
                    <a:cubicBezTo>
                      <a:pt x="74" y="155"/>
                      <a:pt x="78" y="157"/>
                      <a:pt x="80" y="157"/>
                    </a:cubicBezTo>
                    <a:cubicBezTo>
                      <a:pt x="82" y="157"/>
                      <a:pt x="82" y="160"/>
                      <a:pt x="82" y="160"/>
                    </a:cubicBezTo>
                    <a:cubicBezTo>
                      <a:pt x="82" y="160"/>
                      <a:pt x="87" y="160"/>
                      <a:pt x="90" y="161"/>
                    </a:cubicBezTo>
                    <a:cubicBezTo>
                      <a:pt x="93" y="162"/>
                      <a:pt x="93" y="163"/>
                      <a:pt x="96" y="162"/>
                    </a:cubicBezTo>
                    <a:cubicBezTo>
                      <a:pt x="98" y="161"/>
                      <a:pt x="101" y="159"/>
                      <a:pt x="102" y="160"/>
                    </a:cubicBezTo>
                    <a:cubicBezTo>
                      <a:pt x="104" y="162"/>
                      <a:pt x="106" y="165"/>
                      <a:pt x="108" y="165"/>
                    </a:cubicBezTo>
                    <a:cubicBezTo>
                      <a:pt x="111" y="165"/>
                      <a:pt x="117" y="163"/>
                      <a:pt x="119" y="163"/>
                    </a:cubicBezTo>
                    <a:cubicBezTo>
                      <a:pt x="121" y="162"/>
                      <a:pt x="129" y="163"/>
                      <a:pt x="129" y="163"/>
                    </a:cubicBezTo>
                    <a:cubicBezTo>
                      <a:pt x="129" y="163"/>
                      <a:pt x="133" y="165"/>
                      <a:pt x="134" y="163"/>
                    </a:cubicBezTo>
                    <a:cubicBezTo>
                      <a:pt x="135" y="161"/>
                      <a:pt x="142" y="162"/>
                      <a:pt x="142" y="162"/>
                    </a:cubicBezTo>
                    <a:cubicBezTo>
                      <a:pt x="142" y="162"/>
                      <a:pt x="148" y="163"/>
                      <a:pt x="150" y="163"/>
                    </a:cubicBezTo>
                    <a:cubicBezTo>
                      <a:pt x="153" y="163"/>
                      <a:pt x="155" y="162"/>
                      <a:pt x="155" y="162"/>
                    </a:cubicBezTo>
                    <a:cubicBezTo>
                      <a:pt x="155" y="162"/>
                      <a:pt x="203" y="172"/>
                      <a:pt x="220" y="175"/>
                    </a:cubicBezTo>
                    <a:cubicBezTo>
                      <a:pt x="220" y="175"/>
                      <a:pt x="220" y="175"/>
                      <a:pt x="220" y="175"/>
                    </a:cubicBezTo>
                    <a:cubicBezTo>
                      <a:pt x="220" y="171"/>
                      <a:pt x="221" y="166"/>
                      <a:pt x="221" y="164"/>
                    </a:cubicBezTo>
                    <a:cubicBezTo>
                      <a:pt x="220" y="161"/>
                      <a:pt x="218" y="159"/>
                      <a:pt x="218" y="159"/>
                    </a:cubicBezTo>
                    <a:cubicBezTo>
                      <a:pt x="218" y="159"/>
                      <a:pt x="220" y="156"/>
                      <a:pt x="220" y="153"/>
                    </a:cubicBezTo>
                    <a:cubicBezTo>
                      <a:pt x="221" y="151"/>
                      <a:pt x="220" y="148"/>
                      <a:pt x="222" y="140"/>
                    </a:cubicBezTo>
                    <a:cubicBezTo>
                      <a:pt x="224" y="133"/>
                      <a:pt x="239" y="61"/>
                      <a:pt x="243" y="41"/>
                    </a:cubicBezTo>
                    <a:cubicBezTo>
                      <a:pt x="139" y="19"/>
                      <a:pt x="71" y="0"/>
                      <a:pt x="71" y="0"/>
                    </a:cubicBezTo>
                    <a:cubicBezTo>
                      <a:pt x="70" y="1"/>
                      <a:pt x="72" y="6"/>
                      <a:pt x="73" y="8"/>
                    </a:cubicBezTo>
                    <a:cubicBezTo>
                      <a:pt x="73" y="10"/>
                      <a:pt x="78" y="13"/>
                      <a:pt x="78" y="13"/>
                    </a:cubicBezTo>
                    <a:cubicBezTo>
                      <a:pt x="78" y="13"/>
                      <a:pt x="78" y="19"/>
                      <a:pt x="76" y="20"/>
                    </a:cubicBezTo>
                    <a:cubicBezTo>
                      <a:pt x="74" y="21"/>
                      <a:pt x="77" y="22"/>
                      <a:pt x="75" y="25"/>
                    </a:cubicBezTo>
                    <a:cubicBezTo>
                      <a:pt x="73" y="29"/>
                      <a:pt x="75" y="31"/>
                      <a:pt x="75" y="31"/>
                    </a:cubicBezTo>
                    <a:cubicBezTo>
                      <a:pt x="75" y="31"/>
                      <a:pt x="74" y="38"/>
                      <a:pt x="75" y="41"/>
                    </a:cubicBezTo>
                    <a:cubicBezTo>
                      <a:pt x="75" y="44"/>
                      <a:pt x="76" y="46"/>
                      <a:pt x="76" y="47"/>
                    </a:cubicBezTo>
                    <a:cubicBezTo>
                      <a:pt x="76" y="48"/>
                      <a:pt x="73" y="51"/>
                      <a:pt x="72" y="52"/>
                    </a:cubicBezTo>
                    <a:cubicBezTo>
                      <a:pt x="70" y="52"/>
                      <a:pt x="69" y="55"/>
                      <a:pt x="69" y="57"/>
                    </a:cubicBezTo>
                    <a:cubicBezTo>
                      <a:pt x="69" y="59"/>
                      <a:pt x="69" y="62"/>
                      <a:pt x="69" y="62"/>
                    </a:cubicBezTo>
                    <a:cubicBezTo>
                      <a:pt x="67" y="65"/>
                      <a:pt x="67" y="65"/>
                      <a:pt x="67" y="65"/>
                    </a:cubicBezTo>
                    <a:cubicBezTo>
                      <a:pt x="67" y="65"/>
                      <a:pt x="68" y="71"/>
                      <a:pt x="67" y="73"/>
                    </a:cubicBezTo>
                    <a:cubicBezTo>
                      <a:pt x="67" y="74"/>
                      <a:pt x="64" y="76"/>
                      <a:pt x="63" y="77"/>
                    </a:cubicBezTo>
                    <a:cubicBezTo>
                      <a:pt x="62" y="77"/>
                      <a:pt x="59" y="77"/>
                      <a:pt x="59" y="78"/>
                    </a:cubicBezTo>
                    <a:cubicBezTo>
                      <a:pt x="59" y="80"/>
                      <a:pt x="55" y="81"/>
                      <a:pt x="54" y="81"/>
                    </a:cubicBezTo>
                    <a:cubicBezTo>
                      <a:pt x="53" y="81"/>
                      <a:pt x="52" y="79"/>
                      <a:pt x="51" y="79"/>
                    </a:cubicBezTo>
                    <a:cubicBezTo>
                      <a:pt x="49" y="79"/>
                      <a:pt x="47" y="78"/>
                      <a:pt x="46" y="80"/>
                    </a:cubicBezTo>
                    <a:cubicBezTo>
                      <a:pt x="45" y="81"/>
                      <a:pt x="45" y="77"/>
                      <a:pt x="46" y="76"/>
                    </a:cubicBezTo>
                    <a:cubicBezTo>
                      <a:pt x="46" y="75"/>
                      <a:pt x="50" y="73"/>
                      <a:pt x="52" y="73"/>
                    </a:cubicBezTo>
                    <a:cubicBezTo>
                      <a:pt x="53" y="73"/>
                      <a:pt x="53" y="76"/>
                      <a:pt x="53" y="76"/>
                    </a:cubicBezTo>
                    <a:cubicBezTo>
                      <a:pt x="55" y="73"/>
                      <a:pt x="58" y="72"/>
                      <a:pt x="57" y="74"/>
                    </a:cubicBezTo>
                    <a:cubicBezTo>
                      <a:pt x="56" y="76"/>
                      <a:pt x="59" y="76"/>
                      <a:pt x="60" y="74"/>
                    </a:cubicBezTo>
                    <a:cubicBezTo>
                      <a:pt x="61" y="73"/>
                      <a:pt x="62" y="69"/>
                      <a:pt x="62" y="68"/>
                    </a:cubicBezTo>
                    <a:cubicBezTo>
                      <a:pt x="63" y="67"/>
                      <a:pt x="61" y="64"/>
                      <a:pt x="60" y="63"/>
                    </a:cubicBezTo>
                    <a:cubicBezTo>
                      <a:pt x="59" y="62"/>
                      <a:pt x="62" y="59"/>
                      <a:pt x="62" y="59"/>
                    </a:cubicBezTo>
                    <a:cubicBezTo>
                      <a:pt x="62" y="56"/>
                      <a:pt x="62" y="56"/>
                      <a:pt x="62" y="56"/>
                    </a:cubicBezTo>
                    <a:cubicBezTo>
                      <a:pt x="66" y="55"/>
                      <a:pt x="66" y="55"/>
                      <a:pt x="66" y="55"/>
                    </a:cubicBezTo>
                    <a:cubicBezTo>
                      <a:pt x="68" y="52"/>
                      <a:pt x="68" y="52"/>
                      <a:pt x="68" y="52"/>
                    </a:cubicBezTo>
                    <a:cubicBezTo>
                      <a:pt x="66" y="49"/>
                      <a:pt x="66" y="49"/>
                      <a:pt x="66" y="49"/>
                    </a:cubicBezTo>
                    <a:cubicBezTo>
                      <a:pt x="62" y="52"/>
                      <a:pt x="62" y="52"/>
                      <a:pt x="62" y="52"/>
                    </a:cubicBezTo>
                    <a:cubicBezTo>
                      <a:pt x="57" y="58"/>
                      <a:pt x="57" y="58"/>
                      <a:pt x="57" y="58"/>
                    </a:cubicBezTo>
                    <a:cubicBezTo>
                      <a:pt x="53" y="59"/>
                      <a:pt x="53" y="59"/>
                      <a:pt x="53" y="59"/>
                    </a:cubicBezTo>
                    <a:cubicBezTo>
                      <a:pt x="49" y="62"/>
                      <a:pt x="49" y="62"/>
                      <a:pt x="49" y="62"/>
                    </a:cubicBezTo>
                    <a:cubicBezTo>
                      <a:pt x="46" y="66"/>
                      <a:pt x="46" y="66"/>
                      <a:pt x="46" y="66"/>
                    </a:cubicBezTo>
                    <a:cubicBezTo>
                      <a:pt x="51" y="69"/>
                      <a:pt x="51" y="69"/>
                      <a:pt x="51" y="69"/>
                    </a:cubicBezTo>
                    <a:cubicBezTo>
                      <a:pt x="45" y="69"/>
                      <a:pt x="45" y="69"/>
                      <a:pt x="45" y="69"/>
                    </a:cubicBezTo>
                    <a:cubicBezTo>
                      <a:pt x="43" y="66"/>
                      <a:pt x="43" y="66"/>
                      <a:pt x="43" y="66"/>
                    </a:cubicBezTo>
                    <a:cubicBezTo>
                      <a:pt x="46" y="62"/>
                      <a:pt x="46" y="62"/>
                      <a:pt x="46" y="62"/>
                    </a:cubicBezTo>
                    <a:cubicBezTo>
                      <a:pt x="53" y="57"/>
                      <a:pt x="53" y="57"/>
                      <a:pt x="53" y="57"/>
                    </a:cubicBezTo>
                    <a:cubicBezTo>
                      <a:pt x="56" y="54"/>
                      <a:pt x="56" y="54"/>
                      <a:pt x="56" y="54"/>
                    </a:cubicBezTo>
                    <a:cubicBezTo>
                      <a:pt x="60" y="52"/>
                      <a:pt x="60" y="52"/>
                      <a:pt x="60" y="52"/>
                    </a:cubicBezTo>
                    <a:cubicBezTo>
                      <a:pt x="62" y="50"/>
                      <a:pt x="62" y="50"/>
                      <a:pt x="62" y="50"/>
                    </a:cubicBezTo>
                    <a:cubicBezTo>
                      <a:pt x="62" y="43"/>
                      <a:pt x="62" y="43"/>
                      <a:pt x="62" y="43"/>
                    </a:cubicBezTo>
                    <a:cubicBezTo>
                      <a:pt x="62" y="37"/>
                      <a:pt x="62" y="37"/>
                      <a:pt x="62" y="37"/>
                    </a:cubicBezTo>
                    <a:cubicBezTo>
                      <a:pt x="59" y="40"/>
                      <a:pt x="59" y="40"/>
                      <a:pt x="59" y="40"/>
                    </a:cubicBezTo>
                    <a:cubicBezTo>
                      <a:pt x="57" y="37"/>
                      <a:pt x="57" y="37"/>
                      <a:pt x="57" y="37"/>
                    </a:cubicBezTo>
                    <a:cubicBezTo>
                      <a:pt x="54" y="37"/>
                      <a:pt x="54" y="37"/>
                      <a:pt x="54" y="37"/>
                    </a:cubicBezTo>
                    <a:cubicBezTo>
                      <a:pt x="54" y="33"/>
                      <a:pt x="54" y="33"/>
                      <a:pt x="54" y="33"/>
                    </a:cubicBezTo>
                    <a:cubicBezTo>
                      <a:pt x="47" y="33"/>
                      <a:pt x="47" y="33"/>
                      <a:pt x="47" y="33"/>
                    </a:cubicBezTo>
                    <a:cubicBezTo>
                      <a:pt x="40" y="30"/>
                      <a:pt x="40" y="30"/>
                      <a:pt x="40" y="30"/>
                    </a:cubicBezTo>
                    <a:cubicBezTo>
                      <a:pt x="31" y="26"/>
                      <a:pt x="31" y="26"/>
                      <a:pt x="31" y="26"/>
                    </a:cubicBezTo>
                    <a:cubicBezTo>
                      <a:pt x="27" y="25"/>
                      <a:pt x="27" y="25"/>
                      <a:pt x="27" y="25"/>
                    </a:cubicBezTo>
                    <a:cubicBezTo>
                      <a:pt x="24" y="22"/>
                      <a:pt x="24" y="22"/>
                      <a:pt x="24" y="22"/>
                    </a:cubicBezTo>
                    <a:cubicBezTo>
                      <a:pt x="20" y="19"/>
                      <a:pt x="20" y="19"/>
                      <a:pt x="20" y="19"/>
                    </a:cubicBezTo>
                    <a:cubicBezTo>
                      <a:pt x="20" y="19"/>
                      <a:pt x="17" y="17"/>
                      <a:pt x="15" y="14"/>
                    </a:cubicBezTo>
                    <a:cubicBezTo>
                      <a:pt x="13" y="12"/>
                      <a:pt x="9" y="11"/>
                      <a:pt x="9" y="11"/>
                    </a:cubicBezTo>
                    <a:cubicBezTo>
                      <a:pt x="9" y="11"/>
                      <a:pt x="9" y="11"/>
                      <a:pt x="9" y="13"/>
                    </a:cubicBezTo>
                    <a:cubicBezTo>
                      <a:pt x="9" y="15"/>
                      <a:pt x="6" y="18"/>
                      <a:pt x="6" y="19"/>
                    </a:cubicBezTo>
                    <a:cubicBezTo>
                      <a:pt x="5" y="21"/>
                      <a:pt x="5" y="28"/>
                      <a:pt x="5" y="30"/>
                    </a:cubicBezTo>
                    <a:cubicBezTo>
                      <a:pt x="5" y="33"/>
                      <a:pt x="7" y="32"/>
                      <a:pt x="8" y="37"/>
                    </a:cubicBezTo>
                    <a:cubicBezTo>
                      <a:pt x="9" y="41"/>
                      <a:pt x="9" y="42"/>
                      <a:pt x="9" y="44"/>
                    </a:cubicBezTo>
                    <a:cubicBezTo>
                      <a:pt x="9" y="46"/>
                      <a:pt x="8" y="50"/>
                      <a:pt x="8" y="52"/>
                    </a:cubicBezTo>
                    <a:cubicBezTo>
                      <a:pt x="8" y="55"/>
                      <a:pt x="9" y="62"/>
                      <a:pt x="9" y="63"/>
                    </a:cubicBezTo>
                    <a:cubicBezTo>
                      <a:pt x="9" y="64"/>
                      <a:pt x="8" y="74"/>
                      <a:pt x="8" y="74"/>
                    </a:cubicBezTo>
                    <a:cubicBezTo>
                      <a:pt x="9" y="73"/>
                      <a:pt x="12" y="75"/>
                      <a:pt x="13" y="76"/>
                    </a:cubicBezTo>
                    <a:cubicBezTo>
                      <a:pt x="14" y="77"/>
                      <a:pt x="16" y="79"/>
                      <a:pt x="16" y="79"/>
                    </a:cubicBezTo>
                    <a:cubicBezTo>
                      <a:pt x="14" y="79"/>
                      <a:pt x="9" y="81"/>
                      <a:pt x="8" y="82"/>
                    </a:cubicBezTo>
                    <a:cubicBezTo>
                      <a:pt x="7" y="82"/>
                      <a:pt x="7" y="85"/>
                      <a:pt x="7" y="87"/>
                    </a:cubicBezTo>
                    <a:cubicBezTo>
                      <a:pt x="7" y="88"/>
                      <a:pt x="9" y="89"/>
                      <a:pt x="11" y="89"/>
                    </a:cubicBezTo>
                    <a:cubicBezTo>
                      <a:pt x="13" y="89"/>
                      <a:pt x="15" y="92"/>
                      <a:pt x="15" y="92"/>
                    </a:cubicBezTo>
                    <a:cubicBezTo>
                      <a:pt x="10" y="91"/>
                      <a:pt x="10" y="91"/>
                      <a:pt x="10" y="91"/>
                    </a:cubicBezTo>
                    <a:cubicBezTo>
                      <a:pt x="10" y="91"/>
                      <a:pt x="10" y="95"/>
                      <a:pt x="9" y="96"/>
                    </a:cubicBezTo>
                    <a:cubicBezTo>
                      <a:pt x="9" y="97"/>
                      <a:pt x="9" y="100"/>
                      <a:pt x="9" y="101"/>
                    </a:cubicBezTo>
                    <a:cubicBezTo>
                      <a:pt x="9" y="103"/>
                      <a:pt x="6" y="102"/>
                      <a:pt x="6" y="100"/>
                    </a:cubicBezTo>
                    <a:cubicBezTo>
                      <a:pt x="5" y="97"/>
                      <a:pt x="5" y="94"/>
                      <a:pt x="5" y="94"/>
                    </a:cubicBezTo>
                    <a:cubicBezTo>
                      <a:pt x="4" y="95"/>
                      <a:pt x="3" y="101"/>
                      <a:pt x="3" y="103"/>
                    </a:cubicBezTo>
                    <a:cubicBezTo>
                      <a:pt x="3" y="105"/>
                      <a:pt x="0" y="109"/>
                      <a:pt x="0" y="109"/>
                    </a:cubicBezTo>
                    <a:cubicBezTo>
                      <a:pt x="0" y="109"/>
                      <a:pt x="3" y="108"/>
                      <a:pt x="5" y="108"/>
                    </a:cubicBezTo>
                    <a:cubicBezTo>
                      <a:pt x="6" y="109"/>
                      <a:pt x="8" y="110"/>
                      <a:pt x="9" y="110"/>
                    </a:cubicBezTo>
                    <a:cubicBezTo>
                      <a:pt x="11" y="110"/>
                      <a:pt x="11" y="110"/>
                      <a:pt x="13" y="110"/>
                    </a:cubicBezTo>
                    <a:cubicBezTo>
                      <a:pt x="14" y="110"/>
                      <a:pt x="16" y="112"/>
                      <a:pt x="17" y="113"/>
                    </a:cubicBezTo>
                    <a:cubicBezTo>
                      <a:pt x="18" y="113"/>
                      <a:pt x="22" y="116"/>
                      <a:pt x="22" y="117"/>
                    </a:cubicBezTo>
                    <a:cubicBezTo>
                      <a:pt x="23" y="118"/>
                      <a:pt x="26" y="120"/>
                      <a:pt x="27" y="120"/>
                    </a:cubicBezTo>
                    <a:cubicBezTo>
                      <a:pt x="29" y="121"/>
                      <a:pt x="30" y="122"/>
                      <a:pt x="31" y="12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6" name="Freeform 11">
                <a:extLst>
                  <a:ext uri="{FF2B5EF4-FFF2-40B4-BE49-F238E27FC236}">
                    <a16:creationId xmlns:a16="http://schemas.microsoft.com/office/drawing/2014/main" id="{109261CF-981B-4CEB-B905-2459F23C4554}"/>
                  </a:ext>
                </a:extLst>
              </p:cNvPr>
              <p:cNvSpPr>
                <a:spLocks/>
              </p:cNvSpPr>
              <p:nvPr/>
            </p:nvSpPr>
            <p:spPr bwMode="auto">
              <a:xfrm>
                <a:off x="6829872" y="2165923"/>
                <a:ext cx="14175" cy="14175"/>
              </a:xfrm>
              <a:custGeom>
                <a:avLst/>
                <a:gdLst>
                  <a:gd name="T0" fmla="*/ 1 w 6"/>
                  <a:gd name="T1" fmla="*/ 5 h 6"/>
                  <a:gd name="T2" fmla="*/ 0 w 6"/>
                  <a:gd name="T3" fmla="*/ 2 h 6"/>
                  <a:gd name="T4" fmla="*/ 1 w 6"/>
                  <a:gd name="T5" fmla="*/ 0 h 6"/>
                  <a:gd name="T6" fmla="*/ 4 w 6"/>
                  <a:gd name="T7" fmla="*/ 2 h 6"/>
                  <a:gd name="T8" fmla="*/ 4 w 6"/>
                  <a:gd name="T9" fmla="*/ 5 h 6"/>
                  <a:gd name="T10" fmla="*/ 1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1" y="5"/>
                    </a:moveTo>
                    <a:cubicBezTo>
                      <a:pt x="0" y="4"/>
                      <a:pt x="0" y="4"/>
                      <a:pt x="0" y="2"/>
                    </a:cubicBezTo>
                    <a:cubicBezTo>
                      <a:pt x="0" y="1"/>
                      <a:pt x="0" y="0"/>
                      <a:pt x="1" y="0"/>
                    </a:cubicBezTo>
                    <a:cubicBezTo>
                      <a:pt x="2" y="0"/>
                      <a:pt x="3" y="2"/>
                      <a:pt x="4" y="2"/>
                    </a:cubicBezTo>
                    <a:cubicBezTo>
                      <a:pt x="5" y="3"/>
                      <a:pt x="6" y="4"/>
                      <a:pt x="4" y="5"/>
                    </a:cubicBezTo>
                    <a:cubicBezTo>
                      <a:pt x="2" y="6"/>
                      <a:pt x="1" y="5"/>
                      <a:pt x="1" y="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7" name="Freeform 12">
                <a:extLst>
                  <a:ext uri="{FF2B5EF4-FFF2-40B4-BE49-F238E27FC236}">
                    <a16:creationId xmlns:a16="http://schemas.microsoft.com/office/drawing/2014/main" id="{3AD4B088-EB2C-485D-945A-91B35168B568}"/>
                  </a:ext>
                </a:extLst>
              </p:cNvPr>
              <p:cNvSpPr>
                <a:spLocks/>
              </p:cNvSpPr>
              <p:nvPr/>
            </p:nvSpPr>
            <p:spPr bwMode="auto">
              <a:xfrm>
                <a:off x="6844047" y="2158190"/>
                <a:ext cx="18041" cy="12889"/>
              </a:xfrm>
              <a:custGeom>
                <a:avLst/>
                <a:gdLst>
                  <a:gd name="T0" fmla="*/ 4 w 7"/>
                  <a:gd name="T1" fmla="*/ 5 h 5"/>
                  <a:gd name="T2" fmla="*/ 1 w 7"/>
                  <a:gd name="T3" fmla="*/ 2 h 5"/>
                  <a:gd name="T4" fmla="*/ 4 w 7"/>
                  <a:gd name="T5" fmla="*/ 0 h 5"/>
                  <a:gd name="T6" fmla="*/ 6 w 7"/>
                  <a:gd name="T7" fmla="*/ 2 h 5"/>
                  <a:gd name="T8" fmla="*/ 6 w 7"/>
                  <a:gd name="T9" fmla="*/ 5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cubicBezTo>
                      <a:pt x="1" y="3"/>
                      <a:pt x="0" y="3"/>
                      <a:pt x="1" y="2"/>
                    </a:cubicBezTo>
                    <a:cubicBezTo>
                      <a:pt x="2" y="1"/>
                      <a:pt x="3" y="0"/>
                      <a:pt x="4" y="0"/>
                    </a:cubicBezTo>
                    <a:cubicBezTo>
                      <a:pt x="5" y="1"/>
                      <a:pt x="5" y="1"/>
                      <a:pt x="6" y="2"/>
                    </a:cubicBezTo>
                    <a:cubicBezTo>
                      <a:pt x="7" y="3"/>
                      <a:pt x="7" y="5"/>
                      <a:pt x="6" y="5"/>
                    </a:cubicBezTo>
                    <a:cubicBezTo>
                      <a:pt x="5" y="5"/>
                      <a:pt x="4" y="5"/>
                      <a:pt x="4" y="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8" name="Freeform 13">
                <a:extLst>
                  <a:ext uri="{FF2B5EF4-FFF2-40B4-BE49-F238E27FC236}">
                    <a16:creationId xmlns:a16="http://schemas.microsoft.com/office/drawing/2014/main" id="{0D25990B-C80A-4A48-B902-8CE38924B71C}"/>
                  </a:ext>
                </a:extLst>
              </p:cNvPr>
              <p:cNvSpPr>
                <a:spLocks/>
              </p:cNvSpPr>
              <p:nvPr/>
            </p:nvSpPr>
            <p:spPr bwMode="auto">
              <a:xfrm>
                <a:off x="6846624" y="2198139"/>
                <a:ext cx="23196" cy="29640"/>
              </a:xfrm>
              <a:custGeom>
                <a:avLst/>
                <a:gdLst>
                  <a:gd name="T0" fmla="*/ 2 w 9"/>
                  <a:gd name="T1" fmla="*/ 9 h 12"/>
                  <a:gd name="T2" fmla="*/ 3 w 9"/>
                  <a:gd name="T3" fmla="*/ 5 h 12"/>
                  <a:gd name="T4" fmla="*/ 6 w 9"/>
                  <a:gd name="T5" fmla="*/ 1 h 12"/>
                  <a:gd name="T6" fmla="*/ 8 w 9"/>
                  <a:gd name="T7" fmla="*/ 1 h 12"/>
                  <a:gd name="T8" fmla="*/ 8 w 9"/>
                  <a:gd name="T9" fmla="*/ 4 h 12"/>
                  <a:gd name="T10" fmla="*/ 6 w 9"/>
                  <a:gd name="T11" fmla="*/ 5 h 12"/>
                  <a:gd name="T12" fmla="*/ 4 w 9"/>
                  <a:gd name="T13" fmla="*/ 7 h 12"/>
                  <a:gd name="T14" fmla="*/ 5 w 9"/>
                  <a:gd name="T15" fmla="*/ 8 h 12"/>
                  <a:gd name="T16" fmla="*/ 5 w 9"/>
                  <a:gd name="T17" fmla="*/ 11 h 12"/>
                  <a:gd name="T18" fmla="*/ 2 w 9"/>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2">
                    <a:moveTo>
                      <a:pt x="2" y="9"/>
                    </a:moveTo>
                    <a:cubicBezTo>
                      <a:pt x="0" y="5"/>
                      <a:pt x="2" y="6"/>
                      <a:pt x="3" y="5"/>
                    </a:cubicBezTo>
                    <a:cubicBezTo>
                      <a:pt x="4" y="3"/>
                      <a:pt x="5" y="2"/>
                      <a:pt x="6" y="1"/>
                    </a:cubicBezTo>
                    <a:cubicBezTo>
                      <a:pt x="7" y="1"/>
                      <a:pt x="8" y="0"/>
                      <a:pt x="8" y="1"/>
                    </a:cubicBezTo>
                    <a:cubicBezTo>
                      <a:pt x="9" y="3"/>
                      <a:pt x="9" y="4"/>
                      <a:pt x="8" y="4"/>
                    </a:cubicBezTo>
                    <a:cubicBezTo>
                      <a:pt x="7" y="5"/>
                      <a:pt x="6" y="5"/>
                      <a:pt x="6" y="5"/>
                    </a:cubicBezTo>
                    <a:cubicBezTo>
                      <a:pt x="5" y="6"/>
                      <a:pt x="4" y="7"/>
                      <a:pt x="4" y="7"/>
                    </a:cubicBezTo>
                    <a:cubicBezTo>
                      <a:pt x="4" y="7"/>
                      <a:pt x="3" y="7"/>
                      <a:pt x="5" y="8"/>
                    </a:cubicBezTo>
                    <a:cubicBezTo>
                      <a:pt x="7" y="10"/>
                      <a:pt x="5" y="11"/>
                      <a:pt x="5" y="11"/>
                    </a:cubicBezTo>
                    <a:cubicBezTo>
                      <a:pt x="4" y="12"/>
                      <a:pt x="3" y="10"/>
                      <a:pt x="2" y="9"/>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9" name="Freeform 14">
                <a:extLst>
                  <a:ext uri="{FF2B5EF4-FFF2-40B4-BE49-F238E27FC236}">
                    <a16:creationId xmlns:a16="http://schemas.microsoft.com/office/drawing/2014/main" id="{C5329AEE-1D06-43C2-8BE1-75D796BA90AA}"/>
                  </a:ext>
                </a:extLst>
              </p:cNvPr>
              <p:cNvSpPr>
                <a:spLocks/>
              </p:cNvSpPr>
              <p:nvPr/>
            </p:nvSpPr>
            <p:spPr bwMode="auto">
              <a:xfrm>
                <a:off x="6856934" y="2230359"/>
                <a:ext cx="16753" cy="24487"/>
              </a:xfrm>
              <a:custGeom>
                <a:avLst/>
                <a:gdLst>
                  <a:gd name="T0" fmla="*/ 1 w 7"/>
                  <a:gd name="T1" fmla="*/ 0 h 10"/>
                  <a:gd name="T2" fmla="*/ 0 w 7"/>
                  <a:gd name="T3" fmla="*/ 4 h 10"/>
                  <a:gd name="T4" fmla="*/ 2 w 7"/>
                  <a:gd name="T5" fmla="*/ 6 h 10"/>
                  <a:gd name="T6" fmla="*/ 4 w 7"/>
                  <a:gd name="T7" fmla="*/ 8 h 10"/>
                  <a:gd name="T8" fmla="*/ 6 w 7"/>
                  <a:gd name="T9" fmla="*/ 9 h 10"/>
                  <a:gd name="T10" fmla="*/ 7 w 7"/>
                  <a:gd name="T11" fmla="*/ 6 h 10"/>
                  <a:gd name="T12" fmla="*/ 5 w 7"/>
                  <a:gd name="T13" fmla="*/ 4 h 10"/>
                  <a:gd name="T14" fmla="*/ 3 w 7"/>
                  <a:gd name="T15" fmla="*/ 2 h 10"/>
                  <a:gd name="T16" fmla="*/ 1 w 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1" y="0"/>
                    </a:moveTo>
                    <a:cubicBezTo>
                      <a:pt x="1" y="0"/>
                      <a:pt x="0" y="3"/>
                      <a:pt x="0" y="4"/>
                    </a:cubicBezTo>
                    <a:cubicBezTo>
                      <a:pt x="1" y="5"/>
                      <a:pt x="2" y="6"/>
                      <a:pt x="2" y="6"/>
                    </a:cubicBezTo>
                    <a:cubicBezTo>
                      <a:pt x="3" y="6"/>
                      <a:pt x="4" y="7"/>
                      <a:pt x="4" y="8"/>
                    </a:cubicBezTo>
                    <a:cubicBezTo>
                      <a:pt x="4" y="9"/>
                      <a:pt x="5" y="10"/>
                      <a:pt x="6" y="9"/>
                    </a:cubicBezTo>
                    <a:cubicBezTo>
                      <a:pt x="7" y="9"/>
                      <a:pt x="7" y="6"/>
                      <a:pt x="7" y="6"/>
                    </a:cubicBezTo>
                    <a:cubicBezTo>
                      <a:pt x="7" y="5"/>
                      <a:pt x="6" y="5"/>
                      <a:pt x="5" y="4"/>
                    </a:cubicBezTo>
                    <a:cubicBezTo>
                      <a:pt x="4" y="2"/>
                      <a:pt x="4" y="3"/>
                      <a:pt x="3" y="2"/>
                    </a:cubicBezTo>
                    <a:cubicBezTo>
                      <a:pt x="2" y="2"/>
                      <a:pt x="1" y="1"/>
                      <a:pt x="1" y="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0" name="Freeform 15">
                <a:extLst>
                  <a:ext uri="{FF2B5EF4-FFF2-40B4-BE49-F238E27FC236}">
                    <a16:creationId xmlns:a16="http://schemas.microsoft.com/office/drawing/2014/main" id="{7EDD51E7-5E00-4AF7-B8A5-5490301DFAA1}"/>
                  </a:ext>
                </a:extLst>
              </p:cNvPr>
              <p:cNvSpPr>
                <a:spLocks/>
              </p:cNvSpPr>
              <p:nvPr/>
            </p:nvSpPr>
            <p:spPr bwMode="auto">
              <a:xfrm>
                <a:off x="6862088" y="2190408"/>
                <a:ext cx="7732" cy="5156"/>
              </a:xfrm>
              <a:custGeom>
                <a:avLst/>
                <a:gdLst>
                  <a:gd name="T0" fmla="*/ 3 w 3"/>
                  <a:gd name="T1" fmla="*/ 2 h 2"/>
                  <a:gd name="T2" fmla="*/ 1 w 3"/>
                  <a:gd name="T3" fmla="*/ 1 h 2"/>
                  <a:gd name="T4" fmla="*/ 2 w 3"/>
                  <a:gd name="T5" fmla="*/ 0 h 2"/>
                  <a:gd name="T6" fmla="*/ 3 w 3"/>
                  <a:gd name="T7" fmla="*/ 2 h 2"/>
                </a:gdLst>
                <a:ahLst/>
                <a:cxnLst>
                  <a:cxn ang="0">
                    <a:pos x="T0" y="T1"/>
                  </a:cxn>
                  <a:cxn ang="0">
                    <a:pos x="T2" y="T3"/>
                  </a:cxn>
                  <a:cxn ang="0">
                    <a:pos x="T4" y="T5"/>
                  </a:cxn>
                  <a:cxn ang="0">
                    <a:pos x="T6" y="T7"/>
                  </a:cxn>
                </a:cxnLst>
                <a:rect l="0" t="0" r="r" b="b"/>
                <a:pathLst>
                  <a:path w="3" h="2">
                    <a:moveTo>
                      <a:pt x="3" y="2"/>
                    </a:moveTo>
                    <a:cubicBezTo>
                      <a:pt x="1" y="2"/>
                      <a:pt x="0" y="2"/>
                      <a:pt x="1" y="1"/>
                    </a:cubicBezTo>
                    <a:cubicBezTo>
                      <a:pt x="1" y="0"/>
                      <a:pt x="2" y="0"/>
                      <a:pt x="2" y="0"/>
                    </a:cubicBezTo>
                    <a:cubicBezTo>
                      <a:pt x="3" y="0"/>
                      <a:pt x="3" y="2"/>
                      <a:pt x="3" y="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1" name="Freeform 16">
                <a:extLst>
                  <a:ext uri="{FF2B5EF4-FFF2-40B4-BE49-F238E27FC236}">
                    <a16:creationId xmlns:a16="http://schemas.microsoft.com/office/drawing/2014/main" id="{D40EDD11-DC73-4946-96FC-B10C1EED2D06}"/>
                  </a:ext>
                </a:extLst>
              </p:cNvPr>
              <p:cNvSpPr>
                <a:spLocks/>
              </p:cNvSpPr>
              <p:nvPr/>
            </p:nvSpPr>
            <p:spPr bwMode="auto">
              <a:xfrm>
                <a:off x="9985824" y="3319330"/>
                <a:ext cx="675263" cy="393061"/>
              </a:xfrm>
              <a:custGeom>
                <a:avLst/>
                <a:gdLst>
                  <a:gd name="T0" fmla="*/ 183 w 275"/>
                  <a:gd name="T1" fmla="*/ 132 h 159"/>
                  <a:gd name="T2" fmla="*/ 271 w 275"/>
                  <a:gd name="T3" fmla="*/ 98 h 159"/>
                  <a:gd name="T4" fmla="*/ 257 w 275"/>
                  <a:gd name="T5" fmla="*/ 101 h 159"/>
                  <a:gd name="T6" fmla="*/ 248 w 275"/>
                  <a:gd name="T7" fmla="*/ 98 h 159"/>
                  <a:gd name="T8" fmla="*/ 238 w 275"/>
                  <a:gd name="T9" fmla="*/ 91 h 159"/>
                  <a:gd name="T10" fmla="*/ 221 w 275"/>
                  <a:gd name="T11" fmla="*/ 87 h 159"/>
                  <a:gd name="T12" fmla="*/ 235 w 275"/>
                  <a:gd name="T13" fmla="*/ 86 h 159"/>
                  <a:gd name="T14" fmla="*/ 246 w 275"/>
                  <a:gd name="T15" fmla="*/ 92 h 159"/>
                  <a:gd name="T16" fmla="*/ 258 w 275"/>
                  <a:gd name="T17" fmla="*/ 93 h 159"/>
                  <a:gd name="T18" fmla="*/ 242 w 275"/>
                  <a:gd name="T19" fmla="*/ 82 h 159"/>
                  <a:gd name="T20" fmla="*/ 249 w 275"/>
                  <a:gd name="T21" fmla="*/ 84 h 159"/>
                  <a:gd name="T22" fmla="*/ 252 w 275"/>
                  <a:gd name="T23" fmla="*/ 79 h 159"/>
                  <a:gd name="T24" fmla="*/ 253 w 275"/>
                  <a:gd name="T25" fmla="*/ 73 h 159"/>
                  <a:gd name="T26" fmla="*/ 244 w 275"/>
                  <a:gd name="T27" fmla="*/ 68 h 159"/>
                  <a:gd name="T28" fmla="*/ 227 w 275"/>
                  <a:gd name="T29" fmla="*/ 54 h 159"/>
                  <a:gd name="T30" fmla="*/ 236 w 275"/>
                  <a:gd name="T31" fmla="*/ 59 h 159"/>
                  <a:gd name="T32" fmla="*/ 251 w 275"/>
                  <a:gd name="T33" fmla="*/ 61 h 159"/>
                  <a:gd name="T34" fmla="*/ 246 w 275"/>
                  <a:gd name="T35" fmla="*/ 52 h 159"/>
                  <a:gd name="T36" fmla="*/ 226 w 275"/>
                  <a:gd name="T37" fmla="*/ 46 h 159"/>
                  <a:gd name="T38" fmla="*/ 214 w 275"/>
                  <a:gd name="T39" fmla="*/ 42 h 159"/>
                  <a:gd name="T40" fmla="*/ 208 w 275"/>
                  <a:gd name="T41" fmla="*/ 31 h 159"/>
                  <a:gd name="T42" fmla="*/ 213 w 275"/>
                  <a:gd name="T43" fmla="*/ 16 h 159"/>
                  <a:gd name="T44" fmla="*/ 200 w 275"/>
                  <a:gd name="T45" fmla="*/ 10 h 159"/>
                  <a:gd name="T46" fmla="*/ 188 w 275"/>
                  <a:gd name="T47" fmla="*/ 1 h 159"/>
                  <a:gd name="T48" fmla="*/ 185 w 275"/>
                  <a:gd name="T49" fmla="*/ 3 h 159"/>
                  <a:gd name="T50" fmla="*/ 173 w 275"/>
                  <a:gd name="T51" fmla="*/ 4 h 159"/>
                  <a:gd name="T52" fmla="*/ 163 w 275"/>
                  <a:gd name="T53" fmla="*/ 14 h 159"/>
                  <a:gd name="T54" fmla="*/ 156 w 275"/>
                  <a:gd name="T55" fmla="*/ 25 h 159"/>
                  <a:gd name="T56" fmla="*/ 148 w 275"/>
                  <a:gd name="T57" fmla="*/ 32 h 159"/>
                  <a:gd name="T58" fmla="*/ 142 w 275"/>
                  <a:gd name="T59" fmla="*/ 48 h 159"/>
                  <a:gd name="T60" fmla="*/ 129 w 275"/>
                  <a:gd name="T61" fmla="*/ 47 h 159"/>
                  <a:gd name="T62" fmla="*/ 123 w 275"/>
                  <a:gd name="T63" fmla="*/ 59 h 159"/>
                  <a:gd name="T64" fmla="*/ 119 w 275"/>
                  <a:gd name="T65" fmla="*/ 72 h 159"/>
                  <a:gd name="T66" fmla="*/ 112 w 275"/>
                  <a:gd name="T67" fmla="*/ 88 h 159"/>
                  <a:gd name="T68" fmla="*/ 111 w 275"/>
                  <a:gd name="T69" fmla="*/ 97 h 159"/>
                  <a:gd name="T70" fmla="*/ 106 w 275"/>
                  <a:gd name="T71" fmla="*/ 104 h 159"/>
                  <a:gd name="T72" fmla="*/ 92 w 275"/>
                  <a:gd name="T73" fmla="*/ 108 h 159"/>
                  <a:gd name="T74" fmla="*/ 82 w 275"/>
                  <a:gd name="T75" fmla="*/ 116 h 159"/>
                  <a:gd name="T76" fmla="*/ 70 w 275"/>
                  <a:gd name="T77" fmla="*/ 120 h 159"/>
                  <a:gd name="T78" fmla="*/ 52 w 275"/>
                  <a:gd name="T79" fmla="*/ 114 h 159"/>
                  <a:gd name="T80" fmla="*/ 48 w 275"/>
                  <a:gd name="T81" fmla="*/ 113 h 159"/>
                  <a:gd name="T82" fmla="*/ 28 w 275"/>
                  <a:gd name="T83" fmla="*/ 132 h 159"/>
                  <a:gd name="T84" fmla="*/ 21 w 275"/>
                  <a:gd name="T85" fmla="*/ 144 h 159"/>
                  <a:gd name="T86" fmla="*/ 11 w 275"/>
                  <a:gd name="T87" fmla="*/ 153 h 159"/>
                  <a:gd name="T88" fmla="*/ 26 w 275"/>
                  <a:gd name="T89" fmla="*/ 1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5" h="159">
                    <a:moveTo>
                      <a:pt x="68" y="150"/>
                    </a:moveTo>
                    <a:cubicBezTo>
                      <a:pt x="69" y="150"/>
                      <a:pt x="69" y="150"/>
                      <a:pt x="70" y="150"/>
                    </a:cubicBezTo>
                    <a:cubicBezTo>
                      <a:pt x="71" y="151"/>
                      <a:pt x="107" y="148"/>
                      <a:pt x="183" y="132"/>
                    </a:cubicBezTo>
                    <a:cubicBezTo>
                      <a:pt x="239" y="121"/>
                      <a:pt x="264" y="116"/>
                      <a:pt x="273" y="114"/>
                    </a:cubicBezTo>
                    <a:cubicBezTo>
                      <a:pt x="274" y="113"/>
                      <a:pt x="275" y="107"/>
                      <a:pt x="274" y="106"/>
                    </a:cubicBezTo>
                    <a:cubicBezTo>
                      <a:pt x="274" y="105"/>
                      <a:pt x="271" y="98"/>
                      <a:pt x="271" y="98"/>
                    </a:cubicBezTo>
                    <a:cubicBezTo>
                      <a:pt x="271" y="98"/>
                      <a:pt x="261" y="98"/>
                      <a:pt x="260" y="98"/>
                    </a:cubicBezTo>
                    <a:cubicBezTo>
                      <a:pt x="260" y="99"/>
                      <a:pt x="259" y="102"/>
                      <a:pt x="259" y="102"/>
                    </a:cubicBezTo>
                    <a:cubicBezTo>
                      <a:pt x="259" y="102"/>
                      <a:pt x="258" y="101"/>
                      <a:pt x="257" y="101"/>
                    </a:cubicBezTo>
                    <a:cubicBezTo>
                      <a:pt x="255" y="100"/>
                      <a:pt x="253" y="104"/>
                      <a:pt x="253" y="104"/>
                    </a:cubicBezTo>
                    <a:cubicBezTo>
                      <a:pt x="253" y="104"/>
                      <a:pt x="253" y="102"/>
                      <a:pt x="252" y="101"/>
                    </a:cubicBezTo>
                    <a:cubicBezTo>
                      <a:pt x="252" y="100"/>
                      <a:pt x="249" y="98"/>
                      <a:pt x="248" y="98"/>
                    </a:cubicBezTo>
                    <a:cubicBezTo>
                      <a:pt x="247" y="97"/>
                      <a:pt x="246" y="96"/>
                      <a:pt x="244" y="95"/>
                    </a:cubicBezTo>
                    <a:cubicBezTo>
                      <a:pt x="243" y="93"/>
                      <a:pt x="242" y="91"/>
                      <a:pt x="241" y="91"/>
                    </a:cubicBezTo>
                    <a:cubicBezTo>
                      <a:pt x="240" y="90"/>
                      <a:pt x="239" y="91"/>
                      <a:pt x="238" y="91"/>
                    </a:cubicBezTo>
                    <a:cubicBezTo>
                      <a:pt x="237" y="91"/>
                      <a:pt x="235" y="89"/>
                      <a:pt x="234" y="90"/>
                    </a:cubicBezTo>
                    <a:cubicBezTo>
                      <a:pt x="234" y="90"/>
                      <a:pt x="232" y="90"/>
                      <a:pt x="230" y="89"/>
                    </a:cubicBezTo>
                    <a:cubicBezTo>
                      <a:pt x="229" y="88"/>
                      <a:pt x="221" y="87"/>
                      <a:pt x="221" y="87"/>
                    </a:cubicBezTo>
                    <a:cubicBezTo>
                      <a:pt x="221" y="87"/>
                      <a:pt x="225" y="87"/>
                      <a:pt x="227" y="86"/>
                    </a:cubicBezTo>
                    <a:cubicBezTo>
                      <a:pt x="229" y="85"/>
                      <a:pt x="231" y="87"/>
                      <a:pt x="232" y="87"/>
                    </a:cubicBezTo>
                    <a:cubicBezTo>
                      <a:pt x="233" y="87"/>
                      <a:pt x="234" y="86"/>
                      <a:pt x="235" y="86"/>
                    </a:cubicBezTo>
                    <a:cubicBezTo>
                      <a:pt x="236" y="87"/>
                      <a:pt x="238" y="89"/>
                      <a:pt x="240" y="89"/>
                    </a:cubicBezTo>
                    <a:cubicBezTo>
                      <a:pt x="241" y="89"/>
                      <a:pt x="242" y="88"/>
                      <a:pt x="243" y="88"/>
                    </a:cubicBezTo>
                    <a:cubicBezTo>
                      <a:pt x="244" y="89"/>
                      <a:pt x="245" y="91"/>
                      <a:pt x="246" y="92"/>
                    </a:cubicBezTo>
                    <a:cubicBezTo>
                      <a:pt x="246" y="93"/>
                      <a:pt x="251" y="97"/>
                      <a:pt x="252" y="97"/>
                    </a:cubicBezTo>
                    <a:cubicBezTo>
                      <a:pt x="253" y="97"/>
                      <a:pt x="255" y="97"/>
                      <a:pt x="256" y="96"/>
                    </a:cubicBezTo>
                    <a:cubicBezTo>
                      <a:pt x="257" y="95"/>
                      <a:pt x="258" y="94"/>
                      <a:pt x="258" y="93"/>
                    </a:cubicBezTo>
                    <a:cubicBezTo>
                      <a:pt x="258" y="92"/>
                      <a:pt x="257" y="90"/>
                      <a:pt x="256" y="89"/>
                    </a:cubicBezTo>
                    <a:cubicBezTo>
                      <a:pt x="255" y="88"/>
                      <a:pt x="253" y="86"/>
                      <a:pt x="250" y="86"/>
                    </a:cubicBezTo>
                    <a:cubicBezTo>
                      <a:pt x="248" y="85"/>
                      <a:pt x="244" y="86"/>
                      <a:pt x="242" y="82"/>
                    </a:cubicBezTo>
                    <a:cubicBezTo>
                      <a:pt x="239" y="78"/>
                      <a:pt x="236" y="77"/>
                      <a:pt x="236" y="77"/>
                    </a:cubicBezTo>
                    <a:cubicBezTo>
                      <a:pt x="239" y="77"/>
                      <a:pt x="244" y="82"/>
                      <a:pt x="244" y="82"/>
                    </a:cubicBezTo>
                    <a:cubicBezTo>
                      <a:pt x="245" y="83"/>
                      <a:pt x="247" y="84"/>
                      <a:pt x="249" y="84"/>
                    </a:cubicBezTo>
                    <a:cubicBezTo>
                      <a:pt x="251" y="84"/>
                      <a:pt x="251" y="82"/>
                      <a:pt x="251" y="82"/>
                    </a:cubicBezTo>
                    <a:cubicBezTo>
                      <a:pt x="251" y="82"/>
                      <a:pt x="249" y="80"/>
                      <a:pt x="249" y="79"/>
                    </a:cubicBezTo>
                    <a:cubicBezTo>
                      <a:pt x="250" y="78"/>
                      <a:pt x="250" y="78"/>
                      <a:pt x="252" y="79"/>
                    </a:cubicBezTo>
                    <a:cubicBezTo>
                      <a:pt x="254" y="80"/>
                      <a:pt x="255" y="81"/>
                      <a:pt x="256" y="80"/>
                    </a:cubicBezTo>
                    <a:cubicBezTo>
                      <a:pt x="257" y="80"/>
                      <a:pt x="256" y="75"/>
                      <a:pt x="256" y="74"/>
                    </a:cubicBezTo>
                    <a:cubicBezTo>
                      <a:pt x="256" y="74"/>
                      <a:pt x="254" y="73"/>
                      <a:pt x="253" y="73"/>
                    </a:cubicBezTo>
                    <a:cubicBezTo>
                      <a:pt x="252" y="73"/>
                      <a:pt x="251" y="73"/>
                      <a:pt x="250" y="72"/>
                    </a:cubicBezTo>
                    <a:cubicBezTo>
                      <a:pt x="250" y="70"/>
                      <a:pt x="249" y="70"/>
                      <a:pt x="248" y="69"/>
                    </a:cubicBezTo>
                    <a:cubicBezTo>
                      <a:pt x="247" y="69"/>
                      <a:pt x="245" y="69"/>
                      <a:pt x="244" y="68"/>
                    </a:cubicBezTo>
                    <a:cubicBezTo>
                      <a:pt x="243" y="67"/>
                      <a:pt x="241" y="66"/>
                      <a:pt x="240" y="65"/>
                    </a:cubicBezTo>
                    <a:cubicBezTo>
                      <a:pt x="239" y="64"/>
                      <a:pt x="236" y="62"/>
                      <a:pt x="234" y="61"/>
                    </a:cubicBezTo>
                    <a:cubicBezTo>
                      <a:pt x="232" y="60"/>
                      <a:pt x="230" y="57"/>
                      <a:pt x="227" y="54"/>
                    </a:cubicBezTo>
                    <a:cubicBezTo>
                      <a:pt x="224" y="51"/>
                      <a:pt x="218" y="50"/>
                      <a:pt x="218" y="50"/>
                    </a:cubicBezTo>
                    <a:cubicBezTo>
                      <a:pt x="222" y="49"/>
                      <a:pt x="227" y="53"/>
                      <a:pt x="229" y="54"/>
                    </a:cubicBezTo>
                    <a:cubicBezTo>
                      <a:pt x="230" y="56"/>
                      <a:pt x="235" y="58"/>
                      <a:pt x="236" y="59"/>
                    </a:cubicBezTo>
                    <a:cubicBezTo>
                      <a:pt x="238" y="60"/>
                      <a:pt x="245" y="65"/>
                      <a:pt x="246" y="66"/>
                    </a:cubicBezTo>
                    <a:cubicBezTo>
                      <a:pt x="246" y="67"/>
                      <a:pt x="249" y="66"/>
                      <a:pt x="249" y="66"/>
                    </a:cubicBezTo>
                    <a:cubicBezTo>
                      <a:pt x="249" y="66"/>
                      <a:pt x="252" y="62"/>
                      <a:pt x="251" y="61"/>
                    </a:cubicBezTo>
                    <a:cubicBezTo>
                      <a:pt x="250" y="59"/>
                      <a:pt x="249" y="58"/>
                      <a:pt x="250" y="58"/>
                    </a:cubicBezTo>
                    <a:cubicBezTo>
                      <a:pt x="251" y="57"/>
                      <a:pt x="251" y="55"/>
                      <a:pt x="251" y="54"/>
                    </a:cubicBezTo>
                    <a:cubicBezTo>
                      <a:pt x="251" y="54"/>
                      <a:pt x="247" y="53"/>
                      <a:pt x="246" y="52"/>
                    </a:cubicBezTo>
                    <a:cubicBezTo>
                      <a:pt x="245" y="52"/>
                      <a:pt x="240" y="50"/>
                      <a:pt x="239" y="49"/>
                    </a:cubicBezTo>
                    <a:cubicBezTo>
                      <a:pt x="238" y="48"/>
                      <a:pt x="234" y="47"/>
                      <a:pt x="232" y="47"/>
                    </a:cubicBezTo>
                    <a:cubicBezTo>
                      <a:pt x="231" y="47"/>
                      <a:pt x="226" y="47"/>
                      <a:pt x="226" y="46"/>
                    </a:cubicBezTo>
                    <a:cubicBezTo>
                      <a:pt x="225" y="45"/>
                      <a:pt x="223" y="44"/>
                      <a:pt x="222" y="43"/>
                    </a:cubicBezTo>
                    <a:cubicBezTo>
                      <a:pt x="220" y="42"/>
                      <a:pt x="218" y="40"/>
                      <a:pt x="217" y="40"/>
                    </a:cubicBezTo>
                    <a:cubicBezTo>
                      <a:pt x="216" y="40"/>
                      <a:pt x="214" y="41"/>
                      <a:pt x="214" y="42"/>
                    </a:cubicBezTo>
                    <a:cubicBezTo>
                      <a:pt x="213" y="42"/>
                      <a:pt x="211" y="42"/>
                      <a:pt x="210" y="41"/>
                    </a:cubicBezTo>
                    <a:cubicBezTo>
                      <a:pt x="208" y="41"/>
                      <a:pt x="208" y="39"/>
                      <a:pt x="208" y="38"/>
                    </a:cubicBezTo>
                    <a:cubicBezTo>
                      <a:pt x="208" y="37"/>
                      <a:pt x="208" y="33"/>
                      <a:pt x="208" y="31"/>
                    </a:cubicBezTo>
                    <a:cubicBezTo>
                      <a:pt x="209" y="30"/>
                      <a:pt x="210" y="29"/>
                      <a:pt x="211" y="27"/>
                    </a:cubicBezTo>
                    <a:cubicBezTo>
                      <a:pt x="211" y="26"/>
                      <a:pt x="214" y="24"/>
                      <a:pt x="215" y="23"/>
                    </a:cubicBezTo>
                    <a:cubicBezTo>
                      <a:pt x="215" y="21"/>
                      <a:pt x="214" y="17"/>
                      <a:pt x="213" y="16"/>
                    </a:cubicBezTo>
                    <a:cubicBezTo>
                      <a:pt x="213" y="15"/>
                      <a:pt x="211" y="15"/>
                      <a:pt x="209" y="13"/>
                    </a:cubicBezTo>
                    <a:cubicBezTo>
                      <a:pt x="207" y="12"/>
                      <a:pt x="206" y="11"/>
                      <a:pt x="205" y="11"/>
                    </a:cubicBezTo>
                    <a:cubicBezTo>
                      <a:pt x="203" y="10"/>
                      <a:pt x="201" y="10"/>
                      <a:pt x="200" y="10"/>
                    </a:cubicBezTo>
                    <a:cubicBezTo>
                      <a:pt x="198" y="11"/>
                      <a:pt x="196" y="8"/>
                      <a:pt x="196" y="7"/>
                    </a:cubicBezTo>
                    <a:cubicBezTo>
                      <a:pt x="196" y="6"/>
                      <a:pt x="194" y="2"/>
                      <a:pt x="194" y="2"/>
                    </a:cubicBezTo>
                    <a:cubicBezTo>
                      <a:pt x="194" y="2"/>
                      <a:pt x="189" y="1"/>
                      <a:pt x="188" y="1"/>
                    </a:cubicBezTo>
                    <a:cubicBezTo>
                      <a:pt x="187" y="1"/>
                      <a:pt x="187" y="1"/>
                      <a:pt x="187" y="1"/>
                    </a:cubicBezTo>
                    <a:cubicBezTo>
                      <a:pt x="187" y="1"/>
                      <a:pt x="187" y="1"/>
                      <a:pt x="187" y="1"/>
                    </a:cubicBezTo>
                    <a:cubicBezTo>
                      <a:pt x="186" y="1"/>
                      <a:pt x="185" y="2"/>
                      <a:pt x="185" y="3"/>
                    </a:cubicBezTo>
                    <a:cubicBezTo>
                      <a:pt x="185" y="5"/>
                      <a:pt x="183" y="9"/>
                      <a:pt x="183" y="9"/>
                    </a:cubicBezTo>
                    <a:cubicBezTo>
                      <a:pt x="183" y="9"/>
                      <a:pt x="181" y="8"/>
                      <a:pt x="180" y="7"/>
                    </a:cubicBezTo>
                    <a:cubicBezTo>
                      <a:pt x="179" y="6"/>
                      <a:pt x="175" y="5"/>
                      <a:pt x="173" y="4"/>
                    </a:cubicBezTo>
                    <a:cubicBezTo>
                      <a:pt x="170" y="2"/>
                      <a:pt x="167" y="0"/>
                      <a:pt x="165" y="1"/>
                    </a:cubicBezTo>
                    <a:cubicBezTo>
                      <a:pt x="164" y="1"/>
                      <a:pt x="163" y="5"/>
                      <a:pt x="163" y="5"/>
                    </a:cubicBezTo>
                    <a:cubicBezTo>
                      <a:pt x="163" y="5"/>
                      <a:pt x="163" y="13"/>
                      <a:pt x="163" y="14"/>
                    </a:cubicBezTo>
                    <a:cubicBezTo>
                      <a:pt x="163" y="15"/>
                      <a:pt x="160" y="17"/>
                      <a:pt x="160" y="17"/>
                    </a:cubicBezTo>
                    <a:cubicBezTo>
                      <a:pt x="160" y="17"/>
                      <a:pt x="160" y="20"/>
                      <a:pt x="159" y="21"/>
                    </a:cubicBezTo>
                    <a:cubicBezTo>
                      <a:pt x="159" y="23"/>
                      <a:pt x="158" y="24"/>
                      <a:pt x="156" y="25"/>
                    </a:cubicBezTo>
                    <a:cubicBezTo>
                      <a:pt x="154" y="26"/>
                      <a:pt x="154" y="26"/>
                      <a:pt x="153" y="27"/>
                    </a:cubicBezTo>
                    <a:cubicBezTo>
                      <a:pt x="152" y="29"/>
                      <a:pt x="151" y="29"/>
                      <a:pt x="151" y="31"/>
                    </a:cubicBezTo>
                    <a:cubicBezTo>
                      <a:pt x="151" y="32"/>
                      <a:pt x="149" y="31"/>
                      <a:pt x="148" y="32"/>
                    </a:cubicBezTo>
                    <a:cubicBezTo>
                      <a:pt x="146" y="32"/>
                      <a:pt x="145" y="32"/>
                      <a:pt x="145" y="34"/>
                    </a:cubicBezTo>
                    <a:cubicBezTo>
                      <a:pt x="144" y="35"/>
                      <a:pt x="143" y="42"/>
                      <a:pt x="143" y="42"/>
                    </a:cubicBezTo>
                    <a:cubicBezTo>
                      <a:pt x="143" y="42"/>
                      <a:pt x="142" y="46"/>
                      <a:pt x="142" y="48"/>
                    </a:cubicBezTo>
                    <a:cubicBezTo>
                      <a:pt x="141" y="49"/>
                      <a:pt x="139" y="51"/>
                      <a:pt x="137" y="52"/>
                    </a:cubicBezTo>
                    <a:cubicBezTo>
                      <a:pt x="135" y="53"/>
                      <a:pt x="133" y="51"/>
                      <a:pt x="132" y="51"/>
                    </a:cubicBezTo>
                    <a:cubicBezTo>
                      <a:pt x="131" y="51"/>
                      <a:pt x="130" y="48"/>
                      <a:pt x="129" y="47"/>
                    </a:cubicBezTo>
                    <a:cubicBezTo>
                      <a:pt x="127" y="47"/>
                      <a:pt x="125" y="48"/>
                      <a:pt x="125" y="48"/>
                    </a:cubicBezTo>
                    <a:cubicBezTo>
                      <a:pt x="125" y="48"/>
                      <a:pt x="125" y="53"/>
                      <a:pt x="125" y="55"/>
                    </a:cubicBezTo>
                    <a:cubicBezTo>
                      <a:pt x="125" y="57"/>
                      <a:pt x="124" y="58"/>
                      <a:pt x="123" y="59"/>
                    </a:cubicBezTo>
                    <a:cubicBezTo>
                      <a:pt x="122" y="60"/>
                      <a:pt x="122" y="61"/>
                      <a:pt x="122" y="62"/>
                    </a:cubicBezTo>
                    <a:cubicBezTo>
                      <a:pt x="122" y="64"/>
                      <a:pt x="120" y="66"/>
                      <a:pt x="119" y="67"/>
                    </a:cubicBezTo>
                    <a:cubicBezTo>
                      <a:pt x="119" y="68"/>
                      <a:pt x="119" y="71"/>
                      <a:pt x="119" y="72"/>
                    </a:cubicBezTo>
                    <a:cubicBezTo>
                      <a:pt x="119" y="73"/>
                      <a:pt x="118" y="76"/>
                      <a:pt x="117" y="77"/>
                    </a:cubicBezTo>
                    <a:cubicBezTo>
                      <a:pt x="117" y="78"/>
                      <a:pt x="114" y="82"/>
                      <a:pt x="113" y="83"/>
                    </a:cubicBezTo>
                    <a:cubicBezTo>
                      <a:pt x="112" y="84"/>
                      <a:pt x="112" y="86"/>
                      <a:pt x="112" y="88"/>
                    </a:cubicBezTo>
                    <a:cubicBezTo>
                      <a:pt x="112" y="91"/>
                      <a:pt x="110" y="90"/>
                      <a:pt x="110" y="91"/>
                    </a:cubicBezTo>
                    <a:cubicBezTo>
                      <a:pt x="110" y="92"/>
                      <a:pt x="113" y="94"/>
                      <a:pt x="113" y="94"/>
                    </a:cubicBezTo>
                    <a:cubicBezTo>
                      <a:pt x="112" y="95"/>
                      <a:pt x="111" y="97"/>
                      <a:pt x="111" y="97"/>
                    </a:cubicBezTo>
                    <a:cubicBezTo>
                      <a:pt x="111" y="97"/>
                      <a:pt x="111" y="99"/>
                      <a:pt x="112" y="100"/>
                    </a:cubicBezTo>
                    <a:cubicBezTo>
                      <a:pt x="112" y="101"/>
                      <a:pt x="110" y="102"/>
                      <a:pt x="109" y="102"/>
                    </a:cubicBezTo>
                    <a:cubicBezTo>
                      <a:pt x="109" y="103"/>
                      <a:pt x="107" y="104"/>
                      <a:pt x="106" y="104"/>
                    </a:cubicBezTo>
                    <a:cubicBezTo>
                      <a:pt x="104" y="105"/>
                      <a:pt x="102" y="104"/>
                      <a:pt x="100" y="105"/>
                    </a:cubicBezTo>
                    <a:cubicBezTo>
                      <a:pt x="99" y="105"/>
                      <a:pt x="99" y="107"/>
                      <a:pt x="97" y="108"/>
                    </a:cubicBezTo>
                    <a:cubicBezTo>
                      <a:pt x="95" y="110"/>
                      <a:pt x="92" y="108"/>
                      <a:pt x="92" y="108"/>
                    </a:cubicBezTo>
                    <a:cubicBezTo>
                      <a:pt x="92" y="108"/>
                      <a:pt x="92" y="110"/>
                      <a:pt x="92" y="111"/>
                    </a:cubicBezTo>
                    <a:cubicBezTo>
                      <a:pt x="92" y="112"/>
                      <a:pt x="89" y="113"/>
                      <a:pt x="87" y="114"/>
                    </a:cubicBezTo>
                    <a:cubicBezTo>
                      <a:pt x="86" y="115"/>
                      <a:pt x="83" y="116"/>
                      <a:pt x="82" y="116"/>
                    </a:cubicBezTo>
                    <a:cubicBezTo>
                      <a:pt x="81" y="117"/>
                      <a:pt x="79" y="117"/>
                      <a:pt x="78" y="116"/>
                    </a:cubicBezTo>
                    <a:cubicBezTo>
                      <a:pt x="77" y="115"/>
                      <a:pt x="74" y="115"/>
                      <a:pt x="74" y="115"/>
                    </a:cubicBezTo>
                    <a:cubicBezTo>
                      <a:pt x="74" y="115"/>
                      <a:pt x="71" y="119"/>
                      <a:pt x="70" y="120"/>
                    </a:cubicBezTo>
                    <a:cubicBezTo>
                      <a:pt x="69" y="121"/>
                      <a:pt x="65" y="121"/>
                      <a:pt x="64" y="122"/>
                    </a:cubicBezTo>
                    <a:cubicBezTo>
                      <a:pt x="63" y="122"/>
                      <a:pt x="61" y="121"/>
                      <a:pt x="58" y="119"/>
                    </a:cubicBezTo>
                    <a:cubicBezTo>
                      <a:pt x="56" y="117"/>
                      <a:pt x="53" y="114"/>
                      <a:pt x="52" y="114"/>
                    </a:cubicBezTo>
                    <a:cubicBezTo>
                      <a:pt x="52" y="113"/>
                      <a:pt x="52" y="109"/>
                      <a:pt x="52" y="109"/>
                    </a:cubicBezTo>
                    <a:cubicBezTo>
                      <a:pt x="52" y="109"/>
                      <a:pt x="52" y="109"/>
                      <a:pt x="52" y="109"/>
                    </a:cubicBezTo>
                    <a:cubicBezTo>
                      <a:pt x="51" y="110"/>
                      <a:pt x="49" y="111"/>
                      <a:pt x="48" y="113"/>
                    </a:cubicBezTo>
                    <a:cubicBezTo>
                      <a:pt x="46" y="114"/>
                      <a:pt x="43" y="117"/>
                      <a:pt x="42" y="120"/>
                    </a:cubicBezTo>
                    <a:cubicBezTo>
                      <a:pt x="40" y="123"/>
                      <a:pt x="37" y="126"/>
                      <a:pt x="33" y="127"/>
                    </a:cubicBezTo>
                    <a:cubicBezTo>
                      <a:pt x="29" y="128"/>
                      <a:pt x="28" y="132"/>
                      <a:pt x="28" y="132"/>
                    </a:cubicBezTo>
                    <a:cubicBezTo>
                      <a:pt x="28" y="136"/>
                      <a:pt x="28" y="136"/>
                      <a:pt x="28" y="136"/>
                    </a:cubicBezTo>
                    <a:cubicBezTo>
                      <a:pt x="25" y="138"/>
                      <a:pt x="25" y="138"/>
                      <a:pt x="25" y="138"/>
                    </a:cubicBezTo>
                    <a:cubicBezTo>
                      <a:pt x="25" y="138"/>
                      <a:pt x="24" y="142"/>
                      <a:pt x="21" y="144"/>
                    </a:cubicBezTo>
                    <a:cubicBezTo>
                      <a:pt x="17" y="145"/>
                      <a:pt x="16" y="147"/>
                      <a:pt x="16" y="147"/>
                    </a:cubicBezTo>
                    <a:cubicBezTo>
                      <a:pt x="16" y="152"/>
                      <a:pt x="16" y="152"/>
                      <a:pt x="16" y="152"/>
                    </a:cubicBezTo>
                    <a:cubicBezTo>
                      <a:pt x="11" y="153"/>
                      <a:pt x="11" y="153"/>
                      <a:pt x="11" y="153"/>
                    </a:cubicBezTo>
                    <a:cubicBezTo>
                      <a:pt x="11" y="153"/>
                      <a:pt x="8" y="154"/>
                      <a:pt x="4" y="155"/>
                    </a:cubicBezTo>
                    <a:cubicBezTo>
                      <a:pt x="2" y="156"/>
                      <a:pt x="1" y="158"/>
                      <a:pt x="0" y="159"/>
                    </a:cubicBezTo>
                    <a:cubicBezTo>
                      <a:pt x="6" y="158"/>
                      <a:pt x="21" y="157"/>
                      <a:pt x="26" y="157"/>
                    </a:cubicBezTo>
                    <a:cubicBezTo>
                      <a:pt x="32" y="156"/>
                      <a:pt x="49" y="154"/>
                      <a:pt x="56" y="153"/>
                    </a:cubicBezTo>
                    <a:cubicBezTo>
                      <a:pt x="61" y="152"/>
                      <a:pt x="66" y="150"/>
                      <a:pt x="68" y="15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2" name="Freeform 17">
                <a:extLst>
                  <a:ext uri="{FF2B5EF4-FFF2-40B4-BE49-F238E27FC236}">
                    <a16:creationId xmlns:a16="http://schemas.microsoft.com/office/drawing/2014/main" id="{2CFD14A4-6FA7-4F8F-B340-51B5835B7FF7}"/>
                  </a:ext>
                </a:extLst>
              </p:cNvPr>
              <p:cNvSpPr>
                <a:spLocks/>
              </p:cNvSpPr>
              <p:nvPr/>
            </p:nvSpPr>
            <p:spPr bwMode="auto">
              <a:xfrm>
                <a:off x="10655933" y="2570580"/>
                <a:ext cx="149486" cy="288674"/>
              </a:xfrm>
              <a:custGeom>
                <a:avLst/>
                <a:gdLst>
                  <a:gd name="T0" fmla="*/ 2 w 61"/>
                  <a:gd name="T1" fmla="*/ 25 h 117"/>
                  <a:gd name="T2" fmla="*/ 2 w 61"/>
                  <a:gd name="T3" fmla="*/ 32 h 117"/>
                  <a:gd name="T4" fmla="*/ 6 w 61"/>
                  <a:gd name="T5" fmla="*/ 37 h 117"/>
                  <a:gd name="T6" fmla="*/ 6 w 61"/>
                  <a:gd name="T7" fmla="*/ 43 h 117"/>
                  <a:gd name="T8" fmla="*/ 8 w 61"/>
                  <a:gd name="T9" fmla="*/ 54 h 117"/>
                  <a:gd name="T10" fmla="*/ 10 w 61"/>
                  <a:gd name="T11" fmla="*/ 64 h 117"/>
                  <a:gd name="T12" fmla="*/ 12 w 61"/>
                  <a:gd name="T13" fmla="*/ 74 h 117"/>
                  <a:gd name="T14" fmla="*/ 13 w 61"/>
                  <a:gd name="T15" fmla="*/ 80 h 117"/>
                  <a:gd name="T16" fmla="*/ 17 w 61"/>
                  <a:gd name="T17" fmla="*/ 79 h 117"/>
                  <a:gd name="T18" fmla="*/ 20 w 61"/>
                  <a:gd name="T19" fmla="*/ 86 h 117"/>
                  <a:gd name="T20" fmla="*/ 23 w 61"/>
                  <a:gd name="T21" fmla="*/ 97 h 117"/>
                  <a:gd name="T22" fmla="*/ 26 w 61"/>
                  <a:gd name="T23" fmla="*/ 109 h 117"/>
                  <a:gd name="T24" fmla="*/ 27 w 61"/>
                  <a:gd name="T25" fmla="*/ 116 h 117"/>
                  <a:gd name="T26" fmla="*/ 27 w 61"/>
                  <a:gd name="T27" fmla="*/ 117 h 117"/>
                  <a:gd name="T28" fmla="*/ 53 w 61"/>
                  <a:gd name="T29" fmla="*/ 111 h 117"/>
                  <a:gd name="T30" fmla="*/ 50 w 61"/>
                  <a:gd name="T31" fmla="*/ 107 h 117"/>
                  <a:gd name="T32" fmla="*/ 49 w 61"/>
                  <a:gd name="T33" fmla="*/ 102 h 117"/>
                  <a:gd name="T34" fmla="*/ 50 w 61"/>
                  <a:gd name="T35" fmla="*/ 96 h 117"/>
                  <a:gd name="T36" fmla="*/ 48 w 61"/>
                  <a:gd name="T37" fmla="*/ 91 h 117"/>
                  <a:gd name="T38" fmla="*/ 48 w 61"/>
                  <a:gd name="T39" fmla="*/ 85 h 117"/>
                  <a:gd name="T40" fmla="*/ 48 w 61"/>
                  <a:gd name="T41" fmla="*/ 81 h 117"/>
                  <a:gd name="T42" fmla="*/ 47 w 61"/>
                  <a:gd name="T43" fmla="*/ 76 h 117"/>
                  <a:gd name="T44" fmla="*/ 47 w 61"/>
                  <a:gd name="T45" fmla="*/ 71 h 117"/>
                  <a:gd name="T46" fmla="*/ 47 w 61"/>
                  <a:gd name="T47" fmla="*/ 65 h 117"/>
                  <a:gd name="T48" fmla="*/ 49 w 61"/>
                  <a:gd name="T49" fmla="*/ 62 h 117"/>
                  <a:gd name="T50" fmla="*/ 50 w 61"/>
                  <a:gd name="T51" fmla="*/ 55 h 117"/>
                  <a:gd name="T52" fmla="*/ 50 w 61"/>
                  <a:gd name="T53" fmla="*/ 49 h 117"/>
                  <a:gd name="T54" fmla="*/ 51 w 61"/>
                  <a:gd name="T55" fmla="*/ 46 h 117"/>
                  <a:gd name="T56" fmla="*/ 49 w 61"/>
                  <a:gd name="T57" fmla="*/ 41 h 117"/>
                  <a:gd name="T58" fmla="*/ 49 w 61"/>
                  <a:gd name="T59" fmla="*/ 37 h 117"/>
                  <a:gd name="T60" fmla="*/ 53 w 61"/>
                  <a:gd name="T61" fmla="*/ 33 h 117"/>
                  <a:gd name="T62" fmla="*/ 60 w 61"/>
                  <a:gd name="T63" fmla="*/ 25 h 117"/>
                  <a:gd name="T64" fmla="*/ 60 w 61"/>
                  <a:gd name="T65" fmla="*/ 19 h 117"/>
                  <a:gd name="T66" fmla="*/ 57 w 61"/>
                  <a:gd name="T67" fmla="*/ 16 h 117"/>
                  <a:gd name="T68" fmla="*/ 57 w 61"/>
                  <a:gd name="T69" fmla="*/ 13 h 117"/>
                  <a:gd name="T70" fmla="*/ 58 w 61"/>
                  <a:gd name="T71" fmla="*/ 8 h 117"/>
                  <a:gd name="T72" fmla="*/ 58 w 61"/>
                  <a:gd name="T73" fmla="*/ 3 h 117"/>
                  <a:gd name="T74" fmla="*/ 56 w 61"/>
                  <a:gd name="T75" fmla="*/ 0 h 117"/>
                  <a:gd name="T76" fmla="*/ 0 w 61"/>
                  <a:gd name="T77" fmla="*/ 16 h 117"/>
                  <a:gd name="T78" fmla="*/ 0 w 61"/>
                  <a:gd name="T79" fmla="*/ 23 h 117"/>
                  <a:gd name="T80" fmla="*/ 2 w 61"/>
                  <a:gd name="T81"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117">
                    <a:moveTo>
                      <a:pt x="2" y="25"/>
                    </a:moveTo>
                    <a:cubicBezTo>
                      <a:pt x="3" y="26"/>
                      <a:pt x="2" y="29"/>
                      <a:pt x="2" y="32"/>
                    </a:cubicBezTo>
                    <a:cubicBezTo>
                      <a:pt x="2" y="34"/>
                      <a:pt x="5" y="36"/>
                      <a:pt x="6" y="37"/>
                    </a:cubicBezTo>
                    <a:cubicBezTo>
                      <a:pt x="7" y="39"/>
                      <a:pt x="7" y="41"/>
                      <a:pt x="6" y="43"/>
                    </a:cubicBezTo>
                    <a:cubicBezTo>
                      <a:pt x="5" y="45"/>
                      <a:pt x="8" y="51"/>
                      <a:pt x="8" y="54"/>
                    </a:cubicBezTo>
                    <a:cubicBezTo>
                      <a:pt x="8" y="58"/>
                      <a:pt x="8" y="62"/>
                      <a:pt x="10" y="64"/>
                    </a:cubicBezTo>
                    <a:cubicBezTo>
                      <a:pt x="12" y="66"/>
                      <a:pt x="12" y="71"/>
                      <a:pt x="12" y="74"/>
                    </a:cubicBezTo>
                    <a:cubicBezTo>
                      <a:pt x="12" y="77"/>
                      <a:pt x="12" y="80"/>
                      <a:pt x="13" y="80"/>
                    </a:cubicBezTo>
                    <a:cubicBezTo>
                      <a:pt x="14" y="79"/>
                      <a:pt x="15" y="78"/>
                      <a:pt x="17" y="79"/>
                    </a:cubicBezTo>
                    <a:cubicBezTo>
                      <a:pt x="19" y="80"/>
                      <a:pt x="19" y="84"/>
                      <a:pt x="20" y="86"/>
                    </a:cubicBezTo>
                    <a:cubicBezTo>
                      <a:pt x="21" y="88"/>
                      <a:pt x="21" y="94"/>
                      <a:pt x="23" y="97"/>
                    </a:cubicBezTo>
                    <a:cubicBezTo>
                      <a:pt x="24" y="99"/>
                      <a:pt x="25" y="106"/>
                      <a:pt x="26" y="109"/>
                    </a:cubicBezTo>
                    <a:cubicBezTo>
                      <a:pt x="26" y="113"/>
                      <a:pt x="27" y="116"/>
                      <a:pt x="27" y="116"/>
                    </a:cubicBezTo>
                    <a:cubicBezTo>
                      <a:pt x="27" y="117"/>
                      <a:pt x="27" y="117"/>
                      <a:pt x="27" y="117"/>
                    </a:cubicBezTo>
                    <a:cubicBezTo>
                      <a:pt x="31" y="116"/>
                      <a:pt x="42" y="113"/>
                      <a:pt x="53" y="111"/>
                    </a:cubicBezTo>
                    <a:cubicBezTo>
                      <a:pt x="52" y="109"/>
                      <a:pt x="50" y="107"/>
                      <a:pt x="50" y="107"/>
                    </a:cubicBezTo>
                    <a:cubicBezTo>
                      <a:pt x="49" y="105"/>
                      <a:pt x="48" y="103"/>
                      <a:pt x="49" y="102"/>
                    </a:cubicBezTo>
                    <a:cubicBezTo>
                      <a:pt x="49" y="100"/>
                      <a:pt x="51" y="97"/>
                      <a:pt x="50" y="96"/>
                    </a:cubicBezTo>
                    <a:cubicBezTo>
                      <a:pt x="50" y="95"/>
                      <a:pt x="49" y="92"/>
                      <a:pt x="48" y="91"/>
                    </a:cubicBezTo>
                    <a:cubicBezTo>
                      <a:pt x="48" y="90"/>
                      <a:pt x="48" y="87"/>
                      <a:pt x="48" y="85"/>
                    </a:cubicBezTo>
                    <a:cubicBezTo>
                      <a:pt x="48" y="83"/>
                      <a:pt x="49" y="81"/>
                      <a:pt x="48" y="81"/>
                    </a:cubicBezTo>
                    <a:cubicBezTo>
                      <a:pt x="47" y="80"/>
                      <a:pt x="47" y="78"/>
                      <a:pt x="47" y="76"/>
                    </a:cubicBezTo>
                    <a:cubicBezTo>
                      <a:pt x="47" y="75"/>
                      <a:pt x="47" y="73"/>
                      <a:pt x="47" y="71"/>
                    </a:cubicBezTo>
                    <a:cubicBezTo>
                      <a:pt x="47" y="68"/>
                      <a:pt x="47" y="65"/>
                      <a:pt x="47" y="65"/>
                    </a:cubicBezTo>
                    <a:cubicBezTo>
                      <a:pt x="47" y="65"/>
                      <a:pt x="49" y="63"/>
                      <a:pt x="49" y="62"/>
                    </a:cubicBezTo>
                    <a:cubicBezTo>
                      <a:pt x="49" y="60"/>
                      <a:pt x="49" y="57"/>
                      <a:pt x="50" y="55"/>
                    </a:cubicBezTo>
                    <a:cubicBezTo>
                      <a:pt x="50" y="53"/>
                      <a:pt x="50" y="49"/>
                      <a:pt x="50" y="49"/>
                    </a:cubicBezTo>
                    <a:cubicBezTo>
                      <a:pt x="50" y="49"/>
                      <a:pt x="52" y="48"/>
                      <a:pt x="51" y="46"/>
                    </a:cubicBezTo>
                    <a:cubicBezTo>
                      <a:pt x="50" y="43"/>
                      <a:pt x="50" y="43"/>
                      <a:pt x="49" y="41"/>
                    </a:cubicBezTo>
                    <a:cubicBezTo>
                      <a:pt x="49" y="39"/>
                      <a:pt x="49" y="39"/>
                      <a:pt x="49" y="37"/>
                    </a:cubicBezTo>
                    <a:cubicBezTo>
                      <a:pt x="49" y="36"/>
                      <a:pt x="52" y="34"/>
                      <a:pt x="53" y="33"/>
                    </a:cubicBezTo>
                    <a:cubicBezTo>
                      <a:pt x="54" y="31"/>
                      <a:pt x="59" y="27"/>
                      <a:pt x="60" y="25"/>
                    </a:cubicBezTo>
                    <a:cubicBezTo>
                      <a:pt x="60" y="23"/>
                      <a:pt x="61" y="20"/>
                      <a:pt x="60" y="19"/>
                    </a:cubicBezTo>
                    <a:cubicBezTo>
                      <a:pt x="60" y="18"/>
                      <a:pt x="58" y="17"/>
                      <a:pt x="57" y="16"/>
                    </a:cubicBezTo>
                    <a:cubicBezTo>
                      <a:pt x="57" y="15"/>
                      <a:pt x="57" y="15"/>
                      <a:pt x="57" y="13"/>
                    </a:cubicBezTo>
                    <a:cubicBezTo>
                      <a:pt x="57" y="11"/>
                      <a:pt x="58" y="10"/>
                      <a:pt x="58" y="8"/>
                    </a:cubicBezTo>
                    <a:cubicBezTo>
                      <a:pt x="58" y="6"/>
                      <a:pt x="58" y="3"/>
                      <a:pt x="58" y="3"/>
                    </a:cubicBezTo>
                    <a:cubicBezTo>
                      <a:pt x="57" y="3"/>
                      <a:pt x="56" y="2"/>
                      <a:pt x="56" y="0"/>
                    </a:cubicBezTo>
                    <a:cubicBezTo>
                      <a:pt x="50" y="2"/>
                      <a:pt x="20" y="10"/>
                      <a:pt x="0" y="16"/>
                    </a:cubicBezTo>
                    <a:cubicBezTo>
                      <a:pt x="0" y="23"/>
                      <a:pt x="0" y="23"/>
                      <a:pt x="0" y="23"/>
                    </a:cubicBezTo>
                    <a:cubicBezTo>
                      <a:pt x="0" y="23"/>
                      <a:pt x="1" y="24"/>
                      <a:pt x="2" y="2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3" name="Freeform 18">
                <a:extLst>
                  <a:ext uri="{FF2B5EF4-FFF2-40B4-BE49-F238E27FC236}">
                    <a16:creationId xmlns:a16="http://schemas.microsoft.com/office/drawing/2014/main" id="{CF864374-C172-44BD-8666-F6D2BE6CD1A7}"/>
                  </a:ext>
                </a:extLst>
              </p:cNvPr>
              <p:cNvSpPr>
                <a:spLocks/>
              </p:cNvSpPr>
              <p:nvPr/>
            </p:nvSpPr>
            <p:spPr bwMode="auto">
              <a:xfrm>
                <a:off x="7271885" y="3059007"/>
                <a:ext cx="496137" cy="626319"/>
              </a:xfrm>
              <a:custGeom>
                <a:avLst/>
                <a:gdLst>
                  <a:gd name="T0" fmla="*/ 137 w 202"/>
                  <a:gd name="T1" fmla="*/ 62 h 254"/>
                  <a:gd name="T2" fmla="*/ 135 w 202"/>
                  <a:gd name="T3" fmla="*/ 55 h 254"/>
                  <a:gd name="T4" fmla="*/ 141 w 202"/>
                  <a:gd name="T5" fmla="*/ 16 h 254"/>
                  <a:gd name="T6" fmla="*/ 41 w 202"/>
                  <a:gd name="T7" fmla="*/ 0 h 254"/>
                  <a:gd name="T8" fmla="*/ 1 w 202"/>
                  <a:gd name="T9" fmla="*/ 223 h 254"/>
                  <a:gd name="T10" fmla="*/ 0 w 202"/>
                  <a:gd name="T11" fmla="*/ 227 h 254"/>
                  <a:gd name="T12" fmla="*/ 180 w 202"/>
                  <a:gd name="T13" fmla="*/ 254 h 254"/>
                  <a:gd name="T14" fmla="*/ 202 w 202"/>
                  <a:gd name="T15" fmla="*/ 71 h 254"/>
                  <a:gd name="T16" fmla="*/ 137 w 202"/>
                  <a:gd name="T17" fmla="*/ 6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54">
                    <a:moveTo>
                      <a:pt x="137" y="62"/>
                    </a:moveTo>
                    <a:cubicBezTo>
                      <a:pt x="134" y="61"/>
                      <a:pt x="135" y="60"/>
                      <a:pt x="135" y="55"/>
                    </a:cubicBezTo>
                    <a:cubicBezTo>
                      <a:pt x="135" y="51"/>
                      <a:pt x="141" y="16"/>
                      <a:pt x="141" y="16"/>
                    </a:cubicBezTo>
                    <a:cubicBezTo>
                      <a:pt x="107" y="11"/>
                      <a:pt x="74" y="6"/>
                      <a:pt x="41" y="0"/>
                    </a:cubicBezTo>
                    <a:cubicBezTo>
                      <a:pt x="36" y="29"/>
                      <a:pt x="2" y="218"/>
                      <a:pt x="1" y="223"/>
                    </a:cubicBezTo>
                    <a:cubicBezTo>
                      <a:pt x="1" y="224"/>
                      <a:pt x="1" y="226"/>
                      <a:pt x="0" y="227"/>
                    </a:cubicBezTo>
                    <a:cubicBezTo>
                      <a:pt x="15" y="230"/>
                      <a:pt x="81" y="242"/>
                      <a:pt x="180" y="254"/>
                    </a:cubicBezTo>
                    <a:cubicBezTo>
                      <a:pt x="202" y="71"/>
                      <a:pt x="202" y="71"/>
                      <a:pt x="202" y="71"/>
                    </a:cubicBezTo>
                    <a:cubicBezTo>
                      <a:pt x="169" y="67"/>
                      <a:pt x="142" y="63"/>
                      <a:pt x="137" y="6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4" name="Freeform 19">
                <a:extLst>
                  <a:ext uri="{FF2B5EF4-FFF2-40B4-BE49-F238E27FC236}">
                    <a16:creationId xmlns:a16="http://schemas.microsoft.com/office/drawing/2014/main" id="{E2E45BC5-585A-4C76-82F5-6598D21B55B6}"/>
                  </a:ext>
                </a:extLst>
              </p:cNvPr>
              <p:cNvSpPr>
                <a:spLocks/>
              </p:cNvSpPr>
              <p:nvPr/>
            </p:nvSpPr>
            <p:spPr bwMode="auto">
              <a:xfrm>
                <a:off x="7870034" y="3793580"/>
                <a:ext cx="1252587" cy="1228155"/>
              </a:xfrm>
              <a:custGeom>
                <a:avLst/>
                <a:gdLst>
                  <a:gd name="T0" fmla="*/ 6 w 510"/>
                  <a:gd name="T1" fmla="*/ 197 h 498"/>
                  <a:gd name="T2" fmla="*/ 21 w 510"/>
                  <a:gd name="T3" fmla="*/ 226 h 498"/>
                  <a:gd name="T4" fmla="*/ 48 w 510"/>
                  <a:gd name="T5" fmla="*/ 255 h 498"/>
                  <a:gd name="T6" fmla="*/ 67 w 510"/>
                  <a:gd name="T7" fmla="*/ 281 h 498"/>
                  <a:gd name="T8" fmla="*/ 82 w 510"/>
                  <a:gd name="T9" fmla="*/ 319 h 498"/>
                  <a:gd name="T10" fmla="*/ 107 w 510"/>
                  <a:gd name="T11" fmla="*/ 336 h 498"/>
                  <a:gd name="T12" fmla="*/ 134 w 510"/>
                  <a:gd name="T13" fmla="*/ 339 h 498"/>
                  <a:gd name="T14" fmla="*/ 156 w 510"/>
                  <a:gd name="T15" fmla="*/ 311 h 498"/>
                  <a:gd name="T16" fmla="*/ 191 w 510"/>
                  <a:gd name="T17" fmla="*/ 313 h 498"/>
                  <a:gd name="T18" fmla="*/ 218 w 510"/>
                  <a:gd name="T19" fmla="*/ 336 h 498"/>
                  <a:gd name="T20" fmla="*/ 240 w 510"/>
                  <a:gd name="T21" fmla="*/ 381 h 498"/>
                  <a:gd name="T22" fmla="*/ 261 w 510"/>
                  <a:gd name="T23" fmla="*/ 410 h 498"/>
                  <a:gd name="T24" fmla="*/ 273 w 510"/>
                  <a:gd name="T25" fmla="*/ 441 h 498"/>
                  <a:gd name="T26" fmla="*/ 303 w 510"/>
                  <a:gd name="T27" fmla="*/ 477 h 498"/>
                  <a:gd name="T28" fmla="*/ 357 w 510"/>
                  <a:gd name="T29" fmla="*/ 498 h 498"/>
                  <a:gd name="T30" fmla="*/ 362 w 510"/>
                  <a:gd name="T31" fmla="*/ 486 h 498"/>
                  <a:gd name="T32" fmla="*/ 356 w 510"/>
                  <a:gd name="T33" fmla="*/ 468 h 498"/>
                  <a:gd name="T34" fmla="*/ 354 w 510"/>
                  <a:gd name="T35" fmla="*/ 450 h 498"/>
                  <a:gd name="T36" fmla="*/ 352 w 510"/>
                  <a:gd name="T37" fmla="*/ 433 h 498"/>
                  <a:gd name="T38" fmla="*/ 351 w 510"/>
                  <a:gd name="T39" fmla="*/ 428 h 498"/>
                  <a:gd name="T40" fmla="*/ 367 w 510"/>
                  <a:gd name="T41" fmla="*/ 413 h 498"/>
                  <a:gd name="T42" fmla="*/ 359 w 510"/>
                  <a:gd name="T43" fmla="*/ 409 h 498"/>
                  <a:gd name="T44" fmla="*/ 369 w 510"/>
                  <a:gd name="T45" fmla="*/ 402 h 498"/>
                  <a:gd name="T46" fmla="*/ 366 w 510"/>
                  <a:gd name="T47" fmla="*/ 394 h 498"/>
                  <a:gd name="T48" fmla="*/ 380 w 510"/>
                  <a:gd name="T49" fmla="*/ 390 h 498"/>
                  <a:gd name="T50" fmla="*/ 387 w 510"/>
                  <a:gd name="T51" fmla="*/ 383 h 498"/>
                  <a:gd name="T52" fmla="*/ 393 w 510"/>
                  <a:gd name="T53" fmla="*/ 374 h 498"/>
                  <a:gd name="T54" fmla="*/ 397 w 510"/>
                  <a:gd name="T55" fmla="*/ 372 h 498"/>
                  <a:gd name="T56" fmla="*/ 405 w 510"/>
                  <a:gd name="T57" fmla="*/ 371 h 498"/>
                  <a:gd name="T58" fmla="*/ 409 w 510"/>
                  <a:gd name="T59" fmla="*/ 376 h 498"/>
                  <a:gd name="T60" fmla="*/ 421 w 510"/>
                  <a:gd name="T61" fmla="*/ 367 h 498"/>
                  <a:gd name="T62" fmla="*/ 429 w 510"/>
                  <a:gd name="T63" fmla="*/ 364 h 498"/>
                  <a:gd name="T64" fmla="*/ 447 w 510"/>
                  <a:gd name="T65" fmla="*/ 351 h 498"/>
                  <a:gd name="T66" fmla="*/ 458 w 510"/>
                  <a:gd name="T67" fmla="*/ 334 h 498"/>
                  <a:gd name="T68" fmla="*/ 452 w 510"/>
                  <a:gd name="T69" fmla="*/ 322 h 498"/>
                  <a:gd name="T70" fmla="*/ 461 w 510"/>
                  <a:gd name="T71" fmla="*/ 317 h 498"/>
                  <a:gd name="T72" fmla="*/ 466 w 510"/>
                  <a:gd name="T73" fmla="*/ 327 h 498"/>
                  <a:gd name="T74" fmla="*/ 473 w 510"/>
                  <a:gd name="T75" fmla="*/ 329 h 498"/>
                  <a:gd name="T76" fmla="*/ 498 w 510"/>
                  <a:gd name="T77" fmla="*/ 319 h 498"/>
                  <a:gd name="T78" fmla="*/ 504 w 510"/>
                  <a:gd name="T79" fmla="*/ 297 h 498"/>
                  <a:gd name="T80" fmla="*/ 505 w 510"/>
                  <a:gd name="T81" fmla="*/ 274 h 498"/>
                  <a:gd name="T82" fmla="*/ 509 w 510"/>
                  <a:gd name="T83" fmla="*/ 254 h 498"/>
                  <a:gd name="T84" fmla="*/ 498 w 510"/>
                  <a:gd name="T85" fmla="*/ 233 h 498"/>
                  <a:gd name="T86" fmla="*/ 487 w 510"/>
                  <a:gd name="T87" fmla="*/ 167 h 498"/>
                  <a:gd name="T88" fmla="*/ 476 w 510"/>
                  <a:gd name="T89" fmla="*/ 140 h 498"/>
                  <a:gd name="T90" fmla="*/ 469 w 510"/>
                  <a:gd name="T91" fmla="*/ 138 h 498"/>
                  <a:gd name="T92" fmla="*/ 443 w 510"/>
                  <a:gd name="T93" fmla="*/ 125 h 498"/>
                  <a:gd name="T94" fmla="*/ 427 w 510"/>
                  <a:gd name="T95" fmla="*/ 125 h 498"/>
                  <a:gd name="T96" fmla="*/ 411 w 510"/>
                  <a:gd name="T97" fmla="*/ 130 h 498"/>
                  <a:gd name="T98" fmla="*/ 396 w 510"/>
                  <a:gd name="T99" fmla="*/ 134 h 498"/>
                  <a:gd name="T100" fmla="*/ 381 w 510"/>
                  <a:gd name="T101" fmla="*/ 129 h 498"/>
                  <a:gd name="T102" fmla="*/ 366 w 510"/>
                  <a:gd name="T103" fmla="*/ 129 h 498"/>
                  <a:gd name="T104" fmla="*/ 338 w 510"/>
                  <a:gd name="T105" fmla="*/ 124 h 498"/>
                  <a:gd name="T106" fmla="*/ 315 w 510"/>
                  <a:gd name="T107" fmla="*/ 116 h 498"/>
                  <a:gd name="T108" fmla="*/ 287 w 510"/>
                  <a:gd name="T109" fmla="*/ 100 h 498"/>
                  <a:gd name="T110" fmla="*/ 264 w 510"/>
                  <a:gd name="T111" fmla="*/ 1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0" h="498">
                    <a:moveTo>
                      <a:pt x="154" y="1"/>
                    </a:moveTo>
                    <a:cubicBezTo>
                      <a:pt x="153" y="1"/>
                      <a:pt x="152" y="1"/>
                      <a:pt x="152" y="2"/>
                    </a:cubicBezTo>
                    <a:cubicBezTo>
                      <a:pt x="152" y="4"/>
                      <a:pt x="139" y="195"/>
                      <a:pt x="139" y="201"/>
                    </a:cubicBezTo>
                    <a:cubicBezTo>
                      <a:pt x="139" y="207"/>
                      <a:pt x="135" y="208"/>
                      <a:pt x="133" y="208"/>
                    </a:cubicBezTo>
                    <a:cubicBezTo>
                      <a:pt x="130" y="208"/>
                      <a:pt x="11" y="198"/>
                      <a:pt x="6" y="197"/>
                    </a:cubicBezTo>
                    <a:cubicBezTo>
                      <a:pt x="1" y="197"/>
                      <a:pt x="0" y="196"/>
                      <a:pt x="0" y="198"/>
                    </a:cubicBezTo>
                    <a:cubicBezTo>
                      <a:pt x="0" y="199"/>
                      <a:pt x="1" y="203"/>
                      <a:pt x="3" y="207"/>
                    </a:cubicBezTo>
                    <a:cubicBezTo>
                      <a:pt x="9" y="208"/>
                      <a:pt x="11" y="210"/>
                      <a:pt x="11" y="213"/>
                    </a:cubicBezTo>
                    <a:cubicBezTo>
                      <a:pt x="12" y="216"/>
                      <a:pt x="14" y="218"/>
                      <a:pt x="14" y="220"/>
                    </a:cubicBezTo>
                    <a:cubicBezTo>
                      <a:pt x="15" y="222"/>
                      <a:pt x="17" y="225"/>
                      <a:pt x="21" y="226"/>
                    </a:cubicBezTo>
                    <a:cubicBezTo>
                      <a:pt x="25" y="227"/>
                      <a:pt x="25" y="230"/>
                      <a:pt x="26" y="231"/>
                    </a:cubicBezTo>
                    <a:cubicBezTo>
                      <a:pt x="28" y="233"/>
                      <a:pt x="32" y="238"/>
                      <a:pt x="33" y="240"/>
                    </a:cubicBezTo>
                    <a:cubicBezTo>
                      <a:pt x="34" y="242"/>
                      <a:pt x="38" y="245"/>
                      <a:pt x="38" y="245"/>
                    </a:cubicBezTo>
                    <a:cubicBezTo>
                      <a:pt x="39" y="247"/>
                      <a:pt x="41" y="249"/>
                      <a:pt x="43" y="252"/>
                    </a:cubicBezTo>
                    <a:cubicBezTo>
                      <a:pt x="45" y="254"/>
                      <a:pt x="46" y="255"/>
                      <a:pt x="48" y="255"/>
                    </a:cubicBezTo>
                    <a:cubicBezTo>
                      <a:pt x="50" y="255"/>
                      <a:pt x="54" y="260"/>
                      <a:pt x="54" y="261"/>
                    </a:cubicBezTo>
                    <a:cubicBezTo>
                      <a:pt x="55" y="261"/>
                      <a:pt x="58" y="263"/>
                      <a:pt x="59" y="264"/>
                    </a:cubicBezTo>
                    <a:cubicBezTo>
                      <a:pt x="60" y="265"/>
                      <a:pt x="61" y="267"/>
                      <a:pt x="62" y="267"/>
                    </a:cubicBezTo>
                    <a:cubicBezTo>
                      <a:pt x="63" y="268"/>
                      <a:pt x="63" y="272"/>
                      <a:pt x="63" y="274"/>
                    </a:cubicBezTo>
                    <a:cubicBezTo>
                      <a:pt x="63" y="276"/>
                      <a:pt x="66" y="281"/>
                      <a:pt x="67" y="281"/>
                    </a:cubicBezTo>
                    <a:cubicBezTo>
                      <a:pt x="68" y="282"/>
                      <a:pt x="69" y="286"/>
                      <a:pt x="69" y="287"/>
                    </a:cubicBezTo>
                    <a:cubicBezTo>
                      <a:pt x="69" y="288"/>
                      <a:pt x="68" y="291"/>
                      <a:pt x="68" y="293"/>
                    </a:cubicBezTo>
                    <a:cubicBezTo>
                      <a:pt x="68" y="296"/>
                      <a:pt x="69" y="300"/>
                      <a:pt x="70" y="302"/>
                    </a:cubicBezTo>
                    <a:cubicBezTo>
                      <a:pt x="71" y="304"/>
                      <a:pt x="74" y="310"/>
                      <a:pt x="75" y="312"/>
                    </a:cubicBezTo>
                    <a:cubicBezTo>
                      <a:pt x="76" y="315"/>
                      <a:pt x="81" y="318"/>
                      <a:pt x="82" y="319"/>
                    </a:cubicBezTo>
                    <a:cubicBezTo>
                      <a:pt x="84" y="319"/>
                      <a:pt x="87" y="321"/>
                      <a:pt x="89" y="324"/>
                    </a:cubicBezTo>
                    <a:cubicBezTo>
                      <a:pt x="90" y="326"/>
                      <a:pt x="92" y="327"/>
                      <a:pt x="94" y="329"/>
                    </a:cubicBezTo>
                    <a:cubicBezTo>
                      <a:pt x="95" y="331"/>
                      <a:pt x="98" y="331"/>
                      <a:pt x="99" y="331"/>
                    </a:cubicBezTo>
                    <a:cubicBezTo>
                      <a:pt x="101" y="331"/>
                      <a:pt x="103" y="332"/>
                      <a:pt x="103" y="334"/>
                    </a:cubicBezTo>
                    <a:cubicBezTo>
                      <a:pt x="104" y="335"/>
                      <a:pt x="106" y="336"/>
                      <a:pt x="107" y="336"/>
                    </a:cubicBezTo>
                    <a:cubicBezTo>
                      <a:pt x="109" y="336"/>
                      <a:pt x="111" y="338"/>
                      <a:pt x="112" y="339"/>
                    </a:cubicBezTo>
                    <a:cubicBezTo>
                      <a:pt x="113" y="340"/>
                      <a:pt x="116" y="342"/>
                      <a:pt x="117" y="343"/>
                    </a:cubicBezTo>
                    <a:cubicBezTo>
                      <a:pt x="118" y="344"/>
                      <a:pt x="121" y="346"/>
                      <a:pt x="124" y="346"/>
                    </a:cubicBezTo>
                    <a:cubicBezTo>
                      <a:pt x="126" y="346"/>
                      <a:pt x="128" y="345"/>
                      <a:pt x="128" y="344"/>
                    </a:cubicBezTo>
                    <a:cubicBezTo>
                      <a:pt x="129" y="343"/>
                      <a:pt x="132" y="340"/>
                      <a:pt x="134" y="339"/>
                    </a:cubicBezTo>
                    <a:cubicBezTo>
                      <a:pt x="135" y="338"/>
                      <a:pt x="137" y="336"/>
                      <a:pt x="137" y="335"/>
                    </a:cubicBezTo>
                    <a:cubicBezTo>
                      <a:pt x="138" y="334"/>
                      <a:pt x="139" y="330"/>
                      <a:pt x="140" y="328"/>
                    </a:cubicBezTo>
                    <a:cubicBezTo>
                      <a:pt x="141" y="326"/>
                      <a:pt x="144" y="320"/>
                      <a:pt x="145" y="319"/>
                    </a:cubicBezTo>
                    <a:cubicBezTo>
                      <a:pt x="147" y="317"/>
                      <a:pt x="147" y="314"/>
                      <a:pt x="149" y="314"/>
                    </a:cubicBezTo>
                    <a:cubicBezTo>
                      <a:pt x="150" y="313"/>
                      <a:pt x="154" y="311"/>
                      <a:pt x="156" y="311"/>
                    </a:cubicBezTo>
                    <a:cubicBezTo>
                      <a:pt x="159" y="311"/>
                      <a:pt x="160" y="311"/>
                      <a:pt x="162" y="309"/>
                    </a:cubicBezTo>
                    <a:cubicBezTo>
                      <a:pt x="163" y="306"/>
                      <a:pt x="167" y="308"/>
                      <a:pt x="168" y="310"/>
                    </a:cubicBezTo>
                    <a:cubicBezTo>
                      <a:pt x="169" y="311"/>
                      <a:pt x="172" y="311"/>
                      <a:pt x="175" y="311"/>
                    </a:cubicBezTo>
                    <a:cubicBezTo>
                      <a:pt x="178" y="311"/>
                      <a:pt x="182" y="311"/>
                      <a:pt x="184" y="312"/>
                    </a:cubicBezTo>
                    <a:cubicBezTo>
                      <a:pt x="185" y="314"/>
                      <a:pt x="188" y="314"/>
                      <a:pt x="191" y="313"/>
                    </a:cubicBezTo>
                    <a:cubicBezTo>
                      <a:pt x="194" y="312"/>
                      <a:pt x="196" y="313"/>
                      <a:pt x="196" y="313"/>
                    </a:cubicBezTo>
                    <a:cubicBezTo>
                      <a:pt x="197" y="314"/>
                      <a:pt x="199" y="318"/>
                      <a:pt x="201" y="319"/>
                    </a:cubicBezTo>
                    <a:cubicBezTo>
                      <a:pt x="202" y="321"/>
                      <a:pt x="202" y="321"/>
                      <a:pt x="205" y="324"/>
                    </a:cubicBezTo>
                    <a:cubicBezTo>
                      <a:pt x="209" y="327"/>
                      <a:pt x="210" y="327"/>
                      <a:pt x="211" y="329"/>
                    </a:cubicBezTo>
                    <a:cubicBezTo>
                      <a:pt x="212" y="331"/>
                      <a:pt x="215" y="334"/>
                      <a:pt x="218" y="336"/>
                    </a:cubicBezTo>
                    <a:cubicBezTo>
                      <a:pt x="221" y="338"/>
                      <a:pt x="224" y="343"/>
                      <a:pt x="225" y="344"/>
                    </a:cubicBezTo>
                    <a:cubicBezTo>
                      <a:pt x="227" y="345"/>
                      <a:pt x="228" y="348"/>
                      <a:pt x="228" y="351"/>
                    </a:cubicBezTo>
                    <a:cubicBezTo>
                      <a:pt x="228" y="353"/>
                      <a:pt x="231" y="357"/>
                      <a:pt x="231" y="360"/>
                    </a:cubicBezTo>
                    <a:cubicBezTo>
                      <a:pt x="231" y="363"/>
                      <a:pt x="237" y="371"/>
                      <a:pt x="238" y="372"/>
                    </a:cubicBezTo>
                    <a:cubicBezTo>
                      <a:pt x="240" y="374"/>
                      <a:pt x="239" y="377"/>
                      <a:pt x="240" y="381"/>
                    </a:cubicBezTo>
                    <a:cubicBezTo>
                      <a:pt x="241" y="385"/>
                      <a:pt x="245" y="388"/>
                      <a:pt x="247" y="389"/>
                    </a:cubicBezTo>
                    <a:cubicBezTo>
                      <a:pt x="248" y="390"/>
                      <a:pt x="249" y="391"/>
                      <a:pt x="250" y="393"/>
                    </a:cubicBezTo>
                    <a:cubicBezTo>
                      <a:pt x="250" y="395"/>
                      <a:pt x="251" y="396"/>
                      <a:pt x="254" y="398"/>
                    </a:cubicBezTo>
                    <a:cubicBezTo>
                      <a:pt x="256" y="401"/>
                      <a:pt x="256" y="400"/>
                      <a:pt x="257" y="404"/>
                    </a:cubicBezTo>
                    <a:cubicBezTo>
                      <a:pt x="258" y="408"/>
                      <a:pt x="260" y="408"/>
                      <a:pt x="261" y="410"/>
                    </a:cubicBezTo>
                    <a:cubicBezTo>
                      <a:pt x="263" y="413"/>
                      <a:pt x="263" y="413"/>
                      <a:pt x="266" y="414"/>
                    </a:cubicBezTo>
                    <a:cubicBezTo>
                      <a:pt x="269" y="415"/>
                      <a:pt x="271" y="417"/>
                      <a:pt x="271" y="419"/>
                    </a:cubicBezTo>
                    <a:cubicBezTo>
                      <a:pt x="272" y="420"/>
                      <a:pt x="271" y="429"/>
                      <a:pt x="271" y="429"/>
                    </a:cubicBezTo>
                    <a:cubicBezTo>
                      <a:pt x="271" y="429"/>
                      <a:pt x="272" y="430"/>
                      <a:pt x="272" y="432"/>
                    </a:cubicBezTo>
                    <a:cubicBezTo>
                      <a:pt x="273" y="433"/>
                      <a:pt x="273" y="439"/>
                      <a:pt x="273" y="441"/>
                    </a:cubicBezTo>
                    <a:cubicBezTo>
                      <a:pt x="273" y="443"/>
                      <a:pt x="277" y="448"/>
                      <a:pt x="280" y="452"/>
                    </a:cubicBezTo>
                    <a:cubicBezTo>
                      <a:pt x="283" y="456"/>
                      <a:pt x="284" y="464"/>
                      <a:pt x="284" y="464"/>
                    </a:cubicBezTo>
                    <a:cubicBezTo>
                      <a:pt x="285" y="465"/>
                      <a:pt x="288" y="471"/>
                      <a:pt x="288" y="471"/>
                    </a:cubicBezTo>
                    <a:cubicBezTo>
                      <a:pt x="288" y="471"/>
                      <a:pt x="291" y="472"/>
                      <a:pt x="294" y="472"/>
                    </a:cubicBezTo>
                    <a:cubicBezTo>
                      <a:pt x="297" y="472"/>
                      <a:pt x="301" y="474"/>
                      <a:pt x="303" y="477"/>
                    </a:cubicBezTo>
                    <a:cubicBezTo>
                      <a:pt x="304" y="480"/>
                      <a:pt x="309" y="479"/>
                      <a:pt x="311" y="479"/>
                    </a:cubicBezTo>
                    <a:cubicBezTo>
                      <a:pt x="313" y="479"/>
                      <a:pt x="316" y="482"/>
                      <a:pt x="318" y="484"/>
                    </a:cubicBezTo>
                    <a:cubicBezTo>
                      <a:pt x="321" y="487"/>
                      <a:pt x="324" y="487"/>
                      <a:pt x="330" y="487"/>
                    </a:cubicBezTo>
                    <a:cubicBezTo>
                      <a:pt x="335" y="487"/>
                      <a:pt x="343" y="487"/>
                      <a:pt x="346" y="489"/>
                    </a:cubicBezTo>
                    <a:cubicBezTo>
                      <a:pt x="349" y="490"/>
                      <a:pt x="354" y="498"/>
                      <a:pt x="357" y="498"/>
                    </a:cubicBezTo>
                    <a:cubicBezTo>
                      <a:pt x="359" y="498"/>
                      <a:pt x="361" y="494"/>
                      <a:pt x="361" y="494"/>
                    </a:cubicBezTo>
                    <a:cubicBezTo>
                      <a:pt x="366" y="493"/>
                      <a:pt x="367" y="491"/>
                      <a:pt x="367" y="491"/>
                    </a:cubicBezTo>
                    <a:cubicBezTo>
                      <a:pt x="366" y="488"/>
                      <a:pt x="365" y="491"/>
                      <a:pt x="364" y="491"/>
                    </a:cubicBezTo>
                    <a:cubicBezTo>
                      <a:pt x="363" y="491"/>
                      <a:pt x="362" y="489"/>
                      <a:pt x="361" y="489"/>
                    </a:cubicBezTo>
                    <a:cubicBezTo>
                      <a:pt x="360" y="488"/>
                      <a:pt x="361" y="487"/>
                      <a:pt x="362" y="486"/>
                    </a:cubicBezTo>
                    <a:cubicBezTo>
                      <a:pt x="362" y="485"/>
                      <a:pt x="362" y="484"/>
                      <a:pt x="361" y="483"/>
                    </a:cubicBezTo>
                    <a:cubicBezTo>
                      <a:pt x="361" y="483"/>
                      <a:pt x="361" y="482"/>
                      <a:pt x="361" y="481"/>
                    </a:cubicBezTo>
                    <a:cubicBezTo>
                      <a:pt x="361" y="481"/>
                      <a:pt x="361" y="478"/>
                      <a:pt x="360" y="477"/>
                    </a:cubicBezTo>
                    <a:cubicBezTo>
                      <a:pt x="359" y="477"/>
                      <a:pt x="359" y="474"/>
                      <a:pt x="358" y="473"/>
                    </a:cubicBezTo>
                    <a:cubicBezTo>
                      <a:pt x="357" y="472"/>
                      <a:pt x="356" y="471"/>
                      <a:pt x="356" y="468"/>
                    </a:cubicBezTo>
                    <a:cubicBezTo>
                      <a:pt x="357" y="465"/>
                      <a:pt x="355" y="463"/>
                      <a:pt x="355" y="463"/>
                    </a:cubicBezTo>
                    <a:cubicBezTo>
                      <a:pt x="354" y="462"/>
                      <a:pt x="354" y="458"/>
                      <a:pt x="354" y="456"/>
                    </a:cubicBezTo>
                    <a:cubicBezTo>
                      <a:pt x="354" y="455"/>
                      <a:pt x="352" y="453"/>
                      <a:pt x="351" y="453"/>
                    </a:cubicBezTo>
                    <a:cubicBezTo>
                      <a:pt x="350" y="453"/>
                      <a:pt x="350" y="451"/>
                      <a:pt x="352" y="451"/>
                    </a:cubicBezTo>
                    <a:cubicBezTo>
                      <a:pt x="353" y="451"/>
                      <a:pt x="353" y="451"/>
                      <a:pt x="354" y="450"/>
                    </a:cubicBezTo>
                    <a:cubicBezTo>
                      <a:pt x="354" y="450"/>
                      <a:pt x="352" y="449"/>
                      <a:pt x="351" y="448"/>
                    </a:cubicBezTo>
                    <a:cubicBezTo>
                      <a:pt x="350" y="446"/>
                      <a:pt x="351" y="445"/>
                      <a:pt x="352" y="445"/>
                    </a:cubicBezTo>
                    <a:cubicBezTo>
                      <a:pt x="353" y="445"/>
                      <a:pt x="353" y="443"/>
                      <a:pt x="353" y="442"/>
                    </a:cubicBezTo>
                    <a:cubicBezTo>
                      <a:pt x="353" y="440"/>
                      <a:pt x="355" y="438"/>
                      <a:pt x="355" y="436"/>
                    </a:cubicBezTo>
                    <a:cubicBezTo>
                      <a:pt x="356" y="435"/>
                      <a:pt x="355" y="433"/>
                      <a:pt x="352" y="433"/>
                    </a:cubicBezTo>
                    <a:cubicBezTo>
                      <a:pt x="349" y="433"/>
                      <a:pt x="347" y="433"/>
                      <a:pt x="346" y="433"/>
                    </a:cubicBezTo>
                    <a:cubicBezTo>
                      <a:pt x="344" y="432"/>
                      <a:pt x="344" y="429"/>
                      <a:pt x="344" y="428"/>
                    </a:cubicBezTo>
                    <a:cubicBezTo>
                      <a:pt x="343" y="427"/>
                      <a:pt x="342" y="425"/>
                      <a:pt x="343" y="425"/>
                    </a:cubicBezTo>
                    <a:cubicBezTo>
                      <a:pt x="344" y="425"/>
                      <a:pt x="345" y="426"/>
                      <a:pt x="346" y="428"/>
                    </a:cubicBezTo>
                    <a:cubicBezTo>
                      <a:pt x="347" y="429"/>
                      <a:pt x="349" y="428"/>
                      <a:pt x="351" y="428"/>
                    </a:cubicBezTo>
                    <a:cubicBezTo>
                      <a:pt x="353" y="428"/>
                      <a:pt x="354" y="430"/>
                      <a:pt x="355" y="429"/>
                    </a:cubicBezTo>
                    <a:cubicBezTo>
                      <a:pt x="356" y="429"/>
                      <a:pt x="357" y="429"/>
                      <a:pt x="357" y="431"/>
                    </a:cubicBezTo>
                    <a:cubicBezTo>
                      <a:pt x="356" y="432"/>
                      <a:pt x="358" y="436"/>
                      <a:pt x="358" y="434"/>
                    </a:cubicBezTo>
                    <a:cubicBezTo>
                      <a:pt x="359" y="433"/>
                      <a:pt x="360" y="426"/>
                      <a:pt x="361" y="424"/>
                    </a:cubicBezTo>
                    <a:cubicBezTo>
                      <a:pt x="362" y="423"/>
                      <a:pt x="366" y="415"/>
                      <a:pt x="367" y="413"/>
                    </a:cubicBezTo>
                    <a:cubicBezTo>
                      <a:pt x="369" y="411"/>
                      <a:pt x="370" y="407"/>
                      <a:pt x="369" y="407"/>
                    </a:cubicBezTo>
                    <a:cubicBezTo>
                      <a:pt x="367" y="407"/>
                      <a:pt x="367" y="410"/>
                      <a:pt x="365" y="412"/>
                    </a:cubicBezTo>
                    <a:cubicBezTo>
                      <a:pt x="363" y="414"/>
                      <a:pt x="361" y="418"/>
                      <a:pt x="361" y="417"/>
                    </a:cubicBezTo>
                    <a:cubicBezTo>
                      <a:pt x="361" y="415"/>
                      <a:pt x="361" y="414"/>
                      <a:pt x="361" y="413"/>
                    </a:cubicBezTo>
                    <a:cubicBezTo>
                      <a:pt x="361" y="412"/>
                      <a:pt x="359" y="410"/>
                      <a:pt x="359" y="409"/>
                    </a:cubicBezTo>
                    <a:cubicBezTo>
                      <a:pt x="358" y="409"/>
                      <a:pt x="358" y="408"/>
                      <a:pt x="356" y="407"/>
                    </a:cubicBezTo>
                    <a:cubicBezTo>
                      <a:pt x="355" y="407"/>
                      <a:pt x="355" y="407"/>
                      <a:pt x="355" y="406"/>
                    </a:cubicBezTo>
                    <a:cubicBezTo>
                      <a:pt x="356" y="405"/>
                      <a:pt x="360" y="404"/>
                      <a:pt x="361" y="405"/>
                    </a:cubicBezTo>
                    <a:cubicBezTo>
                      <a:pt x="363" y="405"/>
                      <a:pt x="363" y="406"/>
                      <a:pt x="365" y="407"/>
                    </a:cubicBezTo>
                    <a:cubicBezTo>
                      <a:pt x="366" y="407"/>
                      <a:pt x="368" y="403"/>
                      <a:pt x="369" y="402"/>
                    </a:cubicBezTo>
                    <a:cubicBezTo>
                      <a:pt x="369" y="401"/>
                      <a:pt x="370" y="400"/>
                      <a:pt x="371" y="398"/>
                    </a:cubicBezTo>
                    <a:cubicBezTo>
                      <a:pt x="372" y="397"/>
                      <a:pt x="372" y="396"/>
                      <a:pt x="372" y="395"/>
                    </a:cubicBezTo>
                    <a:cubicBezTo>
                      <a:pt x="371" y="394"/>
                      <a:pt x="370" y="394"/>
                      <a:pt x="369" y="395"/>
                    </a:cubicBezTo>
                    <a:cubicBezTo>
                      <a:pt x="369" y="396"/>
                      <a:pt x="368" y="397"/>
                      <a:pt x="367" y="397"/>
                    </a:cubicBezTo>
                    <a:cubicBezTo>
                      <a:pt x="366" y="397"/>
                      <a:pt x="366" y="396"/>
                      <a:pt x="366" y="394"/>
                    </a:cubicBezTo>
                    <a:cubicBezTo>
                      <a:pt x="367" y="392"/>
                      <a:pt x="369" y="392"/>
                      <a:pt x="371" y="392"/>
                    </a:cubicBezTo>
                    <a:cubicBezTo>
                      <a:pt x="372" y="391"/>
                      <a:pt x="373" y="392"/>
                      <a:pt x="374" y="392"/>
                    </a:cubicBezTo>
                    <a:cubicBezTo>
                      <a:pt x="374" y="392"/>
                      <a:pt x="375" y="391"/>
                      <a:pt x="376" y="390"/>
                    </a:cubicBezTo>
                    <a:cubicBezTo>
                      <a:pt x="377" y="389"/>
                      <a:pt x="376" y="390"/>
                      <a:pt x="377" y="391"/>
                    </a:cubicBezTo>
                    <a:cubicBezTo>
                      <a:pt x="378" y="393"/>
                      <a:pt x="379" y="391"/>
                      <a:pt x="380" y="390"/>
                    </a:cubicBezTo>
                    <a:cubicBezTo>
                      <a:pt x="380" y="390"/>
                      <a:pt x="381" y="388"/>
                      <a:pt x="382" y="387"/>
                    </a:cubicBezTo>
                    <a:cubicBezTo>
                      <a:pt x="383" y="385"/>
                      <a:pt x="382" y="385"/>
                      <a:pt x="381" y="383"/>
                    </a:cubicBezTo>
                    <a:cubicBezTo>
                      <a:pt x="380" y="381"/>
                      <a:pt x="381" y="380"/>
                      <a:pt x="381" y="379"/>
                    </a:cubicBezTo>
                    <a:cubicBezTo>
                      <a:pt x="382" y="378"/>
                      <a:pt x="383" y="379"/>
                      <a:pt x="384" y="380"/>
                    </a:cubicBezTo>
                    <a:cubicBezTo>
                      <a:pt x="384" y="381"/>
                      <a:pt x="386" y="383"/>
                      <a:pt x="387" y="383"/>
                    </a:cubicBezTo>
                    <a:cubicBezTo>
                      <a:pt x="388" y="384"/>
                      <a:pt x="389" y="383"/>
                      <a:pt x="390" y="382"/>
                    </a:cubicBezTo>
                    <a:cubicBezTo>
                      <a:pt x="391" y="381"/>
                      <a:pt x="394" y="381"/>
                      <a:pt x="395" y="380"/>
                    </a:cubicBezTo>
                    <a:cubicBezTo>
                      <a:pt x="396" y="379"/>
                      <a:pt x="397" y="378"/>
                      <a:pt x="397" y="378"/>
                    </a:cubicBezTo>
                    <a:cubicBezTo>
                      <a:pt x="397" y="377"/>
                      <a:pt x="395" y="377"/>
                      <a:pt x="394" y="376"/>
                    </a:cubicBezTo>
                    <a:cubicBezTo>
                      <a:pt x="392" y="376"/>
                      <a:pt x="394" y="375"/>
                      <a:pt x="393" y="374"/>
                    </a:cubicBezTo>
                    <a:cubicBezTo>
                      <a:pt x="391" y="373"/>
                      <a:pt x="391" y="372"/>
                      <a:pt x="390" y="371"/>
                    </a:cubicBezTo>
                    <a:cubicBezTo>
                      <a:pt x="389" y="370"/>
                      <a:pt x="389" y="369"/>
                      <a:pt x="388" y="368"/>
                    </a:cubicBezTo>
                    <a:cubicBezTo>
                      <a:pt x="387" y="367"/>
                      <a:pt x="389" y="366"/>
                      <a:pt x="390" y="367"/>
                    </a:cubicBezTo>
                    <a:cubicBezTo>
                      <a:pt x="391" y="367"/>
                      <a:pt x="393" y="369"/>
                      <a:pt x="394" y="370"/>
                    </a:cubicBezTo>
                    <a:cubicBezTo>
                      <a:pt x="394" y="371"/>
                      <a:pt x="396" y="372"/>
                      <a:pt x="397" y="372"/>
                    </a:cubicBezTo>
                    <a:cubicBezTo>
                      <a:pt x="399" y="372"/>
                      <a:pt x="400" y="370"/>
                      <a:pt x="397" y="368"/>
                    </a:cubicBezTo>
                    <a:cubicBezTo>
                      <a:pt x="395" y="367"/>
                      <a:pt x="395" y="366"/>
                      <a:pt x="396" y="366"/>
                    </a:cubicBezTo>
                    <a:cubicBezTo>
                      <a:pt x="397" y="366"/>
                      <a:pt x="399" y="368"/>
                      <a:pt x="400" y="369"/>
                    </a:cubicBezTo>
                    <a:cubicBezTo>
                      <a:pt x="401" y="369"/>
                      <a:pt x="402" y="369"/>
                      <a:pt x="403" y="368"/>
                    </a:cubicBezTo>
                    <a:cubicBezTo>
                      <a:pt x="405" y="368"/>
                      <a:pt x="404" y="370"/>
                      <a:pt x="405" y="371"/>
                    </a:cubicBezTo>
                    <a:cubicBezTo>
                      <a:pt x="406" y="372"/>
                      <a:pt x="407" y="371"/>
                      <a:pt x="408" y="371"/>
                    </a:cubicBezTo>
                    <a:cubicBezTo>
                      <a:pt x="409" y="371"/>
                      <a:pt x="411" y="370"/>
                      <a:pt x="411" y="371"/>
                    </a:cubicBezTo>
                    <a:cubicBezTo>
                      <a:pt x="412" y="371"/>
                      <a:pt x="410" y="372"/>
                      <a:pt x="409" y="373"/>
                    </a:cubicBezTo>
                    <a:cubicBezTo>
                      <a:pt x="408" y="373"/>
                      <a:pt x="405" y="375"/>
                      <a:pt x="405" y="376"/>
                    </a:cubicBezTo>
                    <a:cubicBezTo>
                      <a:pt x="406" y="377"/>
                      <a:pt x="408" y="376"/>
                      <a:pt x="409" y="376"/>
                    </a:cubicBezTo>
                    <a:cubicBezTo>
                      <a:pt x="409" y="375"/>
                      <a:pt x="411" y="374"/>
                      <a:pt x="412" y="373"/>
                    </a:cubicBezTo>
                    <a:cubicBezTo>
                      <a:pt x="413" y="372"/>
                      <a:pt x="414" y="372"/>
                      <a:pt x="415" y="371"/>
                    </a:cubicBezTo>
                    <a:cubicBezTo>
                      <a:pt x="415" y="371"/>
                      <a:pt x="416" y="372"/>
                      <a:pt x="417" y="371"/>
                    </a:cubicBezTo>
                    <a:cubicBezTo>
                      <a:pt x="418" y="370"/>
                      <a:pt x="420" y="369"/>
                      <a:pt x="421" y="369"/>
                    </a:cubicBezTo>
                    <a:cubicBezTo>
                      <a:pt x="423" y="368"/>
                      <a:pt x="423" y="367"/>
                      <a:pt x="421" y="367"/>
                    </a:cubicBezTo>
                    <a:cubicBezTo>
                      <a:pt x="420" y="367"/>
                      <a:pt x="419" y="368"/>
                      <a:pt x="418" y="368"/>
                    </a:cubicBezTo>
                    <a:cubicBezTo>
                      <a:pt x="417" y="368"/>
                      <a:pt x="417" y="367"/>
                      <a:pt x="418" y="367"/>
                    </a:cubicBezTo>
                    <a:cubicBezTo>
                      <a:pt x="418" y="366"/>
                      <a:pt x="420" y="366"/>
                      <a:pt x="421" y="366"/>
                    </a:cubicBezTo>
                    <a:cubicBezTo>
                      <a:pt x="421" y="365"/>
                      <a:pt x="424" y="365"/>
                      <a:pt x="426" y="365"/>
                    </a:cubicBezTo>
                    <a:cubicBezTo>
                      <a:pt x="428" y="365"/>
                      <a:pt x="428" y="364"/>
                      <a:pt x="429" y="364"/>
                    </a:cubicBezTo>
                    <a:cubicBezTo>
                      <a:pt x="430" y="364"/>
                      <a:pt x="430" y="363"/>
                      <a:pt x="432" y="362"/>
                    </a:cubicBezTo>
                    <a:cubicBezTo>
                      <a:pt x="433" y="362"/>
                      <a:pt x="434" y="361"/>
                      <a:pt x="434" y="360"/>
                    </a:cubicBezTo>
                    <a:cubicBezTo>
                      <a:pt x="435" y="359"/>
                      <a:pt x="436" y="359"/>
                      <a:pt x="437" y="359"/>
                    </a:cubicBezTo>
                    <a:cubicBezTo>
                      <a:pt x="438" y="359"/>
                      <a:pt x="439" y="358"/>
                      <a:pt x="440" y="356"/>
                    </a:cubicBezTo>
                    <a:cubicBezTo>
                      <a:pt x="442" y="355"/>
                      <a:pt x="447" y="351"/>
                      <a:pt x="447" y="351"/>
                    </a:cubicBezTo>
                    <a:cubicBezTo>
                      <a:pt x="447" y="346"/>
                      <a:pt x="447" y="346"/>
                      <a:pt x="447" y="346"/>
                    </a:cubicBezTo>
                    <a:cubicBezTo>
                      <a:pt x="447" y="346"/>
                      <a:pt x="449" y="344"/>
                      <a:pt x="450" y="344"/>
                    </a:cubicBezTo>
                    <a:cubicBezTo>
                      <a:pt x="452" y="344"/>
                      <a:pt x="454" y="340"/>
                      <a:pt x="455" y="339"/>
                    </a:cubicBezTo>
                    <a:cubicBezTo>
                      <a:pt x="456" y="339"/>
                      <a:pt x="457" y="337"/>
                      <a:pt x="457" y="337"/>
                    </a:cubicBezTo>
                    <a:cubicBezTo>
                      <a:pt x="457" y="337"/>
                      <a:pt x="458" y="335"/>
                      <a:pt x="458" y="334"/>
                    </a:cubicBezTo>
                    <a:cubicBezTo>
                      <a:pt x="458" y="334"/>
                      <a:pt x="457" y="334"/>
                      <a:pt x="456" y="333"/>
                    </a:cubicBezTo>
                    <a:cubicBezTo>
                      <a:pt x="455" y="333"/>
                      <a:pt x="455" y="331"/>
                      <a:pt x="455" y="330"/>
                    </a:cubicBezTo>
                    <a:cubicBezTo>
                      <a:pt x="455" y="329"/>
                      <a:pt x="455" y="329"/>
                      <a:pt x="453" y="328"/>
                    </a:cubicBezTo>
                    <a:cubicBezTo>
                      <a:pt x="451" y="327"/>
                      <a:pt x="453" y="325"/>
                      <a:pt x="453" y="325"/>
                    </a:cubicBezTo>
                    <a:cubicBezTo>
                      <a:pt x="452" y="324"/>
                      <a:pt x="452" y="323"/>
                      <a:pt x="452" y="322"/>
                    </a:cubicBezTo>
                    <a:cubicBezTo>
                      <a:pt x="451" y="321"/>
                      <a:pt x="452" y="320"/>
                      <a:pt x="452" y="320"/>
                    </a:cubicBezTo>
                    <a:cubicBezTo>
                      <a:pt x="453" y="319"/>
                      <a:pt x="454" y="320"/>
                      <a:pt x="455" y="320"/>
                    </a:cubicBezTo>
                    <a:cubicBezTo>
                      <a:pt x="455" y="320"/>
                      <a:pt x="456" y="321"/>
                      <a:pt x="456" y="322"/>
                    </a:cubicBezTo>
                    <a:cubicBezTo>
                      <a:pt x="457" y="323"/>
                      <a:pt x="457" y="321"/>
                      <a:pt x="458" y="320"/>
                    </a:cubicBezTo>
                    <a:cubicBezTo>
                      <a:pt x="459" y="319"/>
                      <a:pt x="460" y="317"/>
                      <a:pt x="461" y="317"/>
                    </a:cubicBezTo>
                    <a:cubicBezTo>
                      <a:pt x="461" y="317"/>
                      <a:pt x="464" y="317"/>
                      <a:pt x="464" y="318"/>
                    </a:cubicBezTo>
                    <a:cubicBezTo>
                      <a:pt x="465" y="318"/>
                      <a:pt x="465" y="321"/>
                      <a:pt x="464" y="322"/>
                    </a:cubicBezTo>
                    <a:cubicBezTo>
                      <a:pt x="464" y="322"/>
                      <a:pt x="463" y="324"/>
                      <a:pt x="462" y="325"/>
                    </a:cubicBezTo>
                    <a:cubicBezTo>
                      <a:pt x="462" y="325"/>
                      <a:pt x="462" y="327"/>
                      <a:pt x="463" y="327"/>
                    </a:cubicBezTo>
                    <a:cubicBezTo>
                      <a:pt x="463" y="328"/>
                      <a:pt x="465" y="328"/>
                      <a:pt x="466" y="327"/>
                    </a:cubicBezTo>
                    <a:cubicBezTo>
                      <a:pt x="468" y="327"/>
                      <a:pt x="470" y="327"/>
                      <a:pt x="470" y="327"/>
                    </a:cubicBezTo>
                    <a:cubicBezTo>
                      <a:pt x="470" y="327"/>
                      <a:pt x="465" y="331"/>
                      <a:pt x="464" y="332"/>
                    </a:cubicBezTo>
                    <a:cubicBezTo>
                      <a:pt x="463" y="333"/>
                      <a:pt x="461" y="338"/>
                      <a:pt x="461" y="338"/>
                    </a:cubicBezTo>
                    <a:cubicBezTo>
                      <a:pt x="461" y="338"/>
                      <a:pt x="464" y="334"/>
                      <a:pt x="466" y="333"/>
                    </a:cubicBezTo>
                    <a:cubicBezTo>
                      <a:pt x="467" y="332"/>
                      <a:pt x="471" y="330"/>
                      <a:pt x="473" y="329"/>
                    </a:cubicBezTo>
                    <a:cubicBezTo>
                      <a:pt x="475" y="329"/>
                      <a:pt x="475" y="328"/>
                      <a:pt x="476" y="327"/>
                    </a:cubicBezTo>
                    <a:cubicBezTo>
                      <a:pt x="478" y="326"/>
                      <a:pt x="482" y="325"/>
                      <a:pt x="483" y="324"/>
                    </a:cubicBezTo>
                    <a:cubicBezTo>
                      <a:pt x="484" y="323"/>
                      <a:pt x="487" y="322"/>
                      <a:pt x="489" y="321"/>
                    </a:cubicBezTo>
                    <a:cubicBezTo>
                      <a:pt x="491" y="321"/>
                      <a:pt x="493" y="320"/>
                      <a:pt x="495" y="320"/>
                    </a:cubicBezTo>
                    <a:cubicBezTo>
                      <a:pt x="496" y="320"/>
                      <a:pt x="497" y="320"/>
                      <a:pt x="498" y="319"/>
                    </a:cubicBezTo>
                    <a:cubicBezTo>
                      <a:pt x="498" y="319"/>
                      <a:pt x="497" y="317"/>
                      <a:pt x="496" y="316"/>
                    </a:cubicBezTo>
                    <a:cubicBezTo>
                      <a:pt x="496" y="315"/>
                      <a:pt x="494" y="314"/>
                      <a:pt x="495" y="313"/>
                    </a:cubicBezTo>
                    <a:cubicBezTo>
                      <a:pt x="495" y="312"/>
                      <a:pt x="496" y="311"/>
                      <a:pt x="499" y="307"/>
                    </a:cubicBezTo>
                    <a:cubicBezTo>
                      <a:pt x="501" y="303"/>
                      <a:pt x="502" y="303"/>
                      <a:pt x="502" y="303"/>
                    </a:cubicBezTo>
                    <a:cubicBezTo>
                      <a:pt x="504" y="301"/>
                      <a:pt x="505" y="298"/>
                      <a:pt x="504" y="297"/>
                    </a:cubicBezTo>
                    <a:cubicBezTo>
                      <a:pt x="504" y="296"/>
                      <a:pt x="504" y="294"/>
                      <a:pt x="503" y="291"/>
                    </a:cubicBezTo>
                    <a:cubicBezTo>
                      <a:pt x="501" y="288"/>
                      <a:pt x="501" y="288"/>
                      <a:pt x="502" y="287"/>
                    </a:cubicBezTo>
                    <a:cubicBezTo>
                      <a:pt x="503" y="286"/>
                      <a:pt x="503" y="284"/>
                      <a:pt x="503" y="283"/>
                    </a:cubicBezTo>
                    <a:cubicBezTo>
                      <a:pt x="503" y="281"/>
                      <a:pt x="503" y="278"/>
                      <a:pt x="503" y="278"/>
                    </a:cubicBezTo>
                    <a:cubicBezTo>
                      <a:pt x="503" y="278"/>
                      <a:pt x="504" y="276"/>
                      <a:pt x="505" y="274"/>
                    </a:cubicBezTo>
                    <a:cubicBezTo>
                      <a:pt x="506" y="273"/>
                      <a:pt x="506" y="270"/>
                      <a:pt x="507" y="269"/>
                    </a:cubicBezTo>
                    <a:cubicBezTo>
                      <a:pt x="508" y="268"/>
                      <a:pt x="508" y="266"/>
                      <a:pt x="508" y="266"/>
                    </a:cubicBezTo>
                    <a:cubicBezTo>
                      <a:pt x="508" y="266"/>
                      <a:pt x="507" y="263"/>
                      <a:pt x="508" y="263"/>
                    </a:cubicBezTo>
                    <a:cubicBezTo>
                      <a:pt x="510" y="262"/>
                      <a:pt x="508" y="260"/>
                      <a:pt x="508" y="259"/>
                    </a:cubicBezTo>
                    <a:cubicBezTo>
                      <a:pt x="508" y="258"/>
                      <a:pt x="509" y="255"/>
                      <a:pt x="509" y="254"/>
                    </a:cubicBezTo>
                    <a:cubicBezTo>
                      <a:pt x="509" y="253"/>
                      <a:pt x="508" y="250"/>
                      <a:pt x="508" y="249"/>
                    </a:cubicBezTo>
                    <a:cubicBezTo>
                      <a:pt x="507" y="248"/>
                      <a:pt x="505" y="246"/>
                      <a:pt x="504" y="245"/>
                    </a:cubicBezTo>
                    <a:cubicBezTo>
                      <a:pt x="502" y="244"/>
                      <a:pt x="503" y="241"/>
                      <a:pt x="503" y="241"/>
                    </a:cubicBezTo>
                    <a:cubicBezTo>
                      <a:pt x="503" y="241"/>
                      <a:pt x="502" y="238"/>
                      <a:pt x="501" y="237"/>
                    </a:cubicBezTo>
                    <a:cubicBezTo>
                      <a:pt x="500" y="236"/>
                      <a:pt x="499" y="234"/>
                      <a:pt x="498" y="233"/>
                    </a:cubicBezTo>
                    <a:cubicBezTo>
                      <a:pt x="497" y="233"/>
                      <a:pt x="497" y="230"/>
                      <a:pt x="497" y="230"/>
                    </a:cubicBezTo>
                    <a:cubicBezTo>
                      <a:pt x="497" y="229"/>
                      <a:pt x="497" y="225"/>
                      <a:pt x="496" y="223"/>
                    </a:cubicBezTo>
                    <a:cubicBezTo>
                      <a:pt x="495" y="222"/>
                      <a:pt x="493" y="218"/>
                      <a:pt x="492" y="218"/>
                    </a:cubicBezTo>
                    <a:cubicBezTo>
                      <a:pt x="491" y="217"/>
                      <a:pt x="488" y="213"/>
                      <a:pt x="488" y="213"/>
                    </a:cubicBezTo>
                    <a:cubicBezTo>
                      <a:pt x="487" y="167"/>
                      <a:pt x="487" y="167"/>
                      <a:pt x="487" y="167"/>
                    </a:cubicBezTo>
                    <a:cubicBezTo>
                      <a:pt x="487" y="167"/>
                      <a:pt x="487" y="167"/>
                      <a:pt x="487" y="167"/>
                    </a:cubicBezTo>
                    <a:cubicBezTo>
                      <a:pt x="487" y="167"/>
                      <a:pt x="487" y="167"/>
                      <a:pt x="487" y="167"/>
                    </a:cubicBezTo>
                    <a:cubicBezTo>
                      <a:pt x="486" y="143"/>
                      <a:pt x="486" y="143"/>
                      <a:pt x="486" y="143"/>
                    </a:cubicBezTo>
                    <a:cubicBezTo>
                      <a:pt x="486" y="143"/>
                      <a:pt x="484" y="141"/>
                      <a:pt x="483" y="141"/>
                    </a:cubicBezTo>
                    <a:cubicBezTo>
                      <a:pt x="482" y="141"/>
                      <a:pt x="477" y="140"/>
                      <a:pt x="476" y="140"/>
                    </a:cubicBezTo>
                    <a:cubicBezTo>
                      <a:pt x="475" y="140"/>
                      <a:pt x="475" y="142"/>
                      <a:pt x="473" y="142"/>
                    </a:cubicBezTo>
                    <a:cubicBezTo>
                      <a:pt x="472" y="143"/>
                      <a:pt x="472" y="142"/>
                      <a:pt x="472" y="141"/>
                    </a:cubicBezTo>
                    <a:cubicBezTo>
                      <a:pt x="471" y="141"/>
                      <a:pt x="470" y="140"/>
                      <a:pt x="469" y="139"/>
                    </a:cubicBezTo>
                    <a:cubicBezTo>
                      <a:pt x="469" y="139"/>
                      <a:pt x="469" y="139"/>
                      <a:pt x="469" y="139"/>
                    </a:cubicBezTo>
                    <a:cubicBezTo>
                      <a:pt x="469" y="139"/>
                      <a:pt x="469" y="138"/>
                      <a:pt x="469" y="138"/>
                    </a:cubicBezTo>
                    <a:cubicBezTo>
                      <a:pt x="468" y="138"/>
                      <a:pt x="468" y="138"/>
                      <a:pt x="468" y="138"/>
                    </a:cubicBezTo>
                    <a:cubicBezTo>
                      <a:pt x="467" y="137"/>
                      <a:pt x="464" y="137"/>
                      <a:pt x="462" y="137"/>
                    </a:cubicBezTo>
                    <a:cubicBezTo>
                      <a:pt x="461" y="137"/>
                      <a:pt x="459" y="135"/>
                      <a:pt x="456" y="134"/>
                    </a:cubicBezTo>
                    <a:cubicBezTo>
                      <a:pt x="454" y="133"/>
                      <a:pt x="450" y="129"/>
                      <a:pt x="449" y="129"/>
                    </a:cubicBezTo>
                    <a:cubicBezTo>
                      <a:pt x="448" y="129"/>
                      <a:pt x="444" y="126"/>
                      <a:pt x="443" y="125"/>
                    </a:cubicBezTo>
                    <a:cubicBezTo>
                      <a:pt x="442" y="124"/>
                      <a:pt x="439" y="125"/>
                      <a:pt x="439" y="125"/>
                    </a:cubicBezTo>
                    <a:cubicBezTo>
                      <a:pt x="439" y="126"/>
                      <a:pt x="437" y="127"/>
                      <a:pt x="436" y="128"/>
                    </a:cubicBezTo>
                    <a:cubicBezTo>
                      <a:pt x="436" y="129"/>
                      <a:pt x="433" y="129"/>
                      <a:pt x="432" y="129"/>
                    </a:cubicBezTo>
                    <a:cubicBezTo>
                      <a:pt x="431" y="129"/>
                      <a:pt x="431" y="127"/>
                      <a:pt x="430" y="127"/>
                    </a:cubicBezTo>
                    <a:cubicBezTo>
                      <a:pt x="429" y="127"/>
                      <a:pt x="428" y="125"/>
                      <a:pt x="427" y="125"/>
                    </a:cubicBezTo>
                    <a:cubicBezTo>
                      <a:pt x="426" y="125"/>
                      <a:pt x="424" y="127"/>
                      <a:pt x="423" y="127"/>
                    </a:cubicBezTo>
                    <a:cubicBezTo>
                      <a:pt x="421" y="127"/>
                      <a:pt x="421" y="129"/>
                      <a:pt x="420" y="129"/>
                    </a:cubicBezTo>
                    <a:cubicBezTo>
                      <a:pt x="419" y="129"/>
                      <a:pt x="417" y="130"/>
                      <a:pt x="416" y="129"/>
                    </a:cubicBezTo>
                    <a:cubicBezTo>
                      <a:pt x="415" y="129"/>
                      <a:pt x="414" y="128"/>
                      <a:pt x="413" y="128"/>
                    </a:cubicBezTo>
                    <a:cubicBezTo>
                      <a:pt x="413" y="128"/>
                      <a:pt x="412" y="129"/>
                      <a:pt x="411" y="130"/>
                    </a:cubicBezTo>
                    <a:cubicBezTo>
                      <a:pt x="410" y="130"/>
                      <a:pt x="408" y="130"/>
                      <a:pt x="407" y="130"/>
                    </a:cubicBezTo>
                    <a:cubicBezTo>
                      <a:pt x="407" y="131"/>
                      <a:pt x="406" y="133"/>
                      <a:pt x="405" y="133"/>
                    </a:cubicBezTo>
                    <a:cubicBezTo>
                      <a:pt x="403" y="134"/>
                      <a:pt x="402" y="134"/>
                      <a:pt x="401" y="135"/>
                    </a:cubicBezTo>
                    <a:cubicBezTo>
                      <a:pt x="400" y="136"/>
                      <a:pt x="399" y="136"/>
                      <a:pt x="399" y="136"/>
                    </a:cubicBezTo>
                    <a:cubicBezTo>
                      <a:pt x="399" y="136"/>
                      <a:pt x="397" y="135"/>
                      <a:pt x="396" y="134"/>
                    </a:cubicBezTo>
                    <a:cubicBezTo>
                      <a:pt x="396" y="133"/>
                      <a:pt x="394" y="133"/>
                      <a:pt x="394" y="133"/>
                    </a:cubicBezTo>
                    <a:cubicBezTo>
                      <a:pt x="393" y="133"/>
                      <a:pt x="390" y="131"/>
                      <a:pt x="389" y="130"/>
                    </a:cubicBezTo>
                    <a:cubicBezTo>
                      <a:pt x="388" y="129"/>
                      <a:pt x="387" y="128"/>
                      <a:pt x="386" y="128"/>
                    </a:cubicBezTo>
                    <a:cubicBezTo>
                      <a:pt x="385" y="128"/>
                      <a:pt x="384" y="129"/>
                      <a:pt x="383" y="130"/>
                    </a:cubicBezTo>
                    <a:cubicBezTo>
                      <a:pt x="382" y="131"/>
                      <a:pt x="382" y="129"/>
                      <a:pt x="381" y="129"/>
                    </a:cubicBezTo>
                    <a:cubicBezTo>
                      <a:pt x="380" y="129"/>
                      <a:pt x="379" y="128"/>
                      <a:pt x="378" y="127"/>
                    </a:cubicBezTo>
                    <a:cubicBezTo>
                      <a:pt x="376" y="125"/>
                      <a:pt x="375" y="126"/>
                      <a:pt x="374" y="127"/>
                    </a:cubicBezTo>
                    <a:cubicBezTo>
                      <a:pt x="373" y="128"/>
                      <a:pt x="371" y="130"/>
                      <a:pt x="371" y="131"/>
                    </a:cubicBezTo>
                    <a:cubicBezTo>
                      <a:pt x="370" y="133"/>
                      <a:pt x="369" y="137"/>
                      <a:pt x="367" y="134"/>
                    </a:cubicBezTo>
                    <a:cubicBezTo>
                      <a:pt x="365" y="132"/>
                      <a:pt x="367" y="129"/>
                      <a:pt x="366" y="129"/>
                    </a:cubicBezTo>
                    <a:cubicBezTo>
                      <a:pt x="364" y="129"/>
                      <a:pt x="359" y="132"/>
                      <a:pt x="358" y="130"/>
                    </a:cubicBezTo>
                    <a:cubicBezTo>
                      <a:pt x="356" y="128"/>
                      <a:pt x="353" y="127"/>
                      <a:pt x="352" y="125"/>
                    </a:cubicBezTo>
                    <a:cubicBezTo>
                      <a:pt x="351" y="122"/>
                      <a:pt x="347" y="123"/>
                      <a:pt x="346" y="126"/>
                    </a:cubicBezTo>
                    <a:cubicBezTo>
                      <a:pt x="345" y="128"/>
                      <a:pt x="340" y="129"/>
                      <a:pt x="338" y="129"/>
                    </a:cubicBezTo>
                    <a:cubicBezTo>
                      <a:pt x="337" y="128"/>
                      <a:pt x="338" y="124"/>
                      <a:pt x="338" y="124"/>
                    </a:cubicBezTo>
                    <a:cubicBezTo>
                      <a:pt x="334" y="121"/>
                      <a:pt x="334" y="121"/>
                      <a:pt x="334" y="121"/>
                    </a:cubicBezTo>
                    <a:cubicBezTo>
                      <a:pt x="334" y="121"/>
                      <a:pt x="333" y="119"/>
                      <a:pt x="332" y="117"/>
                    </a:cubicBezTo>
                    <a:cubicBezTo>
                      <a:pt x="331" y="115"/>
                      <a:pt x="325" y="115"/>
                      <a:pt x="323" y="115"/>
                    </a:cubicBezTo>
                    <a:cubicBezTo>
                      <a:pt x="322" y="116"/>
                      <a:pt x="320" y="119"/>
                      <a:pt x="317" y="119"/>
                    </a:cubicBezTo>
                    <a:cubicBezTo>
                      <a:pt x="315" y="119"/>
                      <a:pt x="315" y="116"/>
                      <a:pt x="315" y="116"/>
                    </a:cubicBezTo>
                    <a:cubicBezTo>
                      <a:pt x="315" y="116"/>
                      <a:pt x="309" y="115"/>
                      <a:pt x="306" y="115"/>
                    </a:cubicBezTo>
                    <a:cubicBezTo>
                      <a:pt x="303" y="115"/>
                      <a:pt x="299" y="112"/>
                      <a:pt x="299" y="112"/>
                    </a:cubicBezTo>
                    <a:cubicBezTo>
                      <a:pt x="299" y="112"/>
                      <a:pt x="292" y="113"/>
                      <a:pt x="291" y="112"/>
                    </a:cubicBezTo>
                    <a:cubicBezTo>
                      <a:pt x="289" y="111"/>
                      <a:pt x="291" y="106"/>
                      <a:pt x="289" y="104"/>
                    </a:cubicBezTo>
                    <a:cubicBezTo>
                      <a:pt x="287" y="103"/>
                      <a:pt x="287" y="100"/>
                      <a:pt x="287" y="100"/>
                    </a:cubicBezTo>
                    <a:cubicBezTo>
                      <a:pt x="287" y="100"/>
                      <a:pt x="284" y="103"/>
                      <a:pt x="282" y="103"/>
                    </a:cubicBezTo>
                    <a:cubicBezTo>
                      <a:pt x="280" y="103"/>
                      <a:pt x="279" y="102"/>
                      <a:pt x="276" y="103"/>
                    </a:cubicBezTo>
                    <a:cubicBezTo>
                      <a:pt x="273" y="105"/>
                      <a:pt x="271" y="102"/>
                      <a:pt x="269" y="100"/>
                    </a:cubicBezTo>
                    <a:cubicBezTo>
                      <a:pt x="268" y="97"/>
                      <a:pt x="261" y="93"/>
                      <a:pt x="261" y="93"/>
                    </a:cubicBezTo>
                    <a:cubicBezTo>
                      <a:pt x="261" y="93"/>
                      <a:pt x="264" y="13"/>
                      <a:pt x="264" y="11"/>
                    </a:cubicBezTo>
                    <a:cubicBezTo>
                      <a:pt x="263" y="8"/>
                      <a:pt x="261" y="5"/>
                      <a:pt x="259" y="5"/>
                    </a:cubicBezTo>
                    <a:cubicBezTo>
                      <a:pt x="257" y="5"/>
                      <a:pt x="187" y="2"/>
                      <a:pt x="173" y="2"/>
                    </a:cubicBezTo>
                    <a:cubicBezTo>
                      <a:pt x="164" y="1"/>
                      <a:pt x="157" y="0"/>
                      <a:pt x="154" y="1"/>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5" name="Freeform 23">
                <a:extLst>
                  <a:ext uri="{FF2B5EF4-FFF2-40B4-BE49-F238E27FC236}">
                    <a16:creationId xmlns:a16="http://schemas.microsoft.com/office/drawing/2014/main" id="{672160C1-A700-4CDB-B6EF-DD50DCBC64D6}"/>
                  </a:ext>
                </a:extLst>
              </p:cNvPr>
              <p:cNvSpPr>
                <a:spLocks/>
              </p:cNvSpPr>
              <p:nvPr/>
            </p:nvSpPr>
            <p:spPr bwMode="auto">
              <a:xfrm>
                <a:off x="8847928" y="4720174"/>
                <a:ext cx="10309" cy="7732"/>
              </a:xfrm>
              <a:custGeom>
                <a:avLst/>
                <a:gdLst>
                  <a:gd name="T0" fmla="*/ 0 w 4"/>
                  <a:gd name="T1" fmla="*/ 3 h 3"/>
                  <a:gd name="T2" fmla="*/ 3 w 4"/>
                  <a:gd name="T3" fmla="*/ 1 h 3"/>
                  <a:gd name="T4" fmla="*/ 2 w 4"/>
                  <a:gd name="T5" fmla="*/ 3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1"/>
                      <a:pt x="3" y="1"/>
                    </a:cubicBezTo>
                    <a:cubicBezTo>
                      <a:pt x="4" y="0"/>
                      <a:pt x="4" y="2"/>
                      <a:pt x="2" y="3"/>
                    </a:cubicBezTo>
                    <a:cubicBezTo>
                      <a:pt x="0" y="3"/>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6" name="Freeform 24">
                <a:extLst>
                  <a:ext uri="{FF2B5EF4-FFF2-40B4-BE49-F238E27FC236}">
                    <a16:creationId xmlns:a16="http://schemas.microsoft.com/office/drawing/2014/main" id="{DDDD0C5D-9321-4AB8-89E9-F9AE168129DB}"/>
                  </a:ext>
                </a:extLst>
              </p:cNvPr>
              <p:cNvSpPr>
                <a:spLocks/>
              </p:cNvSpPr>
              <p:nvPr/>
            </p:nvSpPr>
            <p:spPr bwMode="auto">
              <a:xfrm>
                <a:off x="9398191" y="3689194"/>
                <a:ext cx="753872" cy="269343"/>
              </a:xfrm>
              <a:custGeom>
                <a:avLst/>
                <a:gdLst>
                  <a:gd name="T0" fmla="*/ 239 w 307"/>
                  <a:gd name="T1" fmla="*/ 9 h 109"/>
                  <a:gd name="T2" fmla="*/ 236 w 307"/>
                  <a:gd name="T3" fmla="*/ 10 h 109"/>
                  <a:gd name="T4" fmla="*/ 225 w 307"/>
                  <a:gd name="T5" fmla="*/ 13 h 109"/>
                  <a:gd name="T6" fmla="*/ 212 w 307"/>
                  <a:gd name="T7" fmla="*/ 14 h 109"/>
                  <a:gd name="T8" fmla="*/ 178 w 307"/>
                  <a:gd name="T9" fmla="*/ 16 h 109"/>
                  <a:gd name="T10" fmla="*/ 143 w 307"/>
                  <a:gd name="T11" fmla="*/ 21 h 109"/>
                  <a:gd name="T12" fmla="*/ 112 w 307"/>
                  <a:gd name="T13" fmla="*/ 24 h 109"/>
                  <a:gd name="T14" fmla="*/ 84 w 307"/>
                  <a:gd name="T15" fmla="*/ 26 h 109"/>
                  <a:gd name="T16" fmla="*/ 75 w 307"/>
                  <a:gd name="T17" fmla="*/ 25 h 109"/>
                  <a:gd name="T18" fmla="*/ 77 w 307"/>
                  <a:gd name="T19" fmla="*/ 35 h 109"/>
                  <a:gd name="T20" fmla="*/ 27 w 307"/>
                  <a:gd name="T21" fmla="*/ 38 h 109"/>
                  <a:gd name="T22" fmla="*/ 27 w 307"/>
                  <a:gd name="T23" fmla="*/ 38 h 109"/>
                  <a:gd name="T24" fmla="*/ 25 w 307"/>
                  <a:gd name="T25" fmla="*/ 38 h 109"/>
                  <a:gd name="T26" fmla="*/ 23 w 307"/>
                  <a:gd name="T27" fmla="*/ 38 h 109"/>
                  <a:gd name="T28" fmla="*/ 23 w 307"/>
                  <a:gd name="T29" fmla="*/ 40 h 109"/>
                  <a:gd name="T30" fmla="*/ 24 w 307"/>
                  <a:gd name="T31" fmla="*/ 44 h 109"/>
                  <a:gd name="T32" fmla="*/ 21 w 307"/>
                  <a:gd name="T33" fmla="*/ 46 h 109"/>
                  <a:gd name="T34" fmla="*/ 21 w 307"/>
                  <a:gd name="T35" fmla="*/ 49 h 109"/>
                  <a:gd name="T36" fmla="*/ 18 w 307"/>
                  <a:gd name="T37" fmla="*/ 52 h 109"/>
                  <a:gd name="T38" fmla="*/ 21 w 307"/>
                  <a:gd name="T39" fmla="*/ 55 h 109"/>
                  <a:gd name="T40" fmla="*/ 18 w 307"/>
                  <a:gd name="T41" fmla="*/ 59 h 109"/>
                  <a:gd name="T42" fmla="*/ 19 w 307"/>
                  <a:gd name="T43" fmla="*/ 62 h 109"/>
                  <a:gd name="T44" fmla="*/ 19 w 307"/>
                  <a:gd name="T45" fmla="*/ 62 h 109"/>
                  <a:gd name="T46" fmla="*/ 20 w 307"/>
                  <a:gd name="T47" fmla="*/ 65 h 109"/>
                  <a:gd name="T48" fmla="*/ 17 w 307"/>
                  <a:gd name="T49" fmla="*/ 67 h 109"/>
                  <a:gd name="T50" fmla="*/ 17 w 307"/>
                  <a:gd name="T51" fmla="*/ 71 h 109"/>
                  <a:gd name="T52" fmla="*/ 13 w 307"/>
                  <a:gd name="T53" fmla="*/ 74 h 109"/>
                  <a:gd name="T54" fmla="*/ 10 w 307"/>
                  <a:gd name="T55" fmla="*/ 77 h 109"/>
                  <a:gd name="T56" fmla="*/ 12 w 307"/>
                  <a:gd name="T57" fmla="*/ 80 h 109"/>
                  <a:gd name="T58" fmla="*/ 9 w 307"/>
                  <a:gd name="T59" fmla="*/ 83 h 109"/>
                  <a:gd name="T60" fmla="*/ 8 w 307"/>
                  <a:gd name="T61" fmla="*/ 86 h 109"/>
                  <a:gd name="T62" fmla="*/ 5 w 307"/>
                  <a:gd name="T63" fmla="*/ 89 h 109"/>
                  <a:gd name="T64" fmla="*/ 5 w 307"/>
                  <a:gd name="T65" fmla="*/ 92 h 109"/>
                  <a:gd name="T66" fmla="*/ 5 w 307"/>
                  <a:gd name="T67" fmla="*/ 95 h 109"/>
                  <a:gd name="T68" fmla="*/ 7 w 307"/>
                  <a:gd name="T69" fmla="*/ 100 h 109"/>
                  <a:gd name="T70" fmla="*/ 4 w 307"/>
                  <a:gd name="T71" fmla="*/ 104 h 109"/>
                  <a:gd name="T72" fmla="*/ 0 w 307"/>
                  <a:gd name="T73" fmla="*/ 109 h 109"/>
                  <a:gd name="T74" fmla="*/ 1 w 307"/>
                  <a:gd name="T75" fmla="*/ 109 h 109"/>
                  <a:gd name="T76" fmla="*/ 79 w 307"/>
                  <a:gd name="T77" fmla="*/ 103 h 109"/>
                  <a:gd name="T78" fmla="*/ 172 w 307"/>
                  <a:gd name="T79" fmla="*/ 93 h 109"/>
                  <a:gd name="T80" fmla="*/ 221 w 307"/>
                  <a:gd name="T81" fmla="*/ 87 h 109"/>
                  <a:gd name="T82" fmla="*/ 222 w 307"/>
                  <a:gd name="T83" fmla="*/ 78 h 109"/>
                  <a:gd name="T84" fmla="*/ 227 w 307"/>
                  <a:gd name="T85" fmla="*/ 75 h 109"/>
                  <a:gd name="T86" fmla="*/ 231 w 307"/>
                  <a:gd name="T87" fmla="*/ 69 h 109"/>
                  <a:gd name="T88" fmla="*/ 236 w 307"/>
                  <a:gd name="T89" fmla="*/ 60 h 109"/>
                  <a:gd name="T90" fmla="*/ 245 w 307"/>
                  <a:gd name="T91" fmla="*/ 58 h 109"/>
                  <a:gd name="T92" fmla="*/ 250 w 307"/>
                  <a:gd name="T93" fmla="*/ 54 h 109"/>
                  <a:gd name="T94" fmla="*/ 257 w 307"/>
                  <a:gd name="T95" fmla="*/ 49 h 109"/>
                  <a:gd name="T96" fmla="*/ 266 w 307"/>
                  <a:gd name="T97" fmla="*/ 46 h 109"/>
                  <a:gd name="T98" fmla="*/ 269 w 307"/>
                  <a:gd name="T99" fmla="*/ 36 h 109"/>
                  <a:gd name="T100" fmla="*/ 271 w 307"/>
                  <a:gd name="T101" fmla="*/ 36 h 109"/>
                  <a:gd name="T102" fmla="*/ 275 w 307"/>
                  <a:gd name="T103" fmla="*/ 31 h 109"/>
                  <a:gd name="T104" fmla="*/ 279 w 307"/>
                  <a:gd name="T105" fmla="*/ 33 h 109"/>
                  <a:gd name="T106" fmla="*/ 286 w 307"/>
                  <a:gd name="T107" fmla="*/ 27 h 109"/>
                  <a:gd name="T108" fmla="*/ 292 w 307"/>
                  <a:gd name="T109" fmla="*/ 24 h 109"/>
                  <a:gd name="T110" fmla="*/ 297 w 307"/>
                  <a:gd name="T111" fmla="*/ 24 h 109"/>
                  <a:gd name="T112" fmla="*/ 301 w 307"/>
                  <a:gd name="T113" fmla="*/ 18 h 109"/>
                  <a:gd name="T114" fmla="*/ 305 w 307"/>
                  <a:gd name="T115" fmla="*/ 13 h 109"/>
                  <a:gd name="T116" fmla="*/ 307 w 307"/>
                  <a:gd name="T117" fmla="*/ 0 h 109"/>
                  <a:gd name="T118" fmla="*/ 295 w 307"/>
                  <a:gd name="T119" fmla="*/ 3 h 109"/>
                  <a:gd name="T120" fmla="*/ 265 w 307"/>
                  <a:gd name="T121" fmla="*/ 7 h 109"/>
                  <a:gd name="T122" fmla="*/ 239 w 307"/>
                  <a:gd name="T123"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9">
                    <a:moveTo>
                      <a:pt x="239" y="9"/>
                    </a:moveTo>
                    <a:cubicBezTo>
                      <a:pt x="237" y="9"/>
                      <a:pt x="236" y="10"/>
                      <a:pt x="236" y="10"/>
                    </a:cubicBezTo>
                    <a:cubicBezTo>
                      <a:pt x="234" y="11"/>
                      <a:pt x="229" y="13"/>
                      <a:pt x="225" y="13"/>
                    </a:cubicBezTo>
                    <a:cubicBezTo>
                      <a:pt x="221" y="13"/>
                      <a:pt x="215" y="13"/>
                      <a:pt x="212" y="14"/>
                    </a:cubicBezTo>
                    <a:cubicBezTo>
                      <a:pt x="210" y="15"/>
                      <a:pt x="193" y="15"/>
                      <a:pt x="178" y="16"/>
                    </a:cubicBezTo>
                    <a:cubicBezTo>
                      <a:pt x="163" y="18"/>
                      <a:pt x="148" y="21"/>
                      <a:pt x="143" y="21"/>
                    </a:cubicBezTo>
                    <a:cubicBezTo>
                      <a:pt x="139" y="21"/>
                      <a:pt x="119" y="23"/>
                      <a:pt x="112" y="24"/>
                    </a:cubicBezTo>
                    <a:cubicBezTo>
                      <a:pt x="106" y="25"/>
                      <a:pt x="87" y="27"/>
                      <a:pt x="84" y="26"/>
                    </a:cubicBezTo>
                    <a:cubicBezTo>
                      <a:pt x="82" y="25"/>
                      <a:pt x="75" y="25"/>
                      <a:pt x="75" y="25"/>
                    </a:cubicBezTo>
                    <a:cubicBezTo>
                      <a:pt x="75" y="25"/>
                      <a:pt x="79" y="34"/>
                      <a:pt x="77" y="35"/>
                    </a:cubicBezTo>
                    <a:cubicBezTo>
                      <a:pt x="76" y="35"/>
                      <a:pt x="43" y="37"/>
                      <a:pt x="27" y="38"/>
                    </a:cubicBezTo>
                    <a:cubicBezTo>
                      <a:pt x="27" y="38"/>
                      <a:pt x="27" y="38"/>
                      <a:pt x="27" y="38"/>
                    </a:cubicBezTo>
                    <a:cubicBezTo>
                      <a:pt x="26" y="38"/>
                      <a:pt x="26" y="38"/>
                      <a:pt x="25" y="38"/>
                    </a:cubicBezTo>
                    <a:cubicBezTo>
                      <a:pt x="24" y="38"/>
                      <a:pt x="24" y="38"/>
                      <a:pt x="23" y="38"/>
                    </a:cubicBezTo>
                    <a:cubicBezTo>
                      <a:pt x="23" y="40"/>
                      <a:pt x="23" y="40"/>
                      <a:pt x="23" y="40"/>
                    </a:cubicBezTo>
                    <a:cubicBezTo>
                      <a:pt x="24" y="44"/>
                      <a:pt x="24" y="44"/>
                      <a:pt x="24" y="44"/>
                    </a:cubicBezTo>
                    <a:cubicBezTo>
                      <a:pt x="21" y="46"/>
                      <a:pt x="21" y="46"/>
                      <a:pt x="21" y="46"/>
                    </a:cubicBezTo>
                    <a:cubicBezTo>
                      <a:pt x="21" y="49"/>
                      <a:pt x="21" y="49"/>
                      <a:pt x="21" y="49"/>
                    </a:cubicBezTo>
                    <a:cubicBezTo>
                      <a:pt x="18" y="52"/>
                      <a:pt x="18" y="52"/>
                      <a:pt x="18" y="52"/>
                    </a:cubicBezTo>
                    <a:cubicBezTo>
                      <a:pt x="21" y="55"/>
                      <a:pt x="21" y="55"/>
                      <a:pt x="21" y="55"/>
                    </a:cubicBezTo>
                    <a:cubicBezTo>
                      <a:pt x="21" y="55"/>
                      <a:pt x="20" y="57"/>
                      <a:pt x="18" y="59"/>
                    </a:cubicBezTo>
                    <a:cubicBezTo>
                      <a:pt x="18" y="60"/>
                      <a:pt x="18" y="61"/>
                      <a:pt x="19" y="62"/>
                    </a:cubicBezTo>
                    <a:cubicBezTo>
                      <a:pt x="19" y="62"/>
                      <a:pt x="19" y="62"/>
                      <a:pt x="19" y="62"/>
                    </a:cubicBezTo>
                    <a:cubicBezTo>
                      <a:pt x="20" y="63"/>
                      <a:pt x="20" y="65"/>
                      <a:pt x="20" y="65"/>
                    </a:cubicBezTo>
                    <a:cubicBezTo>
                      <a:pt x="17" y="67"/>
                      <a:pt x="17" y="67"/>
                      <a:pt x="17" y="67"/>
                    </a:cubicBezTo>
                    <a:cubicBezTo>
                      <a:pt x="17" y="67"/>
                      <a:pt x="17" y="70"/>
                      <a:pt x="17" y="71"/>
                    </a:cubicBezTo>
                    <a:cubicBezTo>
                      <a:pt x="17" y="73"/>
                      <a:pt x="13" y="74"/>
                      <a:pt x="13" y="74"/>
                    </a:cubicBezTo>
                    <a:cubicBezTo>
                      <a:pt x="10" y="77"/>
                      <a:pt x="10" y="77"/>
                      <a:pt x="10" y="77"/>
                    </a:cubicBezTo>
                    <a:cubicBezTo>
                      <a:pt x="12" y="80"/>
                      <a:pt x="12" y="80"/>
                      <a:pt x="12" y="80"/>
                    </a:cubicBezTo>
                    <a:cubicBezTo>
                      <a:pt x="12" y="80"/>
                      <a:pt x="11" y="82"/>
                      <a:pt x="9" y="83"/>
                    </a:cubicBezTo>
                    <a:cubicBezTo>
                      <a:pt x="7" y="84"/>
                      <a:pt x="8" y="86"/>
                      <a:pt x="8" y="86"/>
                    </a:cubicBezTo>
                    <a:cubicBezTo>
                      <a:pt x="8" y="86"/>
                      <a:pt x="6" y="88"/>
                      <a:pt x="5" y="89"/>
                    </a:cubicBezTo>
                    <a:cubicBezTo>
                      <a:pt x="3" y="89"/>
                      <a:pt x="3" y="91"/>
                      <a:pt x="5" y="92"/>
                    </a:cubicBezTo>
                    <a:cubicBezTo>
                      <a:pt x="6" y="92"/>
                      <a:pt x="6" y="94"/>
                      <a:pt x="5" y="95"/>
                    </a:cubicBezTo>
                    <a:cubicBezTo>
                      <a:pt x="4" y="97"/>
                      <a:pt x="7" y="99"/>
                      <a:pt x="7" y="100"/>
                    </a:cubicBezTo>
                    <a:cubicBezTo>
                      <a:pt x="7" y="102"/>
                      <a:pt x="7" y="103"/>
                      <a:pt x="4" y="104"/>
                    </a:cubicBezTo>
                    <a:cubicBezTo>
                      <a:pt x="1" y="106"/>
                      <a:pt x="0" y="109"/>
                      <a:pt x="0" y="109"/>
                    </a:cubicBezTo>
                    <a:cubicBezTo>
                      <a:pt x="0" y="109"/>
                      <a:pt x="0" y="109"/>
                      <a:pt x="1" y="109"/>
                    </a:cubicBezTo>
                    <a:cubicBezTo>
                      <a:pt x="10" y="109"/>
                      <a:pt x="40" y="107"/>
                      <a:pt x="79" y="103"/>
                    </a:cubicBezTo>
                    <a:cubicBezTo>
                      <a:pt x="172" y="93"/>
                      <a:pt x="172" y="93"/>
                      <a:pt x="172" y="93"/>
                    </a:cubicBezTo>
                    <a:cubicBezTo>
                      <a:pt x="192" y="91"/>
                      <a:pt x="208" y="89"/>
                      <a:pt x="221" y="87"/>
                    </a:cubicBezTo>
                    <a:cubicBezTo>
                      <a:pt x="221" y="84"/>
                      <a:pt x="221" y="80"/>
                      <a:pt x="222" y="78"/>
                    </a:cubicBezTo>
                    <a:cubicBezTo>
                      <a:pt x="223" y="75"/>
                      <a:pt x="227" y="75"/>
                      <a:pt x="227" y="75"/>
                    </a:cubicBezTo>
                    <a:cubicBezTo>
                      <a:pt x="227" y="75"/>
                      <a:pt x="231" y="71"/>
                      <a:pt x="231" y="69"/>
                    </a:cubicBezTo>
                    <a:cubicBezTo>
                      <a:pt x="231" y="67"/>
                      <a:pt x="231" y="64"/>
                      <a:pt x="236" y="60"/>
                    </a:cubicBezTo>
                    <a:cubicBezTo>
                      <a:pt x="240" y="57"/>
                      <a:pt x="243" y="58"/>
                      <a:pt x="245" y="58"/>
                    </a:cubicBezTo>
                    <a:cubicBezTo>
                      <a:pt x="247" y="58"/>
                      <a:pt x="249" y="56"/>
                      <a:pt x="250" y="54"/>
                    </a:cubicBezTo>
                    <a:cubicBezTo>
                      <a:pt x="252" y="52"/>
                      <a:pt x="254" y="52"/>
                      <a:pt x="257" y="49"/>
                    </a:cubicBezTo>
                    <a:cubicBezTo>
                      <a:pt x="260" y="46"/>
                      <a:pt x="264" y="48"/>
                      <a:pt x="266" y="46"/>
                    </a:cubicBezTo>
                    <a:cubicBezTo>
                      <a:pt x="267" y="43"/>
                      <a:pt x="269" y="36"/>
                      <a:pt x="269" y="36"/>
                    </a:cubicBezTo>
                    <a:cubicBezTo>
                      <a:pt x="271" y="36"/>
                      <a:pt x="271" y="36"/>
                      <a:pt x="271" y="36"/>
                    </a:cubicBezTo>
                    <a:cubicBezTo>
                      <a:pt x="275" y="31"/>
                      <a:pt x="275" y="31"/>
                      <a:pt x="275" y="31"/>
                    </a:cubicBezTo>
                    <a:cubicBezTo>
                      <a:pt x="275" y="31"/>
                      <a:pt x="277" y="31"/>
                      <a:pt x="279" y="33"/>
                    </a:cubicBezTo>
                    <a:cubicBezTo>
                      <a:pt x="281" y="35"/>
                      <a:pt x="284" y="29"/>
                      <a:pt x="286" y="27"/>
                    </a:cubicBezTo>
                    <a:cubicBezTo>
                      <a:pt x="288" y="26"/>
                      <a:pt x="290" y="24"/>
                      <a:pt x="292" y="24"/>
                    </a:cubicBezTo>
                    <a:cubicBezTo>
                      <a:pt x="294" y="24"/>
                      <a:pt x="297" y="24"/>
                      <a:pt x="297" y="24"/>
                    </a:cubicBezTo>
                    <a:cubicBezTo>
                      <a:pt x="297" y="24"/>
                      <a:pt x="300" y="21"/>
                      <a:pt x="301" y="18"/>
                    </a:cubicBezTo>
                    <a:cubicBezTo>
                      <a:pt x="301" y="14"/>
                      <a:pt x="304" y="14"/>
                      <a:pt x="305" y="13"/>
                    </a:cubicBezTo>
                    <a:cubicBezTo>
                      <a:pt x="307" y="11"/>
                      <a:pt x="307" y="8"/>
                      <a:pt x="307" y="0"/>
                    </a:cubicBezTo>
                    <a:cubicBezTo>
                      <a:pt x="305" y="0"/>
                      <a:pt x="300" y="2"/>
                      <a:pt x="295" y="3"/>
                    </a:cubicBezTo>
                    <a:cubicBezTo>
                      <a:pt x="288" y="4"/>
                      <a:pt x="271" y="6"/>
                      <a:pt x="265" y="7"/>
                    </a:cubicBezTo>
                    <a:cubicBezTo>
                      <a:pt x="260" y="7"/>
                      <a:pt x="245" y="8"/>
                      <a:pt x="239" y="9"/>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7" name="Freeform 25">
                <a:extLst>
                  <a:ext uri="{FF2B5EF4-FFF2-40B4-BE49-F238E27FC236}">
                    <a16:creationId xmlns:a16="http://schemas.microsoft.com/office/drawing/2014/main" id="{F5FED94A-C66E-4BBC-9FD2-4F995019FB03}"/>
                  </a:ext>
                </a:extLst>
              </p:cNvPr>
              <p:cNvSpPr>
                <a:spLocks/>
              </p:cNvSpPr>
              <p:nvPr/>
            </p:nvSpPr>
            <p:spPr bwMode="auto">
              <a:xfrm>
                <a:off x="8210037" y="2716207"/>
                <a:ext cx="621139" cy="411103"/>
              </a:xfrm>
              <a:custGeom>
                <a:avLst/>
                <a:gdLst>
                  <a:gd name="T0" fmla="*/ 185 w 253"/>
                  <a:gd name="T1" fmla="*/ 143 h 167"/>
                  <a:gd name="T2" fmla="*/ 190 w 253"/>
                  <a:gd name="T3" fmla="*/ 147 h 167"/>
                  <a:gd name="T4" fmla="*/ 196 w 253"/>
                  <a:gd name="T5" fmla="*/ 150 h 167"/>
                  <a:gd name="T6" fmla="*/ 200 w 253"/>
                  <a:gd name="T7" fmla="*/ 153 h 167"/>
                  <a:gd name="T8" fmla="*/ 204 w 253"/>
                  <a:gd name="T9" fmla="*/ 152 h 167"/>
                  <a:gd name="T10" fmla="*/ 208 w 253"/>
                  <a:gd name="T11" fmla="*/ 149 h 167"/>
                  <a:gd name="T12" fmla="*/ 224 w 253"/>
                  <a:gd name="T13" fmla="*/ 149 h 167"/>
                  <a:gd name="T14" fmla="*/ 229 w 253"/>
                  <a:gd name="T15" fmla="*/ 152 h 167"/>
                  <a:gd name="T16" fmla="*/ 233 w 253"/>
                  <a:gd name="T17" fmla="*/ 154 h 167"/>
                  <a:gd name="T18" fmla="*/ 239 w 253"/>
                  <a:gd name="T19" fmla="*/ 157 h 167"/>
                  <a:gd name="T20" fmla="*/ 243 w 253"/>
                  <a:gd name="T21" fmla="*/ 159 h 167"/>
                  <a:gd name="T22" fmla="*/ 246 w 253"/>
                  <a:gd name="T23" fmla="*/ 162 h 167"/>
                  <a:gd name="T24" fmla="*/ 253 w 253"/>
                  <a:gd name="T25" fmla="*/ 166 h 167"/>
                  <a:gd name="T26" fmla="*/ 251 w 253"/>
                  <a:gd name="T27" fmla="*/ 165 h 167"/>
                  <a:gd name="T28" fmla="*/ 248 w 253"/>
                  <a:gd name="T29" fmla="*/ 158 h 167"/>
                  <a:gd name="T30" fmla="*/ 247 w 253"/>
                  <a:gd name="T31" fmla="*/ 153 h 167"/>
                  <a:gd name="T32" fmla="*/ 250 w 253"/>
                  <a:gd name="T33" fmla="*/ 148 h 167"/>
                  <a:gd name="T34" fmla="*/ 251 w 253"/>
                  <a:gd name="T35" fmla="*/ 141 h 167"/>
                  <a:gd name="T36" fmla="*/ 253 w 253"/>
                  <a:gd name="T37" fmla="*/ 136 h 167"/>
                  <a:gd name="T38" fmla="*/ 248 w 253"/>
                  <a:gd name="T39" fmla="*/ 132 h 167"/>
                  <a:gd name="T40" fmla="*/ 250 w 253"/>
                  <a:gd name="T41" fmla="*/ 128 h 167"/>
                  <a:gd name="T42" fmla="*/ 249 w 253"/>
                  <a:gd name="T43" fmla="*/ 124 h 167"/>
                  <a:gd name="T44" fmla="*/ 248 w 253"/>
                  <a:gd name="T45" fmla="*/ 120 h 167"/>
                  <a:gd name="T46" fmla="*/ 253 w 253"/>
                  <a:gd name="T47" fmla="*/ 120 h 167"/>
                  <a:gd name="T48" fmla="*/ 253 w 253"/>
                  <a:gd name="T49" fmla="*/ 120 h 167"/>
                  <a:gd name="T50" fmla="*/ 251 w 253"/>
                  <a:gd name="T51" fmla="*/ 120 h 167"/>
                  <a:gd name="T52" fmla="*/ 253 w 253"/>
                  <a:gd name="T53" fmla="*/ 120 h 167"/>
                  <a:gd name="T54" fmla="*/ 252 w 253"/>
                  <a:gd name="T55" fmla="*/ 38 h 167"/>
                  <a:gd name="T56" fmla="*/ 247 w 253"/>
                  <a:gd name="T57" fmla="*/ 34 h 167"/>
                  <a:gd name="T58" fmla="*/ 242 w 253"/>
                  <a:gd name="T59" fmla="*/ 30 h 167"/>
                  <a:gd name="T60" fmla="*/ 239 w 253"/>
                  <a:gd name="T61" fmla="*/ 24 h 167"/>
                  <a:gd name="T62" fmla="*/ 241 w 253"/>
                  <a:gd name="T63" fmla="*/ 20 h 167"/>
                  <a:gd name="T64" fmla="*/ 245 w 253"/>
                  <a:gd name="T65" fmla="*/ 17 h 167"/>
                  <a:gd name="T66" fmla="*/ 248 w 253"/>
                  <a:gd name="T67" fmla="*/ 11 h 167"/>
                  <a:gd name="T68" fmla="*/ 248 w 253"/>
                  <a:gd name="T69" fmla="*/ 8 h 167"/>
                  <a:gd name="T70" fmla="*/ 10 w 253"/>
                  <a:gd name="T71" fmla="*/ 0 h 167"/>
                  <a:gd name="T72" fmla="*/ 7 w 253"/>
                  <a:gd name="T73" fmla="*/ 38 h 167"/>
                  <a:gd name="T74" fmla="*/ 6 w 253"/>
                  <a:gd name="T75" fmla="*/ 42 h 167"/>
                  <a:gd name="T76" fmla="*/ 0 w 253"/>
                  <a:gd name="T77" fmla="*/ 134 h 167"/>
                  <a:gd name="T78" fmla="*/ 185 w 253"/>
                  <a:gd name="T79" fmla="*/ 14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167">
                    <a:moveTo>
                      <a:pt x="185" y="143"/>
                    </a:moveTo>
                    <a:cubicBezTo>
                      <a:pt x="185" y="143"/>
                      <a:pt x="187" y="146"/>
                      <a:pt x="190" y="147"/>
                    </a:cubicBezTo>
                    <a:cubicBezTo>
                      <a:pt x="192" y="148"/>
                      <a:pt x="195" y="150"/>
                      <a:pt x="196" y="150"/>
                    </a:cubicBezTo>
                    <a:cubicBezTo>
                      <a:pt x="197" y="151"/>
                      <a:pt x="199" y="153"/>
                      <a:pt x="200" y="153"/>
                    </a:cubicBezTo>
                    <a:cubicBezTo>
                      <a:pt x="202" y="153"/>
                      <a:pt x="203" y="153"/>
                      <a:pt x="204" y="152"/>
                    </a:cubicBezTo>
                    <a:cubicBezTo>
                      <a:pt x="205" y="150"/>
                      <a:pt x="208" y="149"/>
                      <a:pt x="208" y="149"/>
                    </a:cubicBezTo>
                    <a:cubicBezTo>
                      <a:pt x="208" y="149"/>
                      <a:pt x="220" y="150"/>
                      <a:pt x="224" y="149"/>
                    </a:cubicBezTo>
                    <a:cubicBezTo>
                      <a:pt x="229" y="152"/>
                      <a:pt x="229" y="152"/>
                      <a:pt x="229" y="152"/>
                    </a:cubicBezTo>
                    <a:cubicBezTo>
                      <a:pt x="229" y="152"/>
                      <a:pt x="231" y="154"/>
                      <a:pt x="233" y="154"/>
                    </a:cubicBezTo>
                    <a:cubicBezTo>
                      <a:pt x="235" y="154"/>
                      <a:pt x="237" y="157"/>
                      <a:pt x="239" y="157"/>
                    </a:cubicBezTo>
                    <a:cubicBezTo>
                      <a:pt x="242" y="156"/>
                      <a:pt x="242" y="159"/>
                      <a:pt x="243" y="159"/>
                    </a:cubicBezTo>
                    <a:cubicBezTo>
                      <a:pt x="245" y="159"/>
                      <a:pt x="244" y="161"/>
                      <a:pt x="246" y="162"/>
                    </a:cubicBezTo>
                    <a:cubicBezTo>
                      <a:pt x="248" y="163"/>
                      <a:pt x="246" y="167"/>
                      <a:pt x="253" y="166"/>
                    </a:cubicBezTo>
                    <a:cubicBezTo>
                      <a:pt x="251" y="165"/>
                      <a:pt x="251" y="165"/>
                      <a:pt x="251" y="165"/>
                    </a:cubicBezTo>
                    <a:cubicBezTo>
                      <a:pt x="251" y="165"/>
                      <a:pt x="250" y="159"/>
                      <a:pt x="248" y="158"/>
                    </a:cubicBezTo>
                    <a:cubicBezTo>
                      <a:pt x="246" y="156"/>
                      <a:pt x="246" y="154"/>
                      <a:pt x="247" y="153"/>
                    </a:cubicBezTo>
                    <a:cubicBezTo>
                      <a:pt x="249" y="151"/>
                      <a:pt x="250" y="149"/>
                      <a:pt x="250" y="148"/>
                    </a:cubicBezTo>
                    <a:cubicBezTo>
                      <a:pt x="250" y="146"/>
                      <a:pt x="250" y="142"/>
                      <a:pt x="251" y="141"/>
                    </a:cubicBezTo>
                    <a:cubicBezTo>
                      <a:pt x="252" y="140"/>
                      <a:pt x="253" y="137"/>
                      <a:pt x="253" y="136"/>
                    </a:cubicBezTo>
                    <a:cubicBezTo>
                      <a:pt x="252" y="136"/>
                      <a:pt x="249" y="135"/>
                      <a:pt x="248" y="132"/>
                    </a:cubicBezTo>
                    <a:cubicBezTo>
                      <a:pt x="248" y="130"/>
                      <a:pt x="249" y="130"/>
                      <a:pt x="250" y="128"/>
                    </a:cubicBezTo>
                    <a:cubicBezTo>
                      <a:pt x="250" y="126"/>
                      <a:pt x="250" y="126"/>
                      <a:pt x="249" y="124"/>
                    </a:cubicBezTo>
                    <a:cubicBezTo>
                      <a:pt x="248" y="123"/>
                      <a:pt x="248" y="120"/>
                      <a:pt x="248" y="120"/>
                    </a:cubicBezTo>
                    <a:cubicBezTo>
                      <a:pt x="253" y="120"/>
                      <a:pt x="253" y="120"/>
                      <a:pt x="253" y="120"/>
                    </a:cubicBezTo>
                    <a:cubicBezTo>
                      <a:pt x="253" y="120"/>
                      <a:pt x="253" y="120"/>
                      <a:pt x="253" y="120"/>
                    </a:cubicBezTo>
                    <a:cubicBezTo>
                      <a:pt x="252" y="120"/>
                      <a:pt x="251" y="120"/>
                      <a:pt x="251" y="120"/>
                    </a:cubicBezTo>
                    <a:cubicBezTo>
                      <a:pt x="251" y="120"/>
                      <a:pt x="252" y="120"/>
                      <a:pt x="253" y="120"/>
                    </a:cubicBezTo>
                    <a:cubicBezTo>
                      <a:pt x="252" y="38"/>
                      <a:pt x="252" y="38"/>
                      <a:pt x="252" y="38"/>
                    </a:cubicBezTo>
                    <a:cubicBezTo>
                      <a:pt x="252" y="38"/>
                      <a:pt x="251" y="34"/>
                      <a:pt x="247" y="34"/>
                    </a:cubicBezTo>
                    <a:cubicBezTo>
                      <a:pt x="243" y="33"/>
                      <a:pt x="243" y="32"/>
                      <a:pt x="242" y="30"/>
                    </a:cubicBezTo>
                    <a:cubicBezTo>
                      <a:pt x="242" y="29"/>
                      <a:pt x="240" y="24"/>
                      <a:pt x="239" y="24"/>
                    </a:cubicBezTo>
                    <a:cubicBezTo>
                      <a:pt x="238" y="24"/>
                      <a:pt x="239" y="21"/>
                      <a:pt x="241" y="20"/>
                    </a:cubicBezTo>
                    <a:cubicBezTo>
                      <a:pt x="242" y="19"/>
                      <a:pt x="245" y="18"/>
                      <a:pt x="245" y="17"/>
                    </a:cubicBezTo>
                    <a:cubicBezTo>
                      <a:pt x="246" y="16"/>
                      <a:pt x="248" y="12"/>
                      <a:pt x="248" y="11"/>
                    </a:cubicBezTo>
                    <a:cubicBezTo>
                      <a:pt x="248" y="10"/>
                      <a:pt x="248" y="9"/>
                      <a:pt x="248" y="8"/>
                    </a:cubicBezTo>
                    <a:cubicBezTo>
                      <a:pt x="113" y="9"/>
                      <a:pt x="10" y="0"/>
                      <a:pt x="10" y="0"/>
                    </a:cubicBezTo>
                    <a:cubicBezTo>
                      <a:pt x="10" y="0"/>
                      <a:pt x="8" y="32"/>
                      <a:pt x="7" y="38"/>
                    </a:cubicBezTo>
                    <a:cubicBezTo>
                      <a:pt x="7" y="41"/>
                      <a:pt x="7" y="42"/>
                      <a:pt x="6" y="42"/>
                    </a:cubicBezTo>
                    <a:cubicBezTo>
                      <a:pt x="0" y="134"/>
                      <a:pt x="0" y="134"/>
                      <a:pt x="0" y="134"/>
                    </a:cubicBezTo>
                    <a:cubicBezTo>
                      <a:pt x="8" y="136"/>
                      <a:pt x="44" y="139"/>
                      <a:pt x="185" y="14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8" name="Freeform 26">
                <a:extLst>
                  <a:ext uri="{FF2B5EF4-FFF2-40B4-BE49-F238E27FC236}">
                    <a16:creationId xmlns:a16="http://schemas.microsoft.com/office/drawing/2014/main" id="{5F6FC816-A872-4678-BC2B-5853C18C93DE}"/>
                  </a:ext>
                </a:extLst>
              </p:cNvPr>
              <p:cNvSpPr>
                <a:spLocks/>
              </p:cNvSpPr>
              <p:nvPr/>
            </p:nvSpPr>
            <p:spPr bwMode="auto">
              <a:xfrm>
                <a:off x="10034793" y="3842552"/>
                <a:ext cx="453612" cy="347955"/>
              </a:xfrm>
              <a:custGeom>
                <a:avLst/>
                <a:gdLst>
                  <a:gd name="T0" fmla="*/ 95 w 185"/>
                  <a:gd name="T1" fmla="*/ 11 h 141"/>
                  <a:gd name="T2" fmla="*/ 85 w 185"/>
                  <a:gd name="T3" fmla="*/ 3 h 141"/>
                  <a:gd name="T4" fmla="*/ 37 w 185"/>
                  <a:gd name="T5" fmla="*/ 4 h 141"/>
                  <a:gd name="T6" fmla="*/ 26 w 185"/>
                  <a:gd name="T7" fmla="*/ 9 h 141"/>
                  <a:gd name="T8" fmla="*/ 9 w 185"/>
                  <a:gd name="T9" fmla="*/ 19 h 141"/>
                  <a:gd name="T10" fmla="*/ 2 w 185"/>
                  <a:gd name="T11" fmla="*/ 30 h 141"/>
                  <a:gd name="T12" fmla="*/ 8 w 185"/>
                  <a:gd name="T13" fmla="*/ 37 h 141"/>
                  <a:gd name="T14" fmla="*/ 19 w 185"/>
                  <a:gd name="T15" fmla="*/ 42 h 141"/>
                  <a:gd name="T16" fmla="*/ 28 w 185"/>
                  <a:gd name="T17" fmla="*/ 55 h 141"/>
                  <a:gd name="T18" fmla="*/ 43 w 185"/>
                  <a:gd name="T19" fmla="*/ 68 h 141"/>
                  <a:gd name="T20" fmla="*/ 52 w 185"/>
                  <a:gd name="T21" fmla="*/ 78 h 141"/>
                  <a:gd name="T22" fmla="*/ 60 w 185"/>
                  <a:gd name="T23" fmla="*/ 82 h 141"/>
                  <a:gd name="T24" fmla="*/ 66 w 185"/>
                  <a:gd name="T25" fmla="*/ 90 h 141"/>
                  <a:gd name="T26" fmla="*/ 75 w 185"/>
                  <a:gd name="T27" fmla="*/ 98 h 141"/>
                  <a:gd name="T28" fmla="*/ 83 w 185"/>
                  <a:gd name="T29" fmla="*/ 105 h 141"/>
                  <a:gd name="T30" fmla="*/ 88 w 185"/>
                  <a:gd name="T31" fmla="*/ 116 h 141"/>
                  <a:gd name="T32" fmla="*/ 97 w 185"/>
                  <a:gd name="T33" fmla="*/ 125 h 141"/>
                  <a:gd name="T34" fmla="*/ 102 w 185"/>
                  <a:gd name="T35" fmla="*/ 138 h 141"/>
                  <a:gd name="T36" fmla="*/ 112 w 185"/>
                  <a:gd name="T37" fmla="*/ 141 h 141"/>
                  <a:gd name="T38" fmla="*/ 115 w 185"/>
                  <a:gd name="T39" fmla="*/ 135 h 141"/>
                  <a:gd name="T40" fmla="*/ 119 w 185"/>
                  <a:gd name="T41" fmla="*/ 133 h 141"/>
                  <a:gd name="T42" fmla="*/ 113 w 185"/>
                  <a:gd name="T43" fmla="*/ 126 h 141"/>
                  <a:gd name="T44" fmla="*/ 113 w 185"/>
                  <a:gd name="T45" fmla="*/ 122 h 141"/>
                  <a:gd name="T46" fmla="*/ 117 w 185"/>
                  <a:gd name="T47" fmla="*/ 122 h 141"/>
                  <a:gd name="T48" fmla="*/ 121 w 185"/>
                  <a:gd name="T49" fmla="*/ 128 h 141"/>
                  <a:gd name="T50" fmla="*/ 125 w 185"/>
                  <a:gd name="T51" fmla="*/ 124 h 141"/>
                  <a:gd name="T52" fmla="*/ 122 w 185"/>
                  <a:gd name="T53" fmla="*/ 120 h 141"/>
                  <a:gd name="T54" fmla="*/ 121 w 185"/>
                  <a:gd name="T55" fmla="*/ 117 h 141"/>
                  <a:gd name="T56" fmla="*/ 132 w 185"/>
                  <a:gd name="T57" fmla="*/ 114 h 141"/>
                  <a:gd name="T58" fmla="*/ 137 w 185"/>
                  <a:gd name="T59" fmla="*/ 111 h 141"/>
                  <a:gd name="T60" fmla="*/ 144 w 185"/>
                  <a:gd name="T61" fmla="*/ 105 h 141"/>
                  <a:gd name="T62" fmla="*/ 142 w 185"/>
                  <a:gd name="T63" fmla="*/ 99 h 141"/>
                  <a:gd name="T64" fmla="*/ 149 w 185"/>
                  <a:gd name="T65" fmla="*/ 101 h 141"/>
                  <a:gd name="T66" fmla="*/ 153 w 185"/>
                  <a:gd name="T67" fmla="*/ 94 h 141"/>
                  <a:gd name="T68" fmla="*/ 155 w 185"/>
                  <a:gd name="T69" fmla="*/ 88 h 141"/>
                  <a:gd name="T70" fmla="*/ 161 w 185"/>
                  <a:gd name="T71" fmla="*/ 87 h 141"/>
                  <a:gd name="T72" fmla="*/ 162 w 185"/>
                  <a:gd name="T73" fmla="*/ 81 h 141"/>
                  <a:gd name="T74" fmla="*/ 163 w 185"/>
                  <a:gd name="T75" fmla="*/ 74 h 141"/>
                  <a:gd name="T76" fmla="*/ 164 w 185"/>
                  <a:gd name="T77" fmla="*/ 72 h 141"/>
                  <a:gd name="T78" fmla="*/ 168 w 185"/>
                  <a:gd name="T79" fmla="*/ 65 h 141"/>
                  <a:gd name="T80" fmla="*/ 180 w 185"/>
                  <a:gd name="T81" fmla="*/ 47 h 141"/>
                  <a:gd name="T82" fmla="*/ 135 w 185"/>
                  <a:gd name="T8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41">
                    <a:moveTo>
                      <a:pt x="95" y="13"/>
                    </a:moveTo>
                    <a:cubicBezTo>
                      <a:pt x="92" y="11"/>
                      <a:pt x="95" y="13"/>
                      <a:pt x="95" y="11"/>
                    </a:cubicBezTo>
                    <a:cubicBezTo>
                      <a:pt x="95" y="9"/>
                      <a:pt x="92" y="6"/>
                      <a:pt x="90" y="3"/>
                    </a:cubicBezTo>
                    <a:cubicBezTo>
                      <a:pt x="87" y="0"/>
                      <a:pt x="85" y="3"/>
                      <a:pt x="85" y="3"/>
                    </a:cubicBezTo>
                    <a:cubicBezTo>
                      <a:pt x="85" y="3"/>
                      <a:pt x="83" y="0"/>
                      <a:pt x="81" y="0"/>
                    </a:cubicBezTo>
                    <a:cubicBezTo>
                      <a:pt x="80" y="0"/>
                      <a:pt x="40" y="4"/>
                      <a:pt x="37" y="4"/>
                    </a:cubicBezTo>
                    <a:cubicBezTo>
                      <a:pt x="35" y="4"/>
                      <a:pt x="33" y="6"/>
                      <a:pt x="31" y="8"/>
                    </a:cubicBezTo>
                    <a:cubicBezTo>
                      <a:pt x="30" y="9"/>
                      <a:pt x="27" y="8"/>
                      <a:pt x="26" y="9"/>
                    </a:cubicBezTo>
                    <a:cubicBezTo>
                      <a:pt x="24" y="11"/>
                      <a:pt x="22" y="13"/>
                      <a:pt x="19" y="13"/>
                    </a:cubicBezTo>
                    <a:cubicBezTo>
                      <a:pt x="17" y="13"/>
                      <a:pt x="11" y="18"/>
                      <a:pt x="9" y="19"/>
                    </a:cubicBezTo>
                    <a:cubicBezTo>
                      <a:pt x="8" y="21"/>
                      <a:pt x="7" y="23"/>
                      <a:pt x="6" y="24"/>
                    </a:cubicBezTo>
                    <a:cubicBezTo>
                      <a:pt x="5" y="26"/>
                      <a:pt x="3" y="28"/>
                      <a:pt x="2" y="30"/>
                    </a:cubicBezTo>
                    <a:cubicBezTo>
                      <a:pt x="1" y="32"/>
                      <a:pt x="0" y="34"/>
                      <a:pt x="2" y="35"/>
                    </a:cubicBezTo>
                    <a:cubicBezTo>
                      <a:pt x="4" y="36"/>
                      <a:pt x="7" y="35"/>
                      <a:pt x="8" y="37"/>
                    </a:cubicBezTo>
                    <a:cubicBezTo>
                      <a:pt x="9" y="39"/>
                      <a:pt x="11" y="42"/>
                      <a:pt x="13" y="42"/>
                    </a:cubicBezTo>
                    <a:cubicBezTo>
                      <a:pt x="15" y="42"/>
                      <a:pt x="17" y="42"/>
                      <a:pt x="19" y="42"/>
                    </a:cubicBezTo>
                    <a:cubicBezTo>
                      <a:pt x="21" y="43"/>
                      <a:pt x="22" y="44"/>
                      <a:pt x="23" y="47"/>
                    </a:cubicBezTo>
                    <a:cubicBezTo>
                      <a:pt x="24" y="49"/>
                      <a:pt x="26" y="54"/>
                      <a:pt x="28" y="55"/>
                    </a:cubicBezTo>
                    <a:cubicBezTo>
                      <a:pt x="30" y="57"/>
                      <a:pt x="33" y="60"/>
                      <a:pt x="34" y="63"/>
                    </a:cubicBezTo>
                    <a:cubicBezTo>
                      <a:pt x="36" y="66"/>
                      <a:pt x="41" y="66"/>
                      <a:pt x="43" y="68"/>
                    </a:cubicBezTo>
                    <a:cubicBezTo>
                      <a:pt x="46" y="69"/>
                      <a:pt x="46" y="72"/>
                      <a:pt x="48" y="73"/>
                    </a:cubicBezTo>
                    <a:cubicBezTo>
                      <a:pt x="49" y="74"/>
                      <a:pt x="51" y="77"/>
                      <a:pt x="52" y="78"/>
                    </a:cubicBezTo>
                    <a:cubicBezTo>
                      <a:pt x="53" y="79"/>
                      <a:pt x="56" y="79"/>
                      <a:pt x="57" y="79"/>
                    </a:cubicBezTo>
                    <a:cubicBezTo>
                      <a:pt x="58" y="79"/>
                      <a:pt x="59" y="82"/>
                      <a:pt x="60" y="82"/>
                    </a:cubicBezTo>
                    <a:cubicBezTo>
                      <a:pt x="62" y="82"/>
                      <a:pt x="63" y="83"/>
                      <a:pt x="63" y="85"/>
                    </a:cubicBezTo>
                    <a:cubicBezTo>
                      <a:pt x="63" y="87"/>
                      <a:pt x="65" y="89"/>
                      <a:pt x="66" y="90"/>
                    </a:cubicBezTo>
                    <a:cubicBezTo>
                      <a:pt x="67" y="90"/>
                      <a:pt x="68" y="93"/>
                      <a:pt x="70" y="94"/>
                    </a:cubicBezTo>
                    <a:cubicBezTo>
                      <a:pt x="72" y="94"/>
                      <a:pt x="74" y="97"/>
                      <a:pt x="75" y="98"/>
                    </a:cubicBezTo>
                    <a:cubicBezTo>
                      <a:pt x="77" y="98"/>
                      <a:pt x="81" y="100"/>
                      <a:pt x="81" y="100"/>
                    </a:cubicBezTo>
                    <a:cubicBezTo>
                      <a:pt x="81" y="100"/>
                      <a:pt x="82" y="102"/>
                      <a:pt x="83" y="105"/>
                    </a:cubicBezTo>
                    <a:cubicBezTo>
                      <a:pt x="83" y="107"/>
                      <a:pt x="87" y="107"/>
                      <a:pt x="87" y="109"/>
                    </a:cubicBezTo>
                    <a:cubicBezTo>
                      <a:pt x="87" y="112"/>
                      <a:pt x="86" y="113"/>
                      <a:pt x="88" y="116"/>
                    </a:cubicBezTo>
                    <a:cubicBezTo>
                      <a:pt x="90" y="118"/>
                      <a:pt x="90" y="121"/>
                      <a:pt x="92" y="121"/>
                    </a:cubicBezTo>
                    <a:cubicBezTo>
                      <a:pt x="94" y="121"/>
                      <a:pt x="96" y="125"/>
                      <a:pt x="97" y="125"/>
                    </a:cubicBezTo>
                    <a:cubicBezTo>
                      <a:pt x="98" y="126"/>
                      <a:pt x="100" y="129"/>
                      <a:pt x="100" y="131"/>
                    </a:cubicBezTo>
                    <a:cubicBezTo>
                      <a:pt x="101" y="134"/>
                      <a:pt x="100" y="137"/>
                      <a:pt x="102" y="138"/>
                    </a:cubicBezTo>
                    <a:cubicBezTo>
                      <a:pt x="103" y="139"/>
                      <a:pt x="106" y="140"/>
                      <a:pt x="107" y="140"/>
                    </a:cubicBezTo>
                    <a:cubicBezTo>
                      <a:pt x="108" y="140"/>
                      <a:pt x="110" y="140"/>
                      <a:pt x="112" y="141"/>
                    </a:cubicBezTo>
                    <a:cubicBezTo>
                      <a:pt x="112" y="140"/>
                      <a:pt x="113" y="139"/>
                      <a:pt x="113" y="138"/>
                    </a:cubicBezTo>
                    <a:cubicBezTo>
                      <a:pt x="113" y="137"/>
                      <a:pt x="114" y="135"/>
                      <a:pt x="115" y="135"/>
                    </a:cubicBezTo>
                    <a:cubicBezTo>
                      <a:pt x="115" y="134"/>
                      <a:pt x="115" y="135"/>
                      <a:pt x="117" y="135"/>
                    </a:cubicBezTo>
                    <a:cubicBezTo>
                      <a:pt x="118" y="135"/>
                      <a:pt x="119" y="134"/>
                      <a:pt x="119" y="133"/>
                    </a:cubicBezTo>
                    <a:cubicBezTo>
                      <a:pt x="120" y="133"/>
                      <a:pt x="119" y="131"/>
                      <a:pt x="117" y="130"/>
                    </a:cubicBezTo>
                    <a:cubicBezTo>
                      <a:pt x="115" y="129"/>
                      <a:pt x="114" y="127"/>
                      <a:pt x="113" y="126"/>
                    </a:cubicBezTo>
                    <a:cubicBezTo>
                      <a:pt x="111" y="124"/>
                      <a:pt x="111" y="122"/>
                      <a:pt x="112" y="121"/>
                    </a:cubicBezTo>
                    <a:cubicBezTo>
                      <a:pt x="112" y="121"/>
                      <a:pt x="112" y="121"/>
                      <a:pt x="113" y="122"/>
                    </a:cubicBezTo>
                    <a:cubicBezTo>
                      <a:pt x="114" y="124"/>
                      <a:pt x="115" y="126"/>
                      <a:pt x="116" y="126"/>
                    </a:cubicBezTo>
                    <a:cubicBezTo>
                      <a:pt x="117" y="126"/>
                      <a:pt x="117" y="122"/>
                      <a:pt x="117" y="122"/>
                    </a:cubicBezTo>
                    <a:cubicBezTo>
                      <a:pt x="117" y="122"/>
                      <a:pt x="118" y="123"/>
                      <a:pt x="118" y="124"/>
                    </a:cubicBezTo>
                    <a:cubicBezTo>
                      <a:pt x="118" y="126"/>
                      <a:pt x="120" y="127"/>
                      <a:pt x="121" y="128"/>
                    </a:cubicBezTo>
                    <a:cubicBezTo>
                      <a:pt x="122" y="129"/>
                      <a:pt x="123" y="129"/>
                      <a:pt x="124" y="128"/>
                    </a:cubicBezTo>
                    <a:cubicBezTo>
                      <a:pt x="126" y="127"/>
                      <a:pt x="125" y="125"/>
                      <a:pt x="125" y="124"/>
                    </a:cubicBezTo>
                    <a:cubicBezTo>
                      <a:pt x="124" y="124"/>
                      <a:pt x="126" y="123"/>
                      <a:pt x="126" y="122"/>
                    </a:cubicBezTo>
                    <a:cubicBezTo>
                      <a:pt x="126" y="121"/>
                      <a:pt x="124" y="120"/>
                      <a:pt x="122" y="120"/>
                    </a:cubicBezTo>
                    <a:cubicBezTo>
                      <a:pt x="121" y="120"/>
                      <a:pt x="119" y="120"/>
                      <a:pt x="118" y="119"/>
                    </a:cubicBezTo>
                    <a:cubicBezTo>
                      <a:pt x="116" y="118"/>
                      <a:pt x="120" y="117"/>
                      <a:pt x="121" y="117"/>
                    </a:cubicBezTo>
                    <a:cubicBezTo>
                      <a:pt x="122" y="117"/>
                      <a:pt x="125" y="117"/>
                      <a:pt x="126" y="116"/>
                    </a:cubicBezTo>
                    <a:cubicBezTo>
                      <a:pt x="128" y="116"/>
                      <a:pt x="131" y="115"/>
                      <a:pt x="132" y="114"/>
                    </a:cubicBezTo>
                    <a:cubicBezTo>
                      <a:pt x="134" y="114"/>
                      <a:pt x="133" y="112"/>
                      <a:pt x="133" y="112"/>
                    </a:cubicBezTo>
                    <a:cubicBezTo>
                      <a:pt x="133" y="112"/>
                      <a:pt x="135" y="112"/>
                      <a:pt x="137" y="111"/>
                    </a:cubicBezTo>
                    <a:cubicBezTo>
                      <a:pt x="138" y="110"/>
                      <a:pt x="140" y="108"/>
                      <a:pt x="142" y="108"/>
                    </a:cubicBezTo>
                    <a:cubicBezTo>
                      <a:pt x="143" y="108"/>
                      <a:pt x="144" y="106"/>
                      <a:pt x="144" y="105"/>
                    </a:cubicBezTo>
                    <a:cubicBezTo>
                      <a:pt x="145" y="103"/>
                      <a:pt x="144" y="103"/>
                      <a:pt x="143" y="102"/>
                    </a:cubicBezTo>
                    <a:cubicBezTo>
                      <a:pt x="142" y="101"/>
                      <a:pt x="142" y="99"/>
                      <a:pt x="142" y="99"/>
                    </a:cubicBezTo>
                    <a:cubicBezTo>
                      <a:pt x="143" y="99"/>
                      <a:pt x="144" y="99"/>
                      <a:pt x="144" y="100"/>
                    </a:cubicBezTo>
                    <a:cubicBezTo>
                      <a:pt x="144" y="101"/>
                      <a:pt x="147" y="101"/>
                      <a:pt x="149" y="101"/>
                    </a:cubicBezTo>
                    <a:cubicBezTo>
                      <a:pt x="150" y="101"/>
                      <a:pt x="150" y="98"/>
                      <a:pt x="150" y="97"/>
                    </a:cubicBezTo>
                    <a:cubicBezTo>
                      <a:pt x="151" y="96"/>
                      <a:pt x="152" y="95"/>
                      <a:pt x="153" y="94"/>
                    </a:cubicBezTo>
                    <a:cubicBezTo>
                      <a:pt x="155" y="93"/>
                      <a:pt x="154" y="92"/>
                      <a:pt x="153" y="91"/>
                    </a:cubicBezTo>
                    <a:cubicBezTo>
                      <a:pt x="153" y="89"/>
                      <a:pt x="154" y="89"/>
                      <a:pt x="155" y="88"/>
                    </a:cubicBezTo>
                    <a:cubicBezTo>
                      <a:pt x="156" y="87"/>
                      <a:pt x="157" y="88"/>
                      <a:pt x="159" y="88"/>
                    </a:cubicBezTo>
                    <a:cubicBezTo>
                      <a:pt x="161" y="89"/>
                      <a:pt x="161" y="88"/>
                      <a:pt x="161" y="87"/>
                    </a:cubicBezTo>
                    <a:cubicBezTo>
                      <a:pt x="162" y="85"/>
                      <a:pt x="163" y="84"/>
                      <a:pt x="163" y="83"/>
                    </a:cubicBezTo>
                    <a:cubicBezTo>
                      <a:pt x="164" y="82"/>
                      <a:pt x="162" y="81"/>
                      <a:pt x="162" y="81"/>
                    </a:cubicBezTo>
                    <a:cubicBezTo>
                      <a:pt x="162" y="81"/>
                      <a:pt x="165" y="81"/>
                      <a:pt x="166" y="80"/>
                    </a:cubicBezTo>
                    <a:cubicBezTo>
                      <a:pt x="167" y="80"/>
                      <a:pt x="165" y="78"/>
                      <a:pt x="163" y="74"/>
                    </a:cubicBezTo>
                    <a:cubicBezTo>
                      <a:pt x="161" y="70"/>
                      <a:pt x="163" y="68"/>
                      <a:pt x="163" y="68"/>
                    </a:cubicBezTo>
                    <a:cubicBezTo>
                      <a:pt x="163" y="68"/>
                      <a:pt x="163" y="70"/>
                      <a:pt x="164" y="72"/>
                    </a:cubicBezTo>
                    <a:cubicBezTo>
                      <a:pt x="164" y="73"/>
                      <a:pt x="167" y="73"/>
                      <a:pt x="167" y="72"/>
                    </a:cubicBezTo>
                    <a:cubicBezTo>
                      <a:pt x="167" y="71"/>
                      <a:pt x="167" y="66"/>
                      <a:pt x="168" y="65"/>
                    </a:cubicBezTo>
                    <a:cubicBezTo>
                      <a:pt x="168" y="65"/>
                      <a:pt x="171" y="60"/>
                      <a:pt x="172" y="57"/>
                    </a:cubicBezTo>
                    <a:cubicBezTo>
                      <a:pt x="174" y="53"/>
                      <a:pt x="177" y="50"/>
                      <a:pt x="180" y="47"/>
                    </a:cubicBezTo>
                    <a:cubicBezTo>
                      <a:pt x="181" y="45"/>
                      <a:pt x="183" y="44"/>
                      <a:pt x="185" y="42"/>
                    </a:cubicBezTo>
                    <a:cubicBezTo>
                      <a:pt x="135" y="6"/>
                      <a:pt x="135" y="6"/>
                      <a:pt x="135" y="6"/>
                    </a:cubicBezTo>
                    <a:cubicBezTo>
                      <a:pt x="135" y="6"/>
                      <a:pt x="98" y="15"/>
                      <a:pt x="95" y="1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9" name="Freeform 27">
                <a:extLst>
                  <a:ext uri="{FF2B5EF4-FFF2-40B4-BE49-F238E27FC236}">
                    <a16:creationId xmlns:a16="http://schemas.microsoft.com/office/drawing/2014/main" id="{5183CA94-264B-4B1B-BB64-8F0AD95076D0}"/>
                  </a:ext>
                </a:extLst>
              </p:cNvPr>
              <p:cNvSpPr>
                <a:spLocks/>
              </p:cNvSpPr>
              <p:nvPr/>
            </p:nvSpPr>
            <p:spPr bwMode="auto">
              <a:xfrm>
                <a:off x="10862119" y="2900495"/>
                <a:ext cx="46392" cy="83766"/>
              </a:xfrm>
              <a:custGeom>
                <a:avLst/>
                <a:gdLst>
                  <a:gd name="T0" fmla="*/ 9 w 19"/>
                  <a:gd name="T1" fmla="*/ 0 h 34"/>
                  <a:gd name="T2" fmla="*/ 1 w 19"/>
                  <a:gd name="T3" fmla="*/ 3 h 34"/>
                  <a:gd name="T4" fmla="*/ 0 w 19"/>
                  <a:gd name="T5" fmla="*/ 3 h 34"/>
                  <a:gd name="T6" fmla="*/ 1 w 19"/>
                  <a:gd name="T7" fmla="*/ 9 h 34"/>
                  <a:gd name="T8" fmla="*/ 4 w 19"/>
                  <a:gd name="T9" fmla="*/ 20 h 34"/>
                  <a:gd name="T10" fmla="*/ 6 w 19"/>
                  <a:gd name="T11" fmla="*/ 28 h 34"/>
                  <a:gd name="T12" fmla="*/ 6 w 19"/>
                  <a:gd name="T13" fmla="*/ 34 h 34"/>
                  <a:gd name="T14" fmla="*/ 9 w 19"/>
                  <a:gd name="T15" fmla="*/ 32 h 34"/>
                  <a:gd name="T16" fmla="*/ 17 w 19"/>
                  <a:gd name="T17" fmla="*/ 28 h 34"/>
                  <a:gd name="T18" fmla="*/ 18 w 19"/>
                  <a:gd name="T19" fmla="*/ 24 h 34"/>
                  <a:gd name="T20" fmla="*/ 17 w 19"/>
                  <a:gd name="T21" fmla="*/ 21 h 34"/>
                  <a:gd name="T22" fmla="*/ 17 w 19"/>
                  <a:gd name="T23" fmla="*/ 18 h 34"/>
                  <a:gd name="T24" fmla="*/ 15 w 19"/>
                  <a:gd name="T25" fmla="*/ 14 h 34"/>
                  <a:gd name="T26" fmla="*/ 16 w 19"/>
                  <a:gd name="T27" fmla="*/ 12 h 34"/>
                  <a:gd name="T28" fmla="*/ 19 w 19"/>
                  <a:gd name="T29" fmla="*/ 11 h 34"/>
                  <a:gd name="T30" fmla="*/ 19 w 19"/>
                  <a:gd name="T31" fmla="*/ 11 h 34"/>
                  <a:gd name="T32" fmla="*/ 15 w 19"/>
                  <a:gd name="T33" fmla="*/ 3 h 34"/>
                  <a:gd name="T34" fmla="*/ 9 w 1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4">
                    <a:moveTo>
                      <a:pt x="9" y="0"/>
                    </a:moveTo>
                    <a:cubicBezTo>
                      <a:pt x="9" y="0"/>
                      <a:pt x="2" y="3"/>
                      <a:pt x="1" y="3"/>
                    </a:cubicBezTo>
                    <a:cubicBezTo>
                      <a:pt x="1" y="3"/>
                      <a:pt x="0" y="3"/>
                      <a:pt x="0" y="3"/>
                    </a:cubicBezTo>
                    <a:cubicBezTo>
                      <a:pt x="1" y="5"/>
                      <a:pt x="1" y="8"/>
                      <a:pt x="1" y="9"/>
                    </a:cubicBezTo>
                    <a:cubicBezTo>
                      <a:pt x="2" y="10"/>
                      <a:pt x="3" y="15"/>
                      <a:pt x="4" y="20"/>
                    </a:cubicBezTo>
                    <a:cubicBezTo>
                      <a:pt x="6" y="24"/>
                      <a:pt x="6" y="26"/>
                      <a:pt x="6" y="28"/>
                    </a:cubicBezTo>
                    <a:cubicBezTo>
                      <a:pt x="7" y="29"/>
                      <a:pt x="6" y="32"/>
                      <a:pt x="6" y="34"/>
                    </a:cubicBezTo>
                    <a:cubicBezTo>
                      <a:pt x="7" y="34"/>
                      <a:pt x="8" y="33"/>
                      <a:pt x="9" y="32"/>
                    </a:cubicBezTo>
                    <a:cubicBezTo>
                      <a:pt x="11" y="31"/>
                      <a:pt x="17" y="28"/>
                      <a:pt x="17" y="28"/>
                    </a:cubicBezTo>
                    <a:cubicBezTo>
                      <a:pt x="18" y="27"/>
                      <a:pt x="18" y="25"/>
                      <a:pt x="18" y="24"/>
                    </a:cubicBezTo>
                    <a:cubicBezTo>
                      <a:pt x="19" y="22"/>
                      <a:pt x="18" y="22"/>
                      <a:pt x="17" y="21"/>
                    </a:cubicBezTo>
                    <a:cubicBezTo>
                      <a:pt x="17" y="21"/>
                      <a:pt x="17" y="18"/>
                      <a:pt x="17" y="18"/>
                    </a:cubicBezTo>
                    <a:cubicBezTo>
                      <a:pt x="17" y="17"/>
                      <a:pt x="16" y="15"/>
                      <a:pt x="15" y="14"/>
                    </a:cubicBezTo>
                    <a:cubicBezTo>
                      <a:pt x="15" y="14"/>
                      <a:pt x="15" y="12"/>
                      <a:pt x="16" y="12"/>
                    </a:cubicBezTo>
                    <a:cubicBezTo>
                      <a:pt x="16" y="12"/>
                      <a:pt x="18" y="11"/>
                      <a:pt x="19" y="11"/>
                    </a:cubicBezTo>
                    <a:cubicBezTo>
                      <a:pt x="19" y="11"/>
                      <a:pt x="19" y="11"/>
                      <a:pt x="19" y="11"/>
                    </a:cubicBezTo>
                    <a:cubicBezTo>
                      <a:pt x="18" y="9"/>
                      <a:pt x="16" y="4"/>
                      <a:pt x="15" y="3"/>
                    </a:cubicBezTo>
                    <a:cubicBezTo>
                      <a:pt x="13" y="1"/>
                      <a:pt x="10" y="0"/>
                      <a:pt x="9" y="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0" name="Freeform 28">
                <a:extLst>
                  <a:ext uri="{FF2B5EF4-FFF2-40B4-BE49-F238E27FC236}">
                    <a16:creationId xmlns:a16="http://schemas.microsoft.com/office/drawing/2014/main" id="{B8818CCB-7893-471B-A446-23AF52AB7958}"/>
                  </a:ext>
                </a:extLst>
              </p:cNvPr>
              <p:cNvSpPr>
                <a:spLocks/>
              </p:cNvSpPr>
              <p:nvPr/>
            </p:nvSpPr>
            <p:spPr bwMode="auto">
              <a:xfrm>
                <a:off x="10149485" y="2976529"/>
                <a:ext cx="525777" cy="342801"/>
              </a:xfrm>
              <a:custGeom>
                <a:avLst/>
                <a:gdLst>
                  <a:gd name="T0" fmla="*/ 11 w 214"/>
                  <a:gd name="T1" fmla="*/ 99 h 139"/>
                  <a:gd name="T2" fmla="*/ 19 w 214"/>
                  <a:gd name="T3" fmla="*/ 139 h 139"/>
                  <a:gd name="T4" fmla="*/ 55 w 214"/>
                  <a:gd name="T5" fmla="*/ 133 h 139"/>
                  <a:gd name="T6" fmla="*/ 55 w 214"/>
                  <a:gd name="T7" fmla="*/ 133 h 139"/>
                  <a:gd name="T8" fmla="*/ 182 w 214"/>
                  <a:gd name="T9" fmla="*/ 106 h 139"/>
                  <a:gd name="T10" fmla="*/ 182 w 214"/>
                  <a:gd name="T11" fmla="*/ 107 h 139"/>
                  <a:gd name="T12" fmla="*/ 186 w 214"/>
                  <a:gd name="T13" fmla="*/ 101 h 139"/>
                  <a:gd name="T14" fmla="*/ 194 w 214"/>
                  <a:gd name="T15" fmla="*/ 100 h 139"/>
                  <a:gd name="T16" fmla="*/ 199 w 214"/>
                  <a:gd name="T17" fmla="*/ 97 h 139"/>
                  <a:gd name="T18" fmla="*/ 203 w 214"/>
                  <a:gd name="T19" fmla="*/ 94 h 139"/>
                  <a:gd name="T20" fmla="*/ 203 w 214"/>
                  <a:gd name="T21" fmla="*/ 89 h 139"/>
                  <a:gd name="T22" fmla="*/ 205 w 214"/>
                  <a:gd name="T23" fmla="*/ 86 h 139"/>
                  <a:gd name="T24" fmla="*/ 208 w 214"/>
                  <a:gd name="T25" fmla="*/ 85 h 139"/>
                  <a:gd name="T26" fmla="*/ 211 w 214"/>
                  <a:gd name="T27" fmla="*/ 82 h 139"/>
                  <a:gd name="T28" fmla="*/ 213 w 214"/>
                  <a:gd name="T29" fmla="*/ 78 h 139"/>
                  <a:gd name="T30" fmla="*/ 209 w 214"/>
                  <a:gd name="T31" fmla="*/ 76 h 139"/>
                  <a:gd name="T32" fmla="*/ 205 w 214"/>
                  <a:gd name="T33" fmla="*/ 73 h 139"/>
                  <a:gd name="T34" fmla="*/ 202 w 214"/>
                  <a:gd name="T35" fmla="*/ 71 h 139"/>
                  <a:gd name="T36" fmla="*/ 200 w 214"/>
                  <a:gd name="T37" fmla="*/ 69 h 139"/>
                  <a:gd name="T38" fmla="*/ 198 w 214"/>
                  <a:gd name="T39" fmla="*/ 67 h 139"/>
                  <a:gd name="T40" fmla="*/ 197 w 214"/>
                  <a:gd name="T41" fmla="*/ 65 h 139"/>
                  <a:gd name="T42" fmla="*/ 195 w 214"/>
                  <a:gd name="T43" fmla="*/ 65 h 139"/>
                  <a:gd name="T44" fmla="*/ 192 w 214"/>
                  <a:gd name="T45" fmla="*/ 62 h 139"/>
                  <a:gd name="T46" fmla="*/ 191 w 214"/>
                  <a:gd name="T47" fmla="*/ 58 h 139"/>
                  <a:gd name="T48" fmla="*/ 192 w 214"/>
                  <a:gd name="T49" fmla="*/ 55 h 139"/>
                  <a:gd name="T50" fmla="*/ 194 w 214"/>
                  <a:gd name="T51" fmla="*/ 52 h 139"/>
                  <a:gd name="T52" fmla="*/ 193 w 214"/>
                  <a:gd name="T53" fmla="*/ 49 h 139"/>
                  <a:gd name="T54" fmla="*/ 190 w 214"/>
                  <a:gd name="T55" fmla="*/ 46 h 139"/>
                  <a:gd name="T56" fmla="*/ 192 w 214"/>
                  <a:gd name="T57" fmla="*/ 44 h 139"/>
                  <a:gd name="T58" fmla="*/ 195 w 214"/>
                  <a:gd name="T59" fmla="*/ 40 h 139"/>
                  <a:gd name="T60" fmla="*/ 196 w 214"/>
                  <a:gd name="T61" fmla="*/ 37 h 139"/>
                  <a:gd name="T62" fmla="*/ 197 w 214"/>
                  <a:gd name="T63" fmla="*/ 31 h 139"/>
                  <a:gd name="T64" fmla="*/ 199 w 214"/>
                  <a:gd name="T65" fmla="*/ 27 h 139"/>
                  <a:gd name="T66" fmla="*/ 201 w 214"/>
                  <a:gd name="T67" fmla="*/ 24 h 139"/>
                  <a:gd name="T68" fmla="*/ 198 w 214"/>
                  <a:gd name="T69" fmla="*/ 23 h 139"/>
                  <a:gd name="T70" fmla="*/ 189 w 214"/>
                  <a:gd name="T71" fmla="*/ 19 h 139"/>
                  <a:gd name="T72" fmla="*/ 185 w 214"/>
                  <a:gd name="T73" fmla="*/ 9 h 139"/>
                  <a:gd name="T74" fmla="*/ 177 w 214"/>
                  <a:gd name="T75" fmla="*/ 6 h 139"/>
                  <a:gd name="T76" fmla="*/ 165 w 214"/>
                  <a:gd name="T77" fmla="*/ 3 h 139"/>
                  <a:gd name="T78" fmla="*/ 26 w 214"/>
                  <a:gd name="T79" fmla="*/ 32 h 139"/>
                  <a:gd name="T80" fmla="*/ 24 w 214"/>
                  <a:gd name="T81" fmla="*/ 19 h 139"/>
                  <a:gd name="T82" fmla="*/ 20 w 214"/>
                  <a:gd name="T83" fmla="*/ 23 h 139"/>
                  <a:gd name="T84" fmla="*/ 14 w 214"/>
                  <a:gd name="T85" fmla="*/ 26 h 139"/>
                  <a:gd name="T86" fmla="*/ 4 w 214"/>
                  <a:gd name="T87" fmla="*/ 36 h 139"/>
                  <a:gd name="T88" fmla="*/ 0 w 214"/>
                  <a:gd name="T89" fmla="*/ 38 h 139"/>
                  <a:gd name="T90" fmla="*/ 11 w 214"/>
                  <a:gd name="T91" fmla="*/ 9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4" h="139">
                    <a:moveTo>
                      <a:pt x="11" y="99"/>
                    </a:moveTo>
                    <a:cubicBezTo>
                      <a:pt x="19" y="139"/>
                      <a:pt x="19" y="139"/>
                      <a:pt x="19" y="139"/>
                    </a:cubicBezTo>
                    <a:cubicBezTo>
                      <a:pt x="19" y="139"/>
                      <a:pt x="33" y="137"/>
                      <a:pt x="55" y="133"/>
                    </a:cubicBezTo>
                    <a:cubicBezTo>
                      <a:pt x="55" y="133"/>
                      <a:pt x="55" y="133"/>
                      <a:pt x="55" y="133"/>
                    </a:cubicBezTo>
                    <a:cubicBezTo>
                      <a:pt x="88" y="126"/>
                      <a:pt x="139" y="116"/>
                      <a:pt x="182" y="106"/>
                    </a:cubicBezTo>
                    <a:cubicBezTo>
                      <a:pt x="182" y="107"/>
                      <a:pt x="182" y="107"/>
                      <a:pt x="182" y="107"/>
                    </a:cubicBezTo>
                    <a:cubicBezTo>
                      <a:pt x="183" y="104"/>
                      <a:pt x="184" y="102"/>
                      <a:pt x="186" y="101"/>
                    </a:cubicBezTo>
                    <a:cubicBezTo>
                      <a:pt x="189" y="99"/>
                      <a:pt x="192" y="100"/>
                      <a:pt x="194" y="100"/>
                    </a:cubicBezTo>
                    <a:cubicBezTo>
                      <a:pt x="195" y="99"/>
                      <a:pt x="198" y="97"/>
                      <a:pt x="199" y="97"/>
                    </a:cubicBezTo>
                    <a:cubicBezTo>
                      <a:pt x="200" y="96"/>
                      <a:pt x="202" y="95"/>
                      <a:pt x="203" y="94"/>
                    </a:cubicBezTo>
                    <a:cubicBezTo>
                      <a:pt x="203" y="94"/>
                      <a:pt x="203" y="90"/>
                      <a:pt x="203" y="89"/>
                    </a:cubicBezTo>
                    <a:cubicBezTo>
                      <a:pt x="203" y="88"/>
                      <a:pt x="204" y="88"/>
                      <a:pt x="205" y="86"/>
                    </a:cubicBezTo>
                    <a:cubicBezTo>
                      <a:pt x="206" y="85"/>
                      <a:pt x="208" y="85"/>
                      <a:pt x="208" y="85"/>
                    </a:cubicBezTo>
                    <a:cubicBezTo>
                      <a:pt x="208" y="85"/>
                      <a:pt x="210" y="83"/>
                      <a:pt x="211" y="82"/>
                    </a:cubicBezTo>
                    <a:cubicBezTo>
                      <a:pt x="211" y="81"/>
                      <a:pt x="213" y="79"/>
                      <a:pt x="213" y="78"/>
                    </a:cubicBezTo>
                    <a:cubicBezTo>
                      <a:pt x="214" y="78"/>
                      <a:pt x="210" y="77"/>
                      <a:pt x="209" y="76"/>
                    </a:cubicBezTo>
                    <a:cubicBezTo>
                      <a:pt x="208" y="76"/>
                      <a:pt x="205" y="73"/>
                      <a:pt x="205" y="73"/>
                    </a:cubicBezTo>
                    <a:cubicBezTo>
                      <a:pt x="205" y="73"/>
                      <a:pt x="204" y="71"/>
                      <a:pt x="202" y="71"/>
                    </a:cubicBezTo>
                    <a:cubicBezTo>
                      <a:pt x="201" y="71"/>
                      <a:pt x="201" y="69"/>
                      <a:pt x="200" y="69"/>
                    </a:cubicBezTo>
                    <a:cubicBezTo>
                      <a:pt x="199" y="68"/>
                      <a:pt x="198" y="67"/>
                      <a:pt x="198" y="67"/>
                    </a:cubicBezTo>
                    <a:cubicBezTo>
                      <a:pt x="197" y="65"/>
                      <a:pt x="197" y="65"/>
                      <a:pt x="197" y="65"/>
                    </a:cubicBezTo>
                    <a:cubicBezTo>
                      <a:pt x="197" y="65"/>
                      <a:pt x="196" y="65"/>
                      <a:pt x="195" y="65"/>
                    </a:cubicBezTo>
                    <a:cubicBezTo>
                      <a:pt x="194" y="65"/>
                      <a:pt x="192" y="62"/>
                      <a:pt x="192" y="62"/>
                    </a:cubicBezTo>
                    <a:cubicBezTo>
                      <a:pt x="192" y="62"/>
                      <a:pt x="191" y="60"/>
                      <a:pt x="191" y="58"/>
                    </a:cubicBezTo>
                    <a:cubicBezTo>
                      <a:pt x="191" y="56"/>
                      <a:pt x="192" y="55"/>
                      <a:pt x="192" y="55"/>
                    </a:cubicBezTo>
                    <a:cubicBezTo>
                      <a:pt x="193" y="55"/>
                      <a:pt x="194" y="52"/>
                      <a:pt x="194" y="52"/>
                    </a:cubicBezTo>
                    <a:cubicBezTo>
                      <a:pt x="194" y="51"/>
                      <a:pt x="193" y="50"/>
                      <a:pt x="193" y="49"/>
                    </a:cubicBezTo>
                    <a:cubicBezTo>
                      <a:pt x="192" y="48"/>
                      <a:pt x="190" y="46"/>
                      <a:pt x="190" y="46"/>
                    </a:cubicBezTo>
                    <a:cubicBezTo>
                      <a:pt x="190" y="46"/>
                      <a:pt x="191" y="45"/>
                      <a:pt x="192" y="44"/>
                    </a:cubicBezTo>
                    <a:cubicBezTo>
                      <a:pt x="193" y="43"/>
                      <a:pt x="195" y="40"/>
                      <a:pt x="195" y="40"/>
                    </a:cubicBezTo>
                    <a:cubicBezTo>
                      <a:pt x="195" y="40"/>
                      <a:pt x="195" y="39"/>
                      <a:pt x="196" y="37"/>
                    </a:cubicBezTo>
                    <a:cubicBezTo>
                      <a:pt x="197" y="35"/>
                      <a:pt x="197" y="32"/>
                      <a:pt x="197" y="31"/>
                    </a:cubicBezTo>
                    <a:cubicBezTo>
                      <a:pt x="197" y="30"/>
                      <a:pt x="198" y="29"/>
                      <a:pt x="199" y="27"/>
                    </a:cubicBezTo>
                    <a:cubicBezTo>
                      <a:pt x="200" y="26"/>
                      <a:pt x="200" y="25"/>
                      <a:pt x="201" y="24"/>
                    </a:cubicBezTo>
                    <a:cubicBezTo>
                      <a:pt x="200" y="24"/>
                      <a:pt x="199" y="23"/>
                      <a:pt x="198" y="23"/>
                    </a:cubicBezTo>
                    <a:cubicBezTo>
                      <a:pt x="196" y="23"/>
                      <a:pt x="191" y="21"/>
                      <a:pt x="189" y="19"/>
                    </a:cubicBezTo>
                    <a:cubicBezTo>
                      <a:pt x="187" y="18"/>
                      <a:pt x="187" y="11"/>
                      <a:pt x="185" y="9"/>
                    </a:cubicBezTo>
                    <a:cubicBezTo>
                      <a:pt x="183" y="7"/>
                      <a:pt x="177" y="6"/>
                      <a:pt x="177" y="6"/>
                    </a:cubicBezTo>
                    <a:cubicBezTo>
                      <a:pt x="177" y="6"/>
                      <a:pt x="177" y="0"/>
                      <a:pt x="165" y="3"/>
                    </a:cubicBezTo>
                    <a:cubicBezTo>
                      <a:pt x="154" y="6"/>
                      <a:pt x="26" y="32"/>
                      <a:pt x="26" y="32"/>
                    </a:cubicBezTo>
                    <a:cubicBezTo>
                      <a:pt x="24" y="19"/>
                      <a:pt x="24" y="19"/>
                      <a:pt x="24" y="19"/>
                    </a:cubicBezTo>
                    <a:cubicBezTo>
                      <a:pt x="22" y="20"/>
                      <a:pt x="21" y="22"/>
                      <a:pt x="20" y="23"/>
                    </a:cubicBezTo>
                    <a:cubicBezTo>
                      <a:pt x="19" y="24"/>
                      <a:pt x="15" y="26"/>
                      <a:pt x="14" y="26"/>
                    </a:cubicBezTo>
                    <a:cubicBezTo>
                      <a:pt x="13" y="27"/>
                      <a:pt x="6" y="34"/>
                      <a:pt x="4" y="36"/>
                    </a:cubicBezTo>
                    <a:cubicBezTo>
                      <a:pt x="3" y="36"/>
                      <a:pt x="1" y="37"/>
                      <a:pt x="0" y="38"/>
                    </a:cubicBezTo>
                    <a:cubicBezTo>
                      <a:pt x="11" y="99"/>
                      <a:pt x="11" y="99"/>
                      <a:pt x="11" y="99"/>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1" name="Freeform 29">
                <a:extLst>
                  <a:ext uri="{FF2B5EF4-FFF2-40B4-BE49-F238E27FC236}">
                    <a16:creationId xmlns:a16="http://schemas.microsoft.com/office/drawing/2014/main" id="{F81BADF1-09E2-468A-B833-9B40D9640138}"/>
                  </a:ext>
                </a:extLst>
              </p:cNvPr>
              <p:cNvSpPr>
                <a:spLocks/>
              </p:cNvSpPr>
              <p:nvPr/>
            </p:nvSpPr>
            <p:spPr bwMode="auto">
              <a:xfrm>
                <a:off x="6539921" y="2412069"/>
                <a:ext cx="720366" cy="596679"/>
              </a:xfrm>
              <a:custGeom>
                <a:avLst/>
                <a:gdLst>
                  <a:gd name="T0" fmla="*/ 240 w 293"/>
                  <a:gd name="T1" fmla="*/ 242 h 242"/>
                  <a:gd name="T2" fmla="*/ 256 w 293"/>
                  <a:gd name="T3" fmla="*/ 161 h 242"/>
                  <a:gd name="T4" fmla="*/ 261 w 293"/>
                  <a:gd name="T5" fmla="*/ 148 h 242"/>
                  <a:gd name="T6" fmla="*/ 257 w 293"/>
                  <a:gd name="T7" fmla="*/ 139 h 242"/>
                  <a:gd name="T8" fmla="*/ 262 w 293"/>
                  <a:gd name="T9" fmla="*/ 125 h 242"/>
                  <a:gd name="T10" fmla="*/ 275 w 293"/>
                  <a:gd name="T11" fmla="*/ 106 h 242"/>
                  <a:gd name="T12" fmla="*/ 287 w 293"/>
                  <a:gd name="T13" fmla="*/ 89 h 242"/>
                  <a:gd name="T14" fmla="*/ 288 w 293"/>
                  <a:gd name="T15" fmla="*/ 74 h 242"/>
                  <a:gd name="T16" fmla="*/ 217 w 293"/>
                  <a:gd name="T17" fmla="*/ 49 h 242"/>
                  <a:gd name="T18" fmla="*/ 204 w 293"/>
                  <a:gd name="T19" fmla="*/ 49 h 242"/>
                  <a:gd name="T20" fmla="*/ 191 w 293"/>
                  <a:gd name="T21" fmla="*/ 50 h 242"/>
                  <a:gd name="T22" fmla="*/ 170 w 293"/>
                  <a:gd name="T23" fmla="*/ 52 h 242"/>
                  <a:gd name="T24" fmla="*/ 158 w 293"/>
                  <a:gd name="T25" fmla="*/ 49 h 242"/>
                  <a:gd name="T26" fmla="*/ 144 w 293"/>
                  <a:gd name="T27" fmla="*/ 47 h 242"/>
                  <a:gd name="T28" fmla="*/ 134 w 293"/>
                  <a:gd name="T29" fmla="*/ 41 h 242"/>
                  <a:gd name="T30" fmla="*/ 121 w 293"/>
                  <a:gd name="T31" fmla="*/ 42 h 242"/>
                  <a:gd name="T32" fmla="*/ 101 w 293"/>
                  <a:gd name="T33" fmla="*/ 38 h 242"/>
                  <a:gd name="T34" fmla="*/ 98 w 293"/>
                  <a:gd name="T35" fmla="*/ 18 h 242"/>
                  <a:gd name="T36" fmla="*/ 89 w 293"/>
                  <a:gd name="T37" fmla="*/ 7 h 242"/>
                  <a:gd name="T38" fmla="*/ 85 w 293"/>
                  <a:gd name="T39" fmla="*/ 7 h 242"/>
                  <a:gd name="T40" fmla="*/ 74 w 293"/>
                  <a:gd name="T41" fmla="*/ 2 h 242"/>
                  <a:gd name="T42" fmla="*/ 65 w 293"/>
                  <a:gd name="T43" fmla="*/ 0 h 242"/>
                  <a:gd name="T44" fmla="*/ 62 w 293"/>
                  <a:gd name="T45" fmla="*/ 10 h 242"/>
                  <a:gd name="T46" fmla="*/ 60 w 293"/>
                  <a:gd name="T47" fmla="*/ 15 h 242"/>
                  <a:gd name="T48" fmla="*/ 61 w 293"/>
                  <a:gd name="T49" fmla="*/ 23 h 242"/>
                  <a:gd name="T50" fmla="*/ 58 w 293"/>
                  <a:gd name="T51" fmla="*/ 27 h 242"/>
                  <a:gd name="T52" fmla="*/ 57 w 293"/>
                  <a:gd name="T53" fmla="*/ 30 h 242"/>
                  <a:gd name="T54" fmla="*/ 54 w 293"/>
                  <a:gd name="T55" fmla="*/ 40 h 242"/>
                  <a:gd name="T56" fmla="*/ 49 w 293"/>
                  <a:gd name="T57" fmla="*/ 48 h 242"/>
                  <a:gd name="T58" fmla="*/ 46 w 293"/>
                  <a:gd name="T59" fmla="*/ 56 h 242"/>
                  <a:gd name="T60" fmla="*/ 42 w 293"/>
                  <a:gd name="T61" fmla="*/ 66 h 242"/>
                  <a:gd name="T62" fmla="*/ 41 w 293"/>
                  <a:gd name="T63" fmla="*/ 77 h 242"/>
                  <a:gd name="T64" fmla="*/ 36 w 293"/>
                  <a:gd name="T65" fmla="*/ 82 h 242"/>
                  <a:gd name="T66" fmla="*/ 31 w 293"/>
                  <a:gd name="T67" fmla="*/ 97 h 242"/>
                  <a:gd name="T68" fmla="*/ 32 w 293"/>
                  <a:gd name="T69" fmla="*/ 107 h 242"/>
                  <a:gd name="T70" fmla="*/ 23 w 293"/>
                  <a:gd name="T71" fmla="*/ 113 h 242"/>
                  <a:gd name="T72" fmla="*/ 23 w 293"/>
                  <a:gd name="T73" fmla="*/ 121 h 242"/>
                  <a:gd name="T74" fmla="*/ 12 w 293"/>
                  <a:gd name="T75" fmla="*/ 130 h 242"/>
                  <a:gd name="T76" fmla="*/ 5 w 293"/>
                  <a:gd name="T77" fmla="*/ 148 h 242"/>
                  <a:gd name="T78" fmla="*/ 3 w 293"/>
                  <a:gd name="T79" fmla="*/ 158 h 242"/>
                  <a:gd name="T80" fmla="*/ 0 w 293"/>
                  <a:gd name="T81" fmla="*/ 176 h 242"/>
                  <a:gd name="T82" fmla="*/ 4 w 293"/>
                  <a:gd name="T83" fmla="*/ 18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242">
                    <a:moveTo>
                      <a:pt x="142" y="219"/>
                    </a:moveTo>
                    <a:cubicBezTo>
                      <a:pt x="171" y="227"/>
                      <a:pt x="205" y="235"/>
                      <a:pt x="240" y="242"/>
                    </a:cubicBezTo>
                    <a:cubicBezTo>
                      <a:pt x="243" y="229"/>
                      <a:pt x="252" y="183"/>
                      <a:pt x="254" y="173"/>
                    </a:cubicBezTo>
                    <a:cubicBezTo>
                      <a:pt x="256" y="163"/>
                      <a:pt x="256" y="161"/>
                      <a:pt x="256" y="161"/>
                    </a:cubicBezTo>
                    <a:cubicBezTo>
                      <a:pt x="256" y="161"/>
                      <a:pt x="260" y="156"/>
                      <a:pt x="261" y="154"/>
                    </a:cubicBezTo>
                    <a:cubicBezTo>
                      <a:pt x="263" y="152"/>
                      <a:pt x="260" y="149"/>
                      <a:pt x="261" y="148"/>
                    </a:cubicBezTo>
                    <a:cubicBezTo>
                      <a:pt x="263" y="147"/>
                      <a:pt x="264" y="143"/>
                      <a:pt x="261" y="142"/>
                    </a:cubicBezTo>
                    <a:cubicBezTo>
                      <a:pt x="258" y="142"/>
                      <a:pt x="255" y="141"/>
                      <a:pt x="257" y="139"/>
                    </a:cubicBezTo>
                    <a:cubicBezTo>
                      <a:pt x="258" y="138"/>
                      <a:pt x="256" y="136"/>
                      <a:pt x="257" y="131"/>
                    </a:cubicBezTo>
                    <a:cubicBezTo>
                      <a:pt x="257" y="126"/>
                      <a:pt x="262" y="125"/>
                      <a:pt x="262" y="125"/>
                    </a:cubicBezTo>
                    <a:cubicBezTo>
                      <a:pt x="262" y="125"/>
                      <a:pt x="261" y="123"/>
                      <a:pt x="268" y="118"/>
                    </a:cubicBezTo>
                    <a:cubicBezTo>
                      <a:pt x="275" y="113"/>
                      <a:pt x="272" y="107"/>
                      <a:pt x="275" y="106"/>
                    </a:cubicBezTo>
                    <a:cubicBezTo>
                      <a:pt x="279" y="105"/>
                      <a:pt x="278" y="100"/>
                      <a:pt x="282" y="98"/>
                    </a:cubicBezTo>
                    <a:cubicBezTo>
                      <a:pt x="285" y="95"/>
                      <a:pt x="283" y="91"/>
                      <a:pt x="287" y="89"/>
                    </a:cubicBezTo>
                    <a:cubicBezTo>
                      <a:pt x="291" y="88"/>
                      <a:pt x="290" y="85"/>
                      <a:pt x="292" y="82"/>
                    </a:cubicBezTo>
                    <a:cubicBezTo>
                      <a:pt x="293" y="80"/>
                      <a:pt x="291" y="80"/>
                      <a:pt x="288" y="74"/>
                    </a:cubicBezTo>
                    <a:cubicBezTo>
                      <a:pt x="285" y="70"/>
                      <a:pt x="282" y="66"/>
                      <a:pt x="282" y="62"/>
                    </a:cubicBezTo>
                    <a:cubicBezTo>
                      <a:pt x="265" y="59"/>
                      <a:pt x="217" y="49"/>
                      <a:pt x="217" y="49"/>
                    </a:cubicBezTo>
                    <a:cubicBezTo>
                      <a:pt x="217" y="49"/>
                      <a:pt x="215" y="50"/>
                      <a:pt x="212" y="50"/>
                    </a:cubicBezTo>
                    <a:cubicBezTo>
                      <a:pt x="210" y="50"/>
                      <a:pt x="204" y="49"/>
                      <a:pt x="204" y="49"/>
                    </a:cubicBezTo>
                    <a:cubicBezTo>
                      <a:pt x="204" y="49"/>
                      <a:pt x="197" y="48"/>
                      <a:pt x="196" y="50"/>
                    </a:cubicBezTo>
                    <a:cubicBezTo>
                      <a:pt x="195" y="52"/>
                      <a:pt x="191" y="50"/>
                      <a:pt x="191" y="50"/>
                    </a:cubicBezTo>
                    <a:cubicBezTo>
                      <a:pt x="191" y="50"/>
                      <a:pt x="183" y="49"/>
                      <a:pt x="181" y="50"/>
                    </a:cubicBezTo>
                    <a:cubicBezTo>
                      <a:pt x="179" y="50"/>
                      <a:pt x="173" y="52"/>
                      <a:pt x="170" y="52"/>
                    </a:cubicBezTo>
                    <a:cubicBezTo>
                      <a:pt x="168" y="52"/>
                      <a:pt x="166" y="49"/>
                      <a:pt x="164" y="47"/>
                    </a:cubicBezTo>
                    <a:cubicBezTo>
                      <a:pt x="163" y="46"/>
                      <a:pt x="160" y="48"/>
                      <a:pt x="158" y="49"/>
                    </a:cubicBezTo>
                    <a:cubicBezTo>
                      <a:pt x="155" y="50"/>
                      <a:pt x="155" y="49"/>
                      <a:pt x="152" y="48"/>
                    </a:cubicBezTo>
                    <a:cubicBezTo>
                      <a:pt x="149" y="47"/>
                      <a:pt x="144" y="47"/>
                      <a:pt x="144" y="47"/>
                    </a:cubicBezTo>
                    <a:cubicBezTo>
                      <a:pt x="144" y="47"/>
                      <a:pt x="144" y="44"/>
                      <a:pt x="142" y="44"/>
                    </a:cubicBezTo>
                    <a:cubicBezTo>
                      <a:pt x="140" y="44"/>
                      <a:pt x="136" y="42"/>
                      <a:pt x="134" y="41"/>
                    </a:cubicBezTo>
                    <a:cubicBezTo>
                      <a:pt x="132" y="41"/>
                      <a:pt x="128" y="39"/>
                      <a:pt x="125" y="39"/>
                    </a:cubicBezTo>
                    <a:cubicBezTo>
                      <a:pt x="122" y="39"/>
                      <a:pt x="122" y="40"/>
                      <a:pt x="121" y="42"/>
                    </a:cubicBezTo>
                    <a:cubicBezTo>
                      <a:pt x="120" y="43"/>
                      <a:pt x="111" y="42"/>
                      <a:pt x="108" y="42"/>
                    </a:cubicBezTo>
                    <a:cubicBezTo>
                      <a:pt x="105" y="42"/>
                      <a:pt x="104" y="39"/>
                      <a:pt x="101" y="38"/>
                    </a:cubicBezTo>
                    <a:cubicBezTo>
                      <a:pt x="98" y="37"/>
                      <a:pt x="95" y="35"/>
                      <a:pt x="96" y="32"/>
                    </a:cubicBezTo>
                    <a:cubicBezTo>
                      <a:pt x="97" y="30"/>
                      <a:pt x="98" y="23"/>
                      <a:pt x="98" y="18"/>
                    </a:cubicBezTo>
                    <a:cubicBezTo>
                      <a:pt x="98" y="14"/>
                      <a:pt x="96" y="15"/>
                      <a:pt x="93" y="11"/>
                    </a:cubicBezTo>
                    <a:cubicBezTo>
                      <a:pt x="92" y="9"/>
                      <a:pt x="91" y="8"/>
                      <a:pt x="89" y="7"/>
                    </a:cubicBezTo>
                    <a:cubicBezTo>
                      <a:pt x="89" y="7"/>
                      <a:pt x="89" y="8"/>
                      <a:pt x="89" y="8"/>
                    </a:cubicBezTo>
                    <a:cubicBezTo>
                      <a:pt x="89" y="8"/>
                      <a:pt x="87" y="7"/>
                      <a:pt x="85" y="7"/>
                    </a:cubicBezTo>
                    <a:cubicBezTo>
                      <a:pt x="84" y="7"/>
                      <a:pt x="83" y="5"/>
                      <a:pt x="81" y="4"/>
                    </a:cubicBezTo>
                    <a:cubicBezTo>
                      <a:pt x="79" y="2"/>
                      <a:pt x="75" y="2"/>
                      <a:pt x="74" y="2"/>
                    </a:cubicBezTo>
                    <a:cubicBezTo>
                      <a:pt x="72" y="2"/>
                      <a:pt x="70" y="2"/>
                      <a:pt x="70" y="2"/>
                    </a:cubicBezTo>
                    <a:cubicBezTo>
                      <a:pt x="69" y="1"/>
                      <a:pt x="65" y="0"/>
                      <a:pt x="65" y="0"/>
                    </a:cubicBezTo>
                    <a:cubicBezTo>
                      <a:pt x="65" y="8"/>
                      <a:pt x="65" y="8"/>
                      <a:pt x="65" y="8"/>
                    </a:cubicBezTo>
                    <a:cubicBezTo>
                      <a:pt x="62" y="10"/>
                      <a:pt x="62" y="10"/>
                      <a:pt x="62" y="10"/>
                    </a:cubicBezTo>
                    <a:cubicBezTo>
                      <a:pt x="62" y="13"/>
                      <a:pt x="62" y="13"/>
                      <a:pt x="62" y="13"/>
                    </a:cubicBezTo>
                    <a:cubicBezTo>
                      <a:pt x="60" y="15"/>
                      <a:pt x="60" y="15"/>
                      <a:pt x="60" y="15"/>
                    </a:cubicBezTo>
                    <a:cubicBezTo>
                      <a:pt x="60" y="19"/>
                      <a:pt x="60" y="19"/>
                      <a:pt x="60" y="19"/>
                    </a:cubicBezTo>
                    <a:cubicBezTo>
                      <a:pt x="61" y="23"/>
                      <a:pt x="61" y="23"/>
                      <a:pt x="61" y="23"/>
                    </a:cubicBezTo>
                    <a:cubicBezTo>
                      <a:pt x="59" y="25"/>
                      <a:pt x="59" y="25"/>
                      <a:pt x="59" y="25"/>
                    </a:cubicBezTo>
                    <a:cubicBezTo>
                      <a:pt x="58" y="27"/>
                      <a:pt x="58" y="27"/>
                      <a:pt x="58" y="27"/>
                    </a:cubicBezTo>
                    <a:cubicBezTo>
                      <a:pt x="60" y="30"/>
                      <a:pt x="60" y="30"/>
                      <a:pt x="60" y="30"/>
                    </a:cubicBezTo>
                    <a:cubicBezTo>
                      <a:pt x="57" y="30"/>
                      <a:pt x="57" y="30"/>
                      <a:pt x="57" y="30"/>
                    </a:cubicBezTo>
                    <a:cubicBezTo>
                      <a:pt x="55" y="34"/>
                      <a:pt x="55" y="34"/>
                      <a:pt x="55" y="34"/>
                    </a:cubicBezTo>
                    <a:cubicBezTo>
                      <a:pt x="54" y="40"/>
                      <a:pt x="54" y="40"/>
                      <a:pt x="54" y="40"/>
                    </a:cubicBezTo>
                    <a:cubicBezTo>
                      <a:pt x="52" y="45"/>
                      <a:pt x="52" y="45"/>
                      <a:pt x="52" y="45"/>
                    </a:cubicBezTo>
                    <a:cubicBezTo>
                      <a:pt x="49" y="48"/>
                      <a:pt x="49" y="48"/>
                      <a:pt x="49" y="48"/>
                    </a:cubicBezTo>
                    <a:cubicBezTo>
                      <a:pt x="49" y="52"/>
                      <a:pt x="49" y="52"/>
                      <a:pt x="49" y="52"/>
                    </a:cubicBezTo>
                    <a:cubicBezTo>
                      <a:pt x="46" y="56"/>
                      <a:pt x="46" y="56"/>
                      <a:pt x="46" y="56"/>
                    </a:cubicBezTo>
                    <a:cubicBezTo>
                      <a:pt x="44" y="61"/>
                      <a:pt x="44" y="61"/>
                      <a:pt x="44" y="61"/>
                    </a:cubicBezTo>
                    <a:cubicBezTo>
                      <a:pt x="42" y="66"/>
                      <a:pt x="42" y="66"/>
                      <a:pt x="42" y="66"/>
                    </a:cubicBezTo>
                    <a:cubicBezTo>
                      <a:pt x="41" y="70"/>
                      <a:pt x="41" y="70"/>
                      <a:pt x="41" y="70"/>
                    </a:cubicBezTo>
                    <a:cubicBezTo>
                      <a:pt x="41" y="77"/>
                      <a:pt x="41" y="77"/>
                      <a:pt x="41" y="77"/>
                    </a:cubicBezTo>
                    <a:cubicBezTo>
                      <a:pt x="38" y="78"/>
                      <a:pt x="38" y="78"/>
                      <a:pt x="38" y="78"/>
                    </a:cubicBezTo>
                    <a:cubicBezTo>
                      <a:pt x="36" y="82"/>
                      <a:pt x="36" y="82"/>
                      <a:pt x="36" y="82"/>
                    </a:cubicBezTo>
                    <a:cubicBezTo>
                      <a:pt x="33" y="92"/>
                      <a:pt x="33" y="92"/>
                      <a:pt x="33" y="92"/>
                    </a:cubicBezTo>
                    <a:cubicBezTo>
                      <a:pt x="31" y="97"/>
                      <a:pt x="31" y="97"/>
                      <a:pt x="31" y="97"/>
                    </a:cubicBezTo>
                    <a:cubicBezTo>
                      <a:pt x="31" y="97"/>
                      <a:pt x="27" y="104"/>
                      <a:pt x="27" y="105"/>
                    </a:cubicBezTo>
                    <a:cubicBezTo>
                      <a:pt x="27" y="107"/>
                      <a:pt x="32" y="107"/>
                      <a:pt x="32" y="107"/>
                    </a:cubicBezTo>
                    <a:cubicBezTo>
                      <a:pt x="32" y="107"/>
                      <a:pt x="29" y="108"/>
                      <a:pt x="28" y="108"/>
                    </a:cubicBezTo>
                    <a:cubicBezTo>
                      <a:pt x="26" y="108"/>
                      <a:pt x="24" y="112"/>
                      <a:pt x="23" y="113"/>
                    </a:cubicBezTo>
                    <a:cubicBezTo>
                      <a:pt x="22" y="114"/>
                      <a:pt x="20" y="117"/>
                      <a:pt x="20" y="119"/>
                    </a:cubicBezTo>
                    <a:cubicBezTo>
                      <a:pt x="20" y="120"/>
                      <a:pt x="23" y="121"/>
                      <a:pt x="23" y="121"/>
                    </a:cubicBezTo>
                    <a:cubicBezTo>
                      <a:pt x="21" y="121"/>
                      <a:pt x="17" y="122"/>
                      <a:pt x="15" y="122"/>
                    </a:cubicBezTo>
                    <a:cubicBezTo>
                      <a:pt x="13" y="123"/>
                      <a:pt x="12" y="128"/>
                      <a:pt x="12" y="130"/>
                    </a:cubicBezTo>
                    <a:cubicBezTo>
                      <a:pt x="11" y="133"/>
                      <a:pt x="5" y="140"/>
                      <a:pt x="5" y="140"/>
                    </a:cubicBezTo>
                    <a:cubicBezTo>
                      <a:pt x="5" y="140"/>
                      <a:pt x="5" y="146"/>
                      <a:pt x="5" y="148"/>
                    </a:cubicBezTo>
                    <a:cubicBezTo>
                      <a:pt x="5" y="150"/>
                      <a:pt x="6" y="151"/>
                      <a:pt x="6" y="152"/>
                    </a:cubicBezTo>
                    <a:cubicBezTo>
                      <a:pt x="7" y="154"/>
                      <a:pt x="5" y="156"/>
                      <a:pt x="3" y="158"/>
                    </a:cubicBezTo>
                    <a:cubicBezTo>
                      <a:pt x="1" y="160"/>
                      <a:pt x="0" y="165"/>
                      <a:pt x="0" y="165"/>
                    </a:cubicBezTo>
                    <a:cubicBezTo>
                      <a:pt x="0" y="165"/>
                      <a:pt x="0" y="174"/>
                      <a:pt x="0" y="176"/>
                    </a:cubicBezTo>
                    <a:cubicBezTo>
                      <a:pt x="0" y="178"/>
                      <a:pt x="2" y="179"/>
                      <a:pt x="3" y="181"/>
                    </a:cubicBezTo>
                    <a:cubicBezTo>
                      <a:pt x="3" y="181"/>
                      <a:pt x="4" y="182"/>
                      <a:pt x="4" y="182"/>
                    </a:cubicBezTo>
                    <a:cubicBezTo>
                      <a:pt x="22" y="187"/>
                      <a:pt x="72" y="202"/>
                      <a:pt x="142" y="219"/>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2" name="Freeform 30">
                <a:extLst>
                  <a:ext uri="{FF2B5EF4-FFF2-40B4-BE49-F238E27FC236}">
                    <a16:creationId xmlns:a16="http://schemas.microsoft.com/office/drawing/2014/main" id="{8F7DD498-2DFD-4048-B60A-6F11584DB0AC}"/>
                  </a:ext>
                </a:extLst>
              </p:cNvPr>
              <p:cNvSpPr>
                <a:spLocks/>
              </p:cNvSpPr>
              <p:nvPr/>
            </p:nvSpPr>
            <p:spPr bwMode="auto">
              <a:xfrm>
                <a:off x="8247408" y="3736877"/>
                <a:ext cx="773201" cy="396927"/>
              </a:xfrm>
              <a:custGeom>
                <a:avLst/>
                <a:gdLst>
                  <a:gd name="T0" fmla="*/ 2 w 315"/>
                  <a:gd name="T1" fmla="*/ 0 h 161"/>
                  <a:gd name="T2" fmla="*/ 19 w 315"/>
                  <a:gd name="T3" fmla="*/ 25 h 161"/>
                  <a:gd name="T4" fmla="*/ 110 w 315"/>
                  <a:gd name="T5" fmla="*/ 34 h 161"/>
                  <a:gd name="T6" fmla="*/ 115 w 315"/>
                  <a:gd name="T7" fmla="*/ 123 h 161"/>
                  <a:gd name="T8" fmla="*/ 128 w 315"/>
                  <a:gd name="T9" fmla="*/ 126 h 161"/>
                  <a:gd name="T10" fmla="*/ 135 w 315"/>
                  <a:gd name="T11" fmla="*/ 127 h 161"/>
                  <a:gd name="T12" fmla="*/ 145 w 315"/>
                  <a:gd name="T13" fmla="*/ 135 h 161"/>
                  <a:gd name="T14" fmla="*/ 161 w 315"/>
                  <a:gd name="T15" fmla="*/ 139 h 161"/>
                  <a:gd name="T16" fmla="*/ 169 w 315"/>
                  <a:gd name="T17" fmla="*/ 138 h 161"/>
                  <a:gd name="T18" fmla="*/ 180 w 315"/>
                  <a:gd name="T19" fmla="*/ 144 h 161"/>
                  <a:gd name="T20" fmla="*/ 184 w 315"/>
                  <a:gd name="T21" fmla="*/ 152 h 161"/>
                  <a:gd name="T22" fmla="*/ 198 w 315"/>
                  <a:gd name="T23" fmla="*/ 148 h 161"/>
                  <a:gd name="T24" fmla="*/ 212 w 315"/>
                  <a:gd name="T25" fmla="*/ 152 h 161"/>
                  <a:gd name="T26" fmla="*/ 217 w 315"/>
                  <a:gd name="T27" fmla="*/ 154 h 161"/>
                  <a:gd name="T28" fmla="*/ 224 w 315"/>
                  <a:gd name="T29" fmla="*/ 150 h 161"/>
                  <a:gd name="T30" fmla="*/ 229 w 315"/>
                  <a:gd name="T31" fmla="*/ 153 h 161"/>
                  <a:gd name="T32" fmla="*/ 235 w 315"/>
                  <a:gd name="T33" fmla="*/ 153 h 161"/>
                  <a:gd name="T34" fmla="*/ 242 w 315"/>
                  <a:gd name="T35" fmla="*/ 157 h 161"/>
                  <a:gd name="T36" fmla="*/ 247 w 315"/>
                  <a:gd name="T37" fmla="*/ 158 h 161"/>
                  <a:gd name="T38" fmla="*/ 253 w 315"/>
                  <a:gd name="T39" fmla="*/ 153 h 161"/>
                  <a:gd name="T40" fmla="*/ 259 w 315"/>
                  <a:gd name="T41" fmla="*/ 151 h 161"/>
                  <a:gd name="T42" fmla="*/ 266 w 315"/>
                  <a:gd name="T43" fmla="*/ 152 h 161"/>
                  <a:gd name="T44" fmla="*/ 273 w 315"/>
                  <a:gd name="T45" fmla="*/ 148 h 161"/>
                  <a:gd name="T46" fmla="*/ 278 w 315"/>
                  <a:gd name="T47" fmla="*/ 152 h 161"/>
                  <a:gd name="T48" fmla="*/ 285 w 315"/>
                  <a:gd name="T49" fmla="*/ 148 h 161"/>
                  <a:gd name="T50" fmla="*/ 295 w 315"/>
                  <a:gd name="T51" fmla="*/ 152 h 161"/>
                  <a:gd name="T52" fmla="*/ 308 w 315"/>
                  <a:gd name="T53" fmla="*/ 160 h 161"/>
                  <a:gd name="T54" fmla="*/ 315 w 315"/>
                  <a:gd name="T55" fmla="*/ 161 h 161"/>
                  <a:gd name="T56" fmla="*/ 311 w 315"/>
                  <a:gd name="T57" fmla="*/ 61 h 161"/>
                  <a:gd name="T58" fmla="*/ 307 w 315"/>
                  <a:gd name="T59" fmla="*/ 30 h 161"/>
                  <a:gd name="T60" fmla="*/ 307 w 315"/>
                  <a:gd name="T61" fmla="*/ 26 h 161"/>
                  <a:gd name="T62" fmla="*/ 37 w 315"/>
                  <a:gd name="T63"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161">
                    <a:moveTo>
                      <a:pt x="37" y="3"/>
                    </a:moveTo>
                    <a:cubicBezTo>
                      <a:pt x="25" y="2"/>
                      <a:pt x="13" y="1"/>
                      <a:pt x="2" y="0"/>
                    </a:cubicBezTo>
                    <a:cubicBezTo>
                      <a:pt x="0" y="24"/>
                      <a:pt x="0" y="24"/>
                      <a:pt x="0" y="24"/>
                    </a:cubicBezTo>
                    <a:cubicBezTo>
                      <a:pt x="3" y="23"/>
                      <a:pt x="10" y="24"/>
                      <a:pt x="19" y="25"/>
                    </a:cubicBezTo>
                    <a:cubicBezTo>
                      <a:pt x="33" y="25"/>
                      <a:pt x="103" y="28"/>
                      <a:pt x="105" y="28"/>
                    </a:cubicBezTo>
                    <a:cubicBezTo>
                      <a:pt x="107" y="28"/>
                      <a:pt x="109" y="31"/>
                      <a:pt x="110" y="34"/>
                    </a:cubicBezTo>
                    <a:cubicBezTo>
                      <a:pt x="110" y="36"/>
                      <a:pt x="107" y="116"/>
                      <a:pt x="107" y="116"/>
                    </a:cubicBezTo>
                    <a:cubicBezTo>
                      <a:pt x="107" y="116"/>
                      <a:pt x="114" y="120"/>
                      <a:pt x="115" y="123"/>
                    </a:cubicBezTo>
                    <a:cubicBezTo>
                      <a:pt x="117" y="125"/>
                      <a:pt x="119" y="128"/>
                      <a:pt x="122" y="126"/>
                    </a:cubicBezTo>
                    <a:cubicBezTo>
                      <a:pt x="125" y="125"/>
                      <a:pt x="126" y="126"/>
                      <a:pt x="128" y="126"/>
                    </a:cubicBezTo>
                    <a:cubicBezTo>
                      <a:pt x="130" y="126"/>
                      <a:pt x="133" y="123"/>
                      <a:pt x="133" y="123"/>
                    </a:cubicBezTo>
                    <a:cubicBezTo>
                      <a:pt x="133" y="123"/>
                      <a:pt x="133" y="126"/>
                      <a:pt x="135" y="127"/>
                    </a:cubicBezTo>
                    <a:cubicBezTo>
                      <a:pt x="137" y="129"/>
                      <a:pt x="135" y="134"/>
                      <a:pt x="137" y="135"/>
                    </a:cubicBezTo>
                    <a:cubicBezTo>
                      <a:pt x="138" y="136"/>
                      <a:pt x="145" y="135"/>
                      <a:pt x="145" y="135"/>
                    </a:cubicBezTo>
                    <a:cubicBezTo>
                      <a:pt x="145" y="135"/>
                      <a:pt x="149" y="138"/>
                      <a:pt x="152" y="138"/>
                    </a:cubicBezTo>
                    <a:cubicBezTo>
                      <a:pt x="155" y="138"/>
                      <a:pt x="161" y="139"/>
                      <a:pt x="161" y="139"/>
                    </a:cubicBezTo>
                    <a:cubicBezTo>
                      <a:pt x="161" y="139"/>
                      <a:pt x="161" y="142"/>
                      <a:pt x="163" y="142"/>
                    </a:cubicBezTo>
                    <a:cubicBezTo>
                      <a:pt x="166" y="142"/>
                      <a:pt x="168" y="139"/>
                      <a:pt x="169" y="138"/>
                    </a:cubicBezTo>
                    <a:cubicBezTo>
                      <a:pt x="171" y="138"/>
                      <a:pt x="177" y="138"/>
                      <a:pt x="178" y="140"/>
                    </a:cubicBezTo>
                    <a:cubicBezTo>
                      <a:pt x="179" y="142"/>
                      <a:pt x="180" y="144"/>
                      <a:pt x="180" y="144"/>
                    </a:cubicBezTo>
                    <a:cubicBezTo>
                      <a:pt x="184" y="147"/>
                      <a:pt x="184" y="147"/>
                      <a:pt x="184" y="147"/>
                    </a:cubicBezTo>
                    <a:cubicBezTo>
                      <a:pt x="184" y="147"/>
                      <a:pt x="183" y="151"/>
                      <a:pt x="184" y="152"/>
                    </a:cubicBezTo>
                    <a:cubicBezTo>
                      <a:pt x="186" y="152"/>
                      <a:pt x="191" y="151"/>
                      <a:pt x="192" y="149"/>
                    </a:cubicBezTo>
                    <a:cubicBezTo>
                      <a:pt x="193" y="146"/>
                      <a:pt x="197" y="145"/>
                      <a:pt x="198" y="148"/>
                    </a:cubicBezTo>
                    <a:cubicBezTo>
                      <a:pt x="199" y="150"/>
                      <a:pt x="202" y="151"/>
                      <a:pt x="204" y="153"/>
                    </a:cubicBezTo>
                    <a:cubicBezTo>
                      <a:pt x="205" y="155"/>
                      <a:pt x="210" y="152"/>
                      <a:pt x="212" y="152"/>
                    </a:cubicBezTo>
                    <a:cubicBezTo>
                      <a:pt x="213" y="152"/>
                      <a:pt x="211" y="155"/>
                      <a:pt x="213" y="157"/>
                    </a:cubicBezTo>
                    <a:cubicBezTo>
                      <a:pt x="215" y="160"/>
                      <a:pt x="216" y="156"/>
                      <a:pt x="217" y="154"/>
                    </a:cubicBezTo>
                    <a:cubicBezTo>
                      <a:pt x="217" y="153"/>
                      <a:pt x="219" y="151"/>
                      <a:pt x="220" y="150"/>
                    </a:cubicBezTo>
                    <a:cubicBezTo>
                      <a:pt x="221" y="149"/>
                      <a:pt x="222" y="148"/>
                      <a:pt x="224" y="150"/>
                    </a:cubicBezTo>
                    <a:cubicBezTo>
                      <a:pt x="225" y="151"/>
                      <a:pt x="226" y="152"/>
                      <a:pt x="227" y="152"/>
                    </a:cubicBezTo>
                    <a:cubicBezTo>
                      <a:pt x="228" y="152"/>
                      <a:pt x="228" y="154"/>
                      <a:pt x="229" y="153"/>
                    </a:cubicBezTo>
                    <a:cubicBezTo>
                      <a:pt x="230" y="152"/>
                      <a:pt x="231" y="151"/>
                      <a:pt x="232" y="151"/>
                    </a:cubicBezTo>
                    <a:cubicBezTo>
                      <a:pt x="233" y="151"/>
                      <a:pt x="234" y="152"/>
                      <a:pt x="235" y="153"/>
                    </a:cubicBezTo>
                    <a:cubicBezTo>
                      <a:pt x="236" y="154"/>
                      <a:pt x="239" y="156"/>
                      <a:pt x="240" y="156"/>
                    </a:cubicBezTo>
                    <a:cubicBezTo>
                      <a:pt x="240" y="156"/>
                      <a:pt x="242" y="156"/>
                      <a:pt x="242" y="157"/>
                    </a:cubicBezTo>
                    <a:cubicBezTo>
                      <a:pt x="243" y="158"/>
                      <a:pt x="245" y="159"/>
                      <a:pt x="245" y="159"/>
                    </a:cubicBezTo>
                    <a:cubicBezTo>
                      <a:pt x="245" y="159"/>
                      <a:pt x="246" y="159"/>
                      <a:pt x="247" y="158"/>
                    </a:cubicBezTo>
                    <a:cubicBezTo>
                      <a:pt x="248" y="157"/>
                      <a:pt x="249" y="157"/>
                      <a:pt x="251" y="156"/>
                    </a:cubicBezTo>
                    <a:cubicBezTo>
                      <a:pt x="252" y="156"/>
                      <a:pt x="253" y="154"/>
                      <a:pt x="253" y="153"/>
                    </a:cubicBezTo>
                    <a:cubicBezTo>
                      <a:pt x="254" y="153"/>
                      <a:pt x="256" y="153"/>
                      <a:pt x="257" y="153"/>
                    </a:cubicBezTo>
                    <a:cubicBezTo>
                      <a:pt x="258" y="152"/>
                      <a:pt x="259" y="151"/>
                      <a:pt x="259" y="151"/>
                    </a:cubicBezTo>
                    <a:cubicBezTo>
                      <a:pt x="260" y="151"/>
                      <a:pt x="261" y="152"/>
                      <a:pt x="262" y="152"/>
                    </a:cubicBezTo>
                    <a:cubicBezTo>
                      <a:pt x="263" y="153"/>
                      <a:pt x="265" y="152"/>
                      <a:pt x="266" y="152"/>
                    </a:cubicBezTo>
                    <a:cubicBezTo>
                      <a:pt x="267" y="152"/>
                      <a:pt x="267" y="150"/>
                      <a:pt x="269" y="150"/>
                    </a:cubicBezTo>
                    <a:cubicBezTo>
                      <a:pt x="270" y="150"/>
                      <a:pt x="272" y="148"/>
                      <a:pt x="273" y="148"/>
                    </a:cubicBezTo>
                    <a:cubicBezTo>
                      <a:pt x="274" y="148"/>
                      <a:pt x="275" y="150"/>
                      <a:pt x="276" y="150"/>
                    </a:cubicBezTo>
                    <a:cubicBezTo>
                      <a:pt x="277" y="150"/>
                      <a:pt x="277" y="152"/>
                      <a:pt x="278" y="152"/>
                    </a:cubicBezTo>
                    <a:cubicBezTo>
                      <a:pt x="279" y="152"/>
                      <a:pt x="282" y="152"/>
                      <a:pt x="282" y="151"/>
                    </a:cubicBezTo>
                    <a:cubicBezTo>
                      <a:pt x="283" y="150"/>
                      <a:pt x="285" y="149"/>
                      <a:pt x="285" y="148"/>
                    </a:cubicBezTo>
                    <a:cubicBezTo>
                      <a:pt x="285" y="148"/>
                      <a:pt x="288" y="147"/>
                      <a:pt x="289" y="148"/>
                    </a:cubicBezTo>
                    <a:cubicBezTo>
                      <a:pt x="290" y="149"/>
                      <a:pt x="294" y="152"/>
                      <a:pt x="295" y="152"/>
                    </a:cubicBezTo>
                    <a:cubicBezTo>
                      <a:pt x="296" y="152"/>
                      <a:pt x="300" y="156"/>
                      <a:pt x="302" y="157"/>
                    </a:cubicBezTo>
                    <a:cubicBezTo>
                      <a:pt x="305" y="158"/>
                      <a:pt x="307" y="160"/>
                      <a:pt x="308" y="160"/>
                    </a:cubicBezTo>
                    <a:cubicBezTo>
                      <a:pt x="310" y="160"/>
                      <a:pt x="313" y="160"/>
                      <a:pt x="314" y="161"/>
                    </a:cubicBezTo>
                    <a:cubicBezTo>
                      <a:pt x="314" y="161"/>
                      <a:pt x="314" y="161"/>
                      <a:pt x="315" y="161"/>
                    </a:cubicBezTo>
                    <a:cubicBezTo>
                      <a:pt x="315" y="145"/>
                      <a:pt x="315" y="92"/>
                      <a:pt x="314" y="86"/>
                    </a:cubicBezTo>
                    <a:cubicBezTo>
                      <a:pt x="314" y="79"/>
                      <a:pt x="311" y="61"/>
                      <a:pt x="311" y="61"/>
                    </a:cubicBezTo>
                    <a:cubicBezTo>
                      <a:pt x="311" y="61"/>
                      <a:pt x="310" y="49"/>
                      <a:pt x="309" y="45"/>
                    </a:cubicBezTo>
                    <a:cubicBezTo>
                      <a:pt x="308" y="42"/>
                      <a:pt x="307" y="35"/>
                      <a:pt x="307" y="30"/>
                    </a:cubicBezTo>
                    <a:cubicBezTo>
                      <a:pt x="307" y="30"/>
                      <a:pt x="307" y="30"/>
                      <a:pt x="307" y="30"/>
                    </a:cubicBezTo>
                    <a:cubicBezTo>
                      <a:pt x="307" y="28"/>
                      <a:pt x="307" y="27"/>
                      <a:pt x="307" y="26"/>
                    </a:cubicBezTo>
                    <a:cubicBezTo>
                      <a:pt x="307" y="24"/>
                      <a:pt x="306" y="17"/>
                      <a:pt x="306" y="7"/>
                    </a:cubicBezTo>
                    <a:cubicBezTo>
                      <a:pt x="213" y="9"/>
                      <a:pt x="121" y="7"/>
                      <a:pt x="37"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3" name="Freeform 31">
                <a:extLst>
                  <a:ext uri="{FF2B5EF4-FFF2-40B4-BE49-F238E27FC236}">
                    <a16:creationId xmlns:a16="http://schemas.microsoft.com/office/drawing/2014/main" id="{4E216A68-16C7-4CA5-A603-C866830A9BFF}"/>
                  </a:ext>
                </a:extLst>
              </p:cNvPr>
              <p:cNvSpPr>
                <a:spLocks/>
              </p:cNvSpPr>
              <p:nvPr/>
            </p:nvSpPr>
            <p:spPr bwMode="auto">
              <a:xfrm>
                <a:off x="9801544" y="3070605"/>
                <a:ext cx="380158" cy="431722"/>
              </a:xfrm>
              <a:custGeom>
                <a:avLst/>
                <a:gdLst>
                  <a:gd name="T0" fmla="*/ 135 w 155"/>
                  <a:gd name="T1" fmla="*/ 3 h 175"/>
                  <a:gd name="T2" fmla="*/ 123 w 155"/>
                  <a:gd name="T3" fmla="*/ 11 h 175"/>
                  <a:gd name="T4" fmla="*/ 113 w 155"/>
                  <a:gd name="T5" fmla="*/ 18 h 175"/>
                  <a:gd name="T6" fmla="*/ 106 w 155"/>
                  <a:gd name="T7" fmla="*/ 28 h 175"/>
                  <a:gd name="T8" fmla="*/ 95 w 155"/>
                  <a:gd name="T9" fmla="*/ 29 h 175"/>
                  <a:gd name="T10" fmla="*/ 84 w 155"/>
                  <a:gd name="T11" fmla="*/ 36 h 175"/>
                  <a:gd name="T12" fmla="*/ 77 w 155"/>
                  <a:gd name="T13" fmla="*/ 35 h 175"/>
                  <a:gd name="T14" fmla="*/ 70 w 155"/>
                  <a:gd name="T15" fmla="*/ 33 h 175"/>
                  <a:gd name="T16" fmla="*/ 68 w 155"/>
                  <a:gd name="T17" fmla="*/ 29 h 175"/>
                  <a:gd name="T18" fmla="*/ 66 w 155"/>
                  <a:gd name="T19" fmla="*/ 33 h 175"/>
                  <a:gd name="T20" fmla="*/ 60 w 155"/>
                  <a:gd name="T21" fmla="*/ 30 h 175"/>
                  <a:gd name="T22" fmla="*/ 52 w 155"/>
                  <a:gd name="T23" fmla="*/ 28 h 175"/>
                  <a:gd name="T24" fmla="*/ 46 w 155"/>
                  <a:gd name="T25" fmla="*/ 26 h 175"/>
                  <a:gd name="T26" fmla="*/ 46 w 155"/>
                  <a:gd name="T27" fmla="*/ 25 h 175"/>
                  <a:gd name="T28" fmla="*/ 0 w 155"/>
                  <a:gd name="T29" fmla="*/ 34 h 175"/>
                  <a:gd name="T30" fmla="*/ 2 w 155"/>
                  <a:gd name="T31" fmla="*/ 39 h 175"/>
                  <a:gd name="T32" fmla="*/ 16 w 155"/>
                  <a:gd name="T33" fmla="*/ 153 h 175"/>
                  <a:gd name="T34" fmla="*/ 26 w 155"/>
                  <a:gd name="T35" fmla="*/ 152 h 175"/>
                  <a:gd name="T36" fmla="*/ 34 w 155"/>
                  <a:gd name="T37" fmla="*/ 155 h 175"/>
                  <a:gd name="T38" fmla="*/ 39 w 155"/>
                  <a:gd name="T39" fmla="*/ 163 h 175"/>
                  <a:gd name="T40" fmla="*/ 47 w 155"/>
                  <a:gd name="T41" fmla="*/ 164 h 175"/>
                  <a:gd name="T42" fmla="*/ 55 w 155"/>
                  <a:gd name="T43" fmla="*/ 167 h 175"/>
                  <a:gd name="T44" fmla="*/ 62 w 155"/>
                  <a:gd name="T45" fmla="*/ 166 h 175"/>
                  <a:gd name="T46" fmla="*/ 69 w 155"/>
                  <a:gd name="T47" fmla="*/ 166 h 175"/>
                  <a:gd name="T48" fmla="*/ 76 w 155"/>
                  <a:gd name="T49" fmla="*/ 167 h 175"/>
                  <a:gd name="T50" fmla="*/ 82 w 155"/>
                  <a:gd name="T51" fmla="*/ 162 h 175"/>
                  <a:gd name="T52" fmla="*/ 86 w 155"/>
                  <a:gd name="T53" fmla="*/ 162 h 175"/>
                  <a:gd name="T54" fmla="*/ 91 w 155"/>
                  <a:gd name="T55" fmla="*/ 167 h 175"/>
                  <a:gd name="T56" fmla="*/ 99 w 155"/>
                  <a:gd name="T57" fmla="*/ 174 h 175"/>
                  <a:gd name="T58" fmla="*/ 100 w 155"/>
                  <a:gd name="T59" fmla="*/ 175 h 175"/>
                  <a:gd name="T60" fmla="*/ 100 w 155"/>
                  <a:gd name="T61" fmla="*/ 172 h 175"/>
                  <a:gd name="T62" fmla="*/ 100 w 155"/>
                  <a:gd name="T63" fmla="*/ 175 h 175"/>
                  <a:gd name="T64" fmla="*/ 103 w 155"/>
                  <a:gd name="T65" fmla="*/ 172 h 175"/>
                  <a:gd name="T66" fmla="*/ 108 w 155"/>
                  <a:gd name="T67" fmla="*/ 166 h 175"/>
                  <a:gd name="T68" fmla="*/ 112 w 155"/>
                  <a:gd name="T69" fmla="*/ 162 h 175"/>
                  <a:gd name="T70" fmla="*/ 109 w 155"/>
                  <a:gd name="T71" fmla="*/ 154 h 175"/>
                  <a:gd name="T72" fmla="*/ 113 w 155"/>
                  <a:gd name="T73" fmla="*/ 144 h 175"/>
                  <a:gd name="T74" fmla="*/ 118 w 155"/>
                  <a:gd name="T75" fmla="*/ 143 h 175"/>
                  <a:gd name="T76" fmla="*/ 120 w 155"/>
                  <a:gd name="T77" fmla="*/ 148 h 175"/>
                  <a:gd name="T78" fmla="*/ 122 w 155"/>
                  <a:gd name="T79" fmla="*/ 143 h 175"/>
                  <a:gd name="T80" fmla="*/ 120 w 155"/>
                  <a:gd name="T81" fmla="*/ 138 h 175"/>
                  <a:gd name="T82" fmla="*/ 123 w 155"/>
                  <a:gd name="T83" fmla="*/ 133 h 175"/>
                  <a:gd name="T84" fmla="*/ 126 w 155"/>
                  <a:gd name="T85" fmla="*/ 129 h 175"/>
                  <a:gd name="T86" fmla="*/ 129 w 155"/>
                  <a:gd name="T87" fmla="*/ 124 h 175"/>
                  <a:gd name="T88" fmla="*/ 135 w 155"/>
                  <a:gd name="T89" fmla="*/ 121 h 175"/>
                  <a:gd name="T90" fmla="*/ 140 w 155"/>
                  <a:gd name="T91" fmla="*/ 118 h 175"/>
                  <a:gd name="T92" fmla="*/ 149 w 155"/>
                  <a:gd name="T93" fmla="*/ 110 h 175"/>
                  <a:gd name="T94" fmla="*/ 150 w 155"/>
                  <a:gd name="T95" fmla="*/ 89 h 175"/>
                  <a:gd name="T96" fmla="*/ 153 w 155"/>
                  <a:gd name="T97" fmla="*/ 79 h 175"/>
                  <a:gd name="T98" fmla="*/ 152 w 155"/>
                  <a:gd name="T99" fmla="*/ 68 h 175"/>
                  <a:gd name="T100" fmla="*/ 151 w 155"/>
                  <a:gd name="T101" fmla="*/ 62 h 175"/>
                  <a:gd name="T102" fmla="*/ 153 w 155"/>
                  <a:gd name="T103" fmla="*/ 61 h 175"/>
                  <a:gd name="T104" fmla="*/ 142 w 155"/>
                  <a:gd name="T105" fmla="*/ 0 h 175"/>
                  <a:gd name="T106" fmla="*/ 135 w 155"/>
                  <a:gd name="T107"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75">
                    <a:moveTo>
                      <a:pt x="135" y="3"/>
                    </a:moveTo>
                    <a:cubicBezTo>
                      <a:pt x="133" y="5"/>
                      <a:pt x="125" y="9"/>
                      <a:pt x="123" y="11"/>
                    </a:cubicBezTo>
                    <a:cubicBezTo>
                      <a:pt x="121" y="12"/>
                      <a:pt x="114" y="17"/>
                      <a:pt x="113" y="18"/>
                    </a:cubicBezTo>
                    <a:cubicBezTo>
                      <a:pt x="112" y="19"/>
                      <a:pt x="108" y="26"/>
                      <a:pt x="106" y="28"/>
                    </a:cubicBezTo>
                    <a:cubicBezTo>
                      <a:pt x="104" y="29"/>
                      <a:pt x="98" y="28"/>
                      <a:pt x="95" y="29"/>
                    </a:cubicBezTo>
                    <a:cubicBezTo>
                      <a:pt x="92" y="29"/>
                      <a:pt x="86" y="34"/>
                      <a:pt x="84" y="36"/>
                    </a:cubicBezTo>
                    <a:cubicBezTo>
                      <a:pt x="82" y="38"/>
                      <a:pt x="77" y="35"/>
                      <a:pt x="77" y="35"/>
                    </a:cubicBezTo>
                    <a:cubicBezTo>
                      <a:pt x="70" y="33"/>
                      <a:pt x="70" y="33"/>
                      <a:pt x="70" y="33"/>
                    </a:cubicBezTo>
                    <a:cubicBezTo>
                      <a:pt x="70" y="33"/>
                      <a:pt x="69" y="30"/>
                      <a:pt x="68" y="29"/>
                    </a:cubicBezTo>
                    <a:cubicBezTo>
                      <a:pt x="67" y="28"/>
                      <a:pt x="67" y="33"/>
                      <a:pt x="66" y="33"/>
                    </a:cubicBezTo>
                    <a:cubicBezTo>
                      <a:pt x="64" y="33"/>
                      <a:pt x="62" y="31"/>
                      <a:pt x="60" y="30"/>
                    </a:cubicBezTo>
                    <a:cubicBezTo>
                      <a:pt x="58" y="28"/>
                      <a:pt x="54" y="28"/>
                      <a:pt x="52" y="28"/>
                    </a:cubicBezTo>
                    <a:cubicBezTo>
                      <a:pt x="51" y="28"/>
                      <a:pt x="46" y="26"/>
                      <a:pt x="46" y="26"/>
                    </a:cubicBezTo>
                    <a:cubicBezTo>
                      <a:pt x="46" y="26"/>
                      <a:pt x="46" y="26"/>
                      <a:pt x="46" y="25"/>
                    </a:cubicBezTo>
                    <a:cubicBezTo>
                      <a:pt x="0" y="34"/>
                      <a:pt x="0" y="34"/>
                      <a:pt x="0" y="34"/>
                    </a:cubicBezTo>
                    <a:cubicBezTo>
                      <a:pt x="1" y="35"/>
                      <a:pt x="2" y="37"/>
                      <a:pt x="2" y="39"/>
                    </a:cubicBezTo>
                    <a:cubicBezTo>
                      <a:pt x="2" y="44"/>
                      <a:pt x="14" y="133"/>
                      <a:pt x="16" y="153"/>
                    </a:cubicBezTo>
                    <a:cubicBezTo>
                      <a:pt x="19" y="152"/>
                      <a:pt x="24" y="152"/>
                      <a:pt x="26" y="152"/>
                    </a:cubicBezTo>
                    <a:cubicBezTo>
                      <a:pt x="27" y="152"/>
                      <a:pt x="32" y="153"/>
                      <a:pt x="34" y="155"/>
                    </a:cubicBezTo>
                    <a:cubicBezTo>
                      <a:pt x="37" y="157"/>
                      <a:pt x="37" y="163"/>
                      <a:pt x="39" y="163"/>
                    </a:cubicBezTo>
                    <a:cubicBezTo>
                      <a:pt x="41" y="163"/>
                      <a:pt x="47" y="164"/>
                      <a:pt x="47" y="164"/>
                    </a:cubicBezTo>
                    <a:cubicBezTo>
                      <a:pt x="47" y="164"/>
                      <a:pt x="53" y="165"/>
                      <a:pt x="55" y="167"/>
                    </a:cubicBezTo>
                    <a:cubicBezTo>
                      <a:pt x="58" y="169"/>
                      <a:pt x="61" y="167"/>
                      <a:pt x="62" y="166"/>
                    </a:cubicBezTo>
                    <a:cubicBezTo>
                      <a:pt x="63" y="164"/>
                      <a:pt x="66" y="164"/>
                      <a:pt x="69" y="166"/>
                    </a:cubicBezTo>
                    <a:cubicBezTo>
                      <a:pt x="72" y="168"/>
                      <a:pt x="74" y="169"/>
                      <a:pt x="76" y="167"/>
                    </a:cubicBezTo>
                    <a:cubicBezTo>
                      <a:pt x="77" y="166"/>
                      <a:pt x="80" y="162"/>
                      <a:pt x="82" y="162"/>
                    </a:cubicBezTo>
                    <a:cubicBezTo>
                      <a:pt x="84" y="161"/>
                      <a:pt x="86" y="159"/>
                      <a:pt x="86" y="162"/>
                    </a:cubicBezTo>
                    <a:cubicBezTo>
                      <a:pt x="87" y="165"/>
                      <a:pt x="90" y="167"/>
                      <a:pt x="91" y="167"/>
                    </a:cubicBezTo>
                    <a:cubicBezTo>
                      <a:pt x="93" y="167"/>
                      <a:pt x="98" y="172"/>
                      <a:pt x="99" y="174"/>
                    </a:cubicBezTo>
                    <a:cubicBezTo>
                      <a:pt x="99" y="175"/>
                      <a:pt x="100" y="175"/>
                      <a:pt x="100" y="175"/>
                    </a:cubicBezTo>
                    <a:cubicBezTo>
                      <a:pt x="100" y="173"/>
                      <a:pt x="100" y="172"/>
                      <a:pt x="100" y="172"/>
                    </a:cubicBezTo>
                    <a:cubicBezTo>
                      <a:pt x="100" y="172"/>
                      <a:pt x="100" y="173"/>
                      <a:pt x="100" y="175"/>
                    </a:cubicBezTo>
                    <a:cubicBezTo>
                      <a:pt x="101" y="174"/>
                      <a:pt x="102" y="173"/>
                      <a:pt x="103" y="172"/>
                    </a:cubicBezTo>
                    <a:cubicBezTo>
                      <a:pt x="106" y="171"/>
                      <a:pt x="108" y="169"/>
                      <a:pt x="108" y="166"/>
                    </a:cubicBezTo>
                    <a:cubicBezTo>
                      <a:pt x="109" y="163"/>
                      <a:pt x="112" y="162"/>
                      <a:pt x="112" y="162"/>
                    </a:cubicBezTo>
                    <a:cubicBezTo>
                      <a:pt x="112" y="162"/>
                      <a:pt x="109" y="158"/>
                      <a:pt x="109" y="154"/>
                    </a:cubicBezTo>
                    <a:cubicBezTo>
                      <a:pt x="109" y="151"/>
                      <a:pt x="112" y="146"/>
                      <a:pt x="113" y="144"/>
                    </a:cubicBezTo>
                    <a:cubicBezTo>
                      <a:pt x="114" y="143"/>
                      <a:pt x="118" y="140"/>
                      <a:pt x="118" y="143"/>
                    </a:cubicBezTo>
                    <a:cubicBezTo>
                      <a:pt x="118" y="145"/>
                      <a:pt x="120" y="148"/>
                      <a:pt x="120" y="148"/>
                    </a:cubicBezTo>
                    <a:cubicBezTo>
                      <a:pt x="122" y="143"/>
                      <a:pt x="122" y="143"/>
                      <a:pt x="122" y="143"/>
                    </a:cubicBezTo>
                    <a:cubicBezTo>
                      <a:pt x="120" y="138"/>
                      <a:pt x="120" y="138"/>
                      <a:pt x="120" y="138"/>
                    </a:cubicBezTo>
                    <a:cubicBezTo>
                      <a:pt x="120" y="138"/>
                      <a:pt x="123" y="136"/>
                      <a:pt x="123" y="133"/>
                    </a:cubicBezTo>
                    <a:cubicBezTo>
                      <a:pt x="123" y="130"/>
                      <a:pt x="123" y="129"/>
                      <a:pt x="126" y="129"/>
                    </a:cubicBezTo>
                    <a:cubicBezTo>
                      <a:pt x="128" y="128"/>
                      <a:pt x="127" y="125"/>
                      <a:pt x="129" y="124"/>
                    </a:cubicBezTo>
                    <a:cubicBezTo>
                      <a:pt x="130" y="122"/>
                      <a:pt x="134" y="120"/>
                      <a:pt x="135" y="121"/>
                    </a:cubicBezTo>
                    <a:cubicBezTo>
                      <a:pt x="137" y="122"/>
                      <a:pt x="139" y="120"/>
                      <a:pt x="140" y="118"/>
                    </a:cubicBezTo>
                    <a:cubicBezTo>
                      <a:pt x="140" y="116"/>
                      <a:pt x="147" y="112"/>
                      <a:pt x="149" y="110"/>
                    </a:cubicBezTo>
                    <a:cubicBezTo>
                      <a:pt x="151" y="107"/>
                      <a:pt x="150" y="89"/>
                      <a:pt x="150" y="89"/>
                    </a:cubicBezTo>
                    <a:cubicBezTo>
                      <a:pt x="150" y="89"/>
                      <a:pt x="151" y="82"/>
                      <a:pt x="153" y="79"/>
                    </a:cubicBezTo>
                    <a:cubicBezTo>
                      <a:pt x="155" y="76"/>
                      <a:pt x="154" y="72"/>
                      <a:pt x="152" y="68"/>
                    </a:cubicBezTo>
                    <a:cubicBezTo>
                      <a:pt x="151" y="65"/>
                      <a:pt x="147" y="63"/>
                      <a:pt x="151" y="62"/>
                    </a:cubicBezTo>
                    <a:cubicBezTo>
                      <a:pt x="152" y="61"/>
                      <a:pt x="153" y="61"/>
                      <a:pt x="153" y="61"/>
                    </a:cubicBezTo>
                    <a:cubicBezTo>
                      <a:pt x="142" y="0"/>
                      <a:pt x="142" y="0"/>
                      <a:pt x="142" y="0"/>
                    </a:cubicBezTo>
                    <a:cubicBezTo>
                      <a:pt x="140" y="1"/>
                      <a:pt x="137" y="2"/>
                      <a:pt x="135"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4" name="Freeform 32">
                <a:extLst>
                  <a:ext uri="{FF2B5EF4-FFF2-40B4-BE49-F238E27FC236}">
                    <a16:creationId xmlns:a16="http://schemas.microsoft.com/office/drawing/2014/main" id="{DB56E881-B4CC-4B10-8707-37C499DE83F5}"/>
                  </a:ext>
                </a:extLst>
              </p:cNvPr>
              <p:cNvSpPr>
                <a:spLocks/>
              </p:cNvSpPr>
              <p:nvPr/>
            </p:nvSpPr>
            <p:spPr bwMode="auto">
              <a:xfrm>
                <a:off x="8231945" y="2370830"/>
                <a:ext cx="587634" cy="367286"/>
              </a:xfrm>
              <a:custGeom>
                <a:avLst/>
                <a:gdLst>
                  <a:gd name="T0" fmla="*/ 1 w 239"/>
                  <a:gd name="T1" fmla="*/ 140 h 149"/>
                  <a:gd name="T2" fmla="*/ 239 w 239"/>
                  <a:gd name="T3" fmla="*/ 148 h 149"/>
                  <a:gd name="T4" fmla="*/ 239 w 239"/>
                  <a:gd name="T5" fmla="*/ 147 h 149"/>
                  <a:gd name="T6" fmla="*/ 238 w 239"/>
                  <a:gd name="T7" fmla="*/ 133 h 149"/>
                  <a:gd name="T8" fmla="*/ 235 w 239"/>
                  <a:gd name="T9" fmla="*/ 126 h 149"/>
                  <a:gd name="T10" fmla="*/ 233 w 239"/>
                  <a:gd name="T11" fmla="*/ 120 h 149"/>
                  <a:gd name="T12" fmla="*/ 232 w 239"/>
                  <a:gd name="T13" fmla="*/ 115 h 149"/>
                  <a:gd name="T14" fmla="*/ 232 w 239"/>
                  <a:gd name="T15" fmla="*/ 105 h 149"/>
                  <a:gd name="T16" fmla="*/ 232 w 239"/>
                  <a:gd name="T17" fmla="*/ 101 h 149"/>
                  <a:gd name="T18" fmla="*/ 231 w 239"/>
                  <a:gd name="T19" fmla="*/ 96 h 149"/>
                  <a:gd name="T20" fmla="*/ 230 w 239"/>
                  <a:gd name="T21" fmla="*/ 81 h 149"/>
                  <a:gd name="T22" fmla="*/ 230 w 239"/>
                  <a:gd name="T23" fmla="*/ 75 h 149"/>
                  <a:gd name="T24" fmla="*/ 228 w 239"/>
                  <a:gd name="T25" fmla="*/ 66 h 149"/>
                  <a:gd name="T26" fmla="*/ 225 w 239"/>
                  <a:gd name="T27" fmla="*/ 59 h 149"/>
                  <a:gd name="T28" fmla="*/ 222 w 239"/>
                  <a:gd name="T29" fmla="*/ 50 h 149"/>
                  <a:gd name="T30" fmla="*/ 221 w 239"/>
                  <a:gd name="T31" fmla="*/ 41 h 149"/>
                  <a:gd name="T32" fmla="*/ 221 w 239"/>
                  <a:gd name="T33" fmla="*/ 36 h 149"/>
                  <a:gd name="T34" fmla="*/ 222 w 239"/>
                  <a:gd name="T35" fmla="*/ 26 h 149"/>
                  <a:gd name="T36" fmla="*/ 222 w 239"/>
                  <a:gd name="T37" fmla="*/ 21 h 149"/>
                  <a:gd name="T38" fmla="*/ 217 w 239"/>
                  <a:gd name="T39" fmla="*/ 8 h 149"/>
                  <a:gd name="T40" fmla="*/ 10 w 239"/>
                  <a:gd name="T41" fmla="*/ 0 h 149"/>
                  <a:gd name="T42" fmla="*/ 0 w 239"/>
                  <a:gd name="T43" fmla="*/ 140 h 149"/>
                  <a:gd name="T44" fmla="*/ 1 w 239"/>
                  <a:gd name="T45" fmla="*/ 1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49">
                    <a:moveTo>
                      <a:pt x="1" y="140"/>
                    </a:moveTo>
                    <a:cubicBezTo>
                      <a:pt x="1" y="140"/>
                      <a:pt x="104" y="149"/>
                      <a:pt x="239" y="148"/>
                    </a:cubicBezTo>
                    <a:cubicBezTo>
                      <a:pt x="239" y="147"/>
                      <a:pt x="239" y="147"/>
                      <a:pt x="239" y="147"/>
                    </a:cubicBezTo>
                    <a:cubicBezTo>
                      <a:pt x="239" y="145"/>
                      <a:pt x="239" y="137"/>
                      <a:pt x="238" y="133"/>
                    </a:cubicBezTo>
                    <a:cubicBezTo>
                      <a:pt x="238" y="130"/>
                      <a:pt x="236" y="127"/>
                      <a:pt x="235" y="126"/>
                    </a:cubicBezTo>
                    <a:cubicBezTo>
                      <a:pt x="234" y="124"/>
                      <a:pt x="233" y="123"/>
                      <a:pt x="233" y="120"/>
                    </a:cubicBezTo>
                    <a:cubicBezTo>
                      <a:pt x="233" y="117"/>
                      <a:pt x="234" y="116"/>
                      <a:pt x="232" y="115"/>
                    </a:cubicBezTo>
                    <a:cubicBezTo>
                      <a:pt x="231" y="114"/>
                      <a:pt x="232" y="106"/>
                      <a:pt x="232" y="105"/>
                    </a:cubicBezTo>
                    <a:cubicBezTo>
                      <a:pt x="232" y="104"/>
                      <a:pt x="234" y="102"/>
                      <a:pt x="232" y="101"/>
                    </a:cubicBezTo>
                    <a:cubicBezTo>
                      <a:pt x="231" y="100"/>
                      <a:pt x="231" y="98"/>
                      <a:pt x="231" y="96"/>
                    </a:cubicBezTo>
                    <a:cubicBezTo>
                      <a:pt x="231" y="94"/>
                      <a:pt x="231" y="83"/>
                      <a:pt x="230" y="81"/>
                    </a:cubicBezTo>
                    <a:cubicBezTo>
                      <a:pt x="229" y="79"/>
                      <a:pt x="230" y="77"/>
                      <a:pt x="230" y="75"/>
                    </a:cubicBezTo>
                    <a:cubicBezTo>
                      <a:pt x="230" y="73"/>
                      <a:pt x="229" y="68"/>
                      <a:pt x="228" y="66"/>
                    </a:cubicBezTo>
                    <a:cubicBezTo>
                      <a:pt x="227" y="64"/>
                      <a:pt x="226" y="61"/>
                      <a:pt x="225" y="59"/>
                    </a:cubicBezTo>
                    <a:cubicBezTo>
                      <a:pt x="224" y="56"/>
                      <a:pt x="223" y="52"/>
                      <a:pt x="222" y="50"/>
                    </a:cubicBezTo>
                    <a:cubicBezTo>
                      <a:pt x="221" y="48"/>
                      <a:pt x="221" y="45"/>
                      <a:pt x="221" y="41"/>
                    </a:cubicBezTo>
                    <a:cubicBezTo>
                      <a:pt x="221" y="37"/>
                      <a:pt x="221" y="37"/>
                      <a:pt x="221" y="36"/>
                    </a:cubicBezTo>
                    <a:cubicBezTo>
                      <a:pt x="222" y="34"/>
                      <a:pt x="220" y="29"/>
                      <a:pt x="222" y="26"/>
                    </a:cubicBezTo>
                    <a:cubicBezTo>
                      <a:pt x="224" y="24"/>
                      <a:pt x="223" y="23"/>
                      <a:pt x="222" y="21"/>
                    </a:cubicBezTo>
                    <a:cubicBezTo>
                      <a:pt x="221" y="20"/>
                      <a:pt x="219" y="13"/>
                      <a:pt x="217" y="8"/>
                    </a:cubicBezTo>
                    <a:cubicBezTo>
                      <a:pt x="169" y="8"/>
                      <a:pt x="97" y="7"/>
                      <a:pt x="10" y="0"/>
                    </a:cubicBezTo>
                    <a:cubicBezTo>
                      <a:pt x="0" y="140"/>
                      <a:pt x="0" y="140"/>
                      <a:pt x="0" y="140"/>
                    </a:cubicBezTo>
                    <a:lnTo>
                      <a:pt x="1" y="140"/>
                    </a:ln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5" name="Freeform 33">
                <a:extLst>
                  <a:ext uri="{FF2B5EF4-FFF2-40B4-BE49-F238E27FC236}">
                    <a16:creationId xmlns:a16="http://schemas.microsoft.com/office/drawing/2014/main" id="{B592DA60-4616-47EF-A257-EE9F72811554}"/>
                  </a:ext>
                </a:extLst>
              </p:cNvPr>
              <p:cNvSpPr>
                <a:spLocks/>
              </p:cNvSpPr>
              <p:nvPr/>
            </p:nvSpPr>
            <p:spPr bwMode="auto">
              <a:xfrm>
                <a:off x="9940720" y="3601561"/>
                <a:ext cx="764181" cy="344089"/>
              </a:xfrm>
              <a:custGeom>
                <a:avLst/>
                <a:gdLst>
                  <a:gd name="T0" fmla="*/ 64 w 311"/>
                  <a:gd name="T1" fmla="*/ 107 h 140"/>
                  <a:gd name="T2" fmla="*/ 119 w 311"/>
                  <a:gd name="T3" fmla="*/ 98 h 140"/>
                  <a:gd name="T4" fmla="*/ 133 w 311"/>
                  <a:gd name="T5" fmla="*/ 109 h 140"/>
                  <a:gd name="T6" fmla="*/ 223 w 311"/>
                  <a:gd name="T7" fmla="*/ 140 h 140"/>
                  <a:gd name="T8" fmla="*/ 244 w 311"/>
                  <a:gd name="T9" fmla="*/ 131 h 140"/>
                  <a:gd name="T10" fmla="*/ 246 w 311"/>
                  <a:gd name="T11" fmla="*/ 122 h 140"/>
                  <a:gd name="T12" fmla="*/ 257 w 311"/>
                  <a:gd name="T13" fmla="*/ 105 h 140"/>
                  <a:gd name="T14" fmla="*/ 258 w 311"/>
                  <a:gd name="T15" fmla="*/ 96 h 140"/>
                  <a:gd name="T16" fmla="*/ 266 w 311"/>
                  <a:gd name="T17" fmla="*/ 94 h 140"/>
                  <a:gd name="T18" fmla="*/ 276 w 311"/>
                  <a:gd name="T19" fmla="*/ 90 h 140"/>
                  <a:gd name="T20" fmla="*/ 284 w 311"/>
                  <a:gd name="T21" fmla="*/ 86 h 140"/>
                  <a:gd name="T22" fmla="*/ 291 w 311"/>
                  <a:gd name="T23" fmla="*/ 83 h 140"/>
                  <a:gd name="T24" fmla="*/ 295 w 311"/>
                  <a:gd name="T25" fmla="*/ 72 h 140"/>
                  <a:gd name="T26" fmla="*/ 290 w 311"/>
                  <a:gd name="T27" fmla="*/ 70 h 140"/>
                  <a:gd name="T28" fmla="*/ 281 w 311"/>
                  <a:gd name="T29" fmla="*/ 77 h 140"/>
                  <a:gd name="T30" fmla="*/ 268 w 311"/>
                  <a:gd name="T31" fmla="*/ 74 h 140"/>
                  <a:gd name="T32" fmla="*/ 277 w 311"/>
                  <a:gd name="T33" fmla="*/ 76 h 140"/>
                  <a:gd name="T34" fmla="*/ 284 w 311"/>
                  <a:gd name="T35" fmla="*/ 64 h 140"/>
                  <a:gd name="T36" fmla="*/ 271 w 311"/>
                  <a:gd name="T37" fmla="*/ 56 h 140"/>
                  <a:gd name="T38" fmla="*/ 279 w 311"/>
                  <a:gd name="T39" fmla="*/ 52 h 140"/>
                  <a:gd name="T40" fmla="*/ 283 w 311"/>
                  <a:gd name="T41" fmla="*/ 54 h 140"/>
                  <a:gd name="T42" fmla="*/ 296 w 311"/>
                  <a:gd name="T43" fmla="*/ 55 h 140"/>
                  <a:gd name="T44" fmla="*/ 304 w 311"/>
                  <a:gd name="T45" fmla="*/ 43 h 140"/>
                  <a:gd name="T46" fmla="*/ 308 w 311"/>
                  <a:gd name="T47" fmla="*/ 35 h 140"/>
                  <a:gd name="T48" fmla="*/ 302 w 311"/>
                  <a:gd name="T49" fmla="*/ 28 h 140"/>
                  <a:gd name="T50" fmla="*/ 299 w 311"/>
                  <a:gd name="T51" fmla="*/ 38 h 140"/>
                  <a:gd name="T52" fmla="*/ 295 w 311"/>
                  <a:gd name="T53" fmla="*/ 35 h 140"/>
                  <a:gd name="T54" fmla="*/ 289 w 311"/>
                  <a:gd name="T55" fmla="*/ 27 h 140"/>
                  <a:gd name="T56" fmla="*/ 277 w 311"/>
                  <a:gd name="T57" fmla="*/ 32 h 140"/>
                  <a:gd name="T58" fmla="*/ 267 w 311"/>
                  <a:gd name="T59" fmla="*/ 17 h 140"/>
                  <a:gd name="T60" fmla="*/ 280 w 311"/>
                  <a:gd name="T61" fmla="*/ 26 h 140"/>
                  <a:gd name="T62" fmla="*/ 290 w 311"/>
                  <a:gd name="T63" fmla="*/ 19 h 140"/>
                  <a:gd name="T64" fmla="*/ 289 w 311"/>
                  <a:gd name="T65" fmla="*/ 13 h 140"/>
                  <a:gd name="T66" fmla="*/ 302 w 311"/>
                  <a:gd name="T67" fmla="*/ 18 h 140"/>
                  <a:gd name="T68" fmla="*/ 292 w 311"/>
                  <a:gd name="T69" fmla="*/ 0 h 140"/>
                  <a:gd name="T70" fmla="*/ 88 w 311"/>
                  <a:gd name="T71" fmla="*/ 36 h 140"/>
                  <a:gd name="T72" fmla="*/ 80 w 311"/>
                  <a:gd name="T73" fmla="*/ 54 h 140"/>
                  <a:gd name="T74" fmla="*/ 65 w 311"/>
                  <a:gd name="T75" fmla="*/ 63 h 140"/>
                  <a:gd name="T76" fmla="*/ 50 w 311"/>
                  <a:gd name="T77" fmla="*/ 72 h 140"/>
                  <a:gd name="T78" fmla="*/ 36 w 311"/>
                  <a:gd name="T79" fmla="*/ 85 h 140"/>
                  <a:gd name="T80" fmla="*/ 15 w 311"/>
                  <a:gd name="T81" fmla="*/ 96 h 140"/>
                  <a:gd name="T82" fmla="*/ 1 w 311"/>
                  <a:gd name="T83" fmla="*/ 114 h 140"/>
                  <a:gd name="T84" fmla="*/ 47 w 311"/>
                  <a:gd name="T85"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140">
                    <a:moveTo>
                      <a:pt x="47" y="117"/>
                    </a:moveTo>
                    <a:cubicBezTo>
                      <a:pt x="49" y="116"/>
                      <a:pt x="55" y="111"/>
                      <a:pt x="57" y="111"/>
                    </a:cubicBezTo>
                    <a:cubicBezTo>
                      <a:pt x="60" y="111"/>
                      <a:pt x="62" y="109"/>
                      <a:pt x="64" y="107"/>
                    </a:cubicBezTo>
                    <a:cubicBezTo>
                      <a:pt x="65" y="106"/>
                      <a:pt x="68" y="107"/>
                      <a:pt x="69" y="106"/>
                    </a:cubicBezTo>
                    <a:cubicBezTo>
                      <a:pt x="71" y="104"/>
                      <a:pt x="73" y="102"/>
                      <a:pt x="75" y="102"/>
                    </a:cubicBezTo>
                    <a:cubicBezTo>
                      <a:pt x="78" y="102"/>
                      <a:pt x="118" y="98"/>
                      <a:pt x="119" y="98"/>
                    </a:cubicBezTo>
                    <a:cubicBezTo>
                      <a:pt x="121" y="98"/>
                      <a:pt x="123" y="101"/>
                      <a:pt x="123" y="101"/>
                    </a:cubicBezTo>
                    <a:cubicBezTo>
                      <a:pt x="123" y="101"/>
                      <a:pt x="125" y="98"/>
                      <a:pt x="128" y="101"/>
                    </a:cubicBezTo>
                    <a:cubicBezTo>
                      <a:pt x="130" y="104"/>
                      <a:pt x="133" y="107"/>
                      <a:pt x="133" y="109"/>
                    </a:cubicBezTo>
                    <a:cubicBezTo>
                      <a:pt x="133" y="111"/>
                      <a:pt x="130" y="109"/>
                      <a:pt x="133" y="111"/>
                    </a:cubicBezTo>
                    <a:cubicBezTo>
                      <a:pt x="136" y="113"/>
                      <a:pt x="173" y="104"/>
                      <a:pt x="173" y="104"/>
                    </a:cubicBezTo>
                    <a:cubicBezTo>
                      <a:pt x="223" y="140"/>
                      <a:pt x="223" y="140"/>
                      <a:pt x="223" y="140"/>
                    </a:cubicBezTo>
                    <a:cubicBezTo>
                      <a:pt x="226" y="138"/>
                      <a:pt x="229" y="137"/>
                      <a:pt x="231" y="136"/>
                    </a:cubicBezTo>
                    <a:cubicBezTo>
                      <a:pt x="235" y="136"/>
                      <a:pt x="241" y="135"/>
                      <a:pt x="242" y="135"/>
                    </a:cubicBezTo>
                    <a:cubicBezTo>
                      <a:pt x="243" y="135"/>
                      <a:pt x="244" y="132"/>
                      <a:pt x="244" y="131"/>
                    </a:cubicBezTo>
                    <a:cubicBezTo>
                      <a:pt x="245" y="130"/>
                      <a:pt x="243" y="123"/>
                      <a:pt x="243" y="123"/>
                    </a:cubicBezTo>
                    <a:cubicBezTo>
                      <a:pt x="243" y="123"/>
                      <a:pt x="245" y="126"/>
                      <a:pt x="246" y="126"/>
                    </a:cubicBezTo>
                    <a:cubicBezTo>
                      <a:pt x="247" y="126"/>
                      <a:pt x="246" y="123"/>
                      <a:pt x="246" y="122"/>
                    </a:cubicBezTo>
                    <a:cubicBezTo>
                      <a:pt x="246" y="121"/>
                      <a:pt x="247" y="119"/>
                      <a:pt x="247" y="118"/>
                    </a:cubicBezTo>
                    <a:cubicBezTo>
                      <a:pt x="248" y="117"/>
                      <a:pt x="249" y="114"/>
                      <a:pt x="249" y="113"/>
                    </a:cubicBezTo>
                    <a:cubicBezTo>
                      <a:pt x="249" y="111"/>
                      <a:pt x="255" y="107"/>
                      <a:pt x="257" y="105"/>
                    </a:cubicBezTo>
                    <a:cubicBezTo>
                      <a:pt x="259" y="104"/>
                      <a:pt x="260" y="103"/>
                      <a:pt x="260" y="102"/>
                    </a:cubicBezTo>
                    <a:cubicBezTo>
                      <a:pt x="260" y="101"/>
                      <a:pt x="258" y="101"/>
                      <a:pt x="258" y="100"/>
                    </a:cubicBezTo>
                    <a:cubicBezTo>
                      <a:pt x="259" y="99"/>
                      <a:pt x="258" y="96"/>
                      <a:pt x="258" y="96"/>
                    </a:cubicBezTo>
                    <a:cubicBezTo>
                      <a:pt x="260" y="96"/>
                      <a:pt x="260" y="98"/>
                      <a:pt x="260" y="99"/>
                    </a:cubicBezTo>
                    <a:cubicBezTo>
                      <a:pt x="260" y="100"/>
                      <a:pt x="263" y="100"/>
                      <a:pt x="264" y="99"/>
                    </a:cubicBezTo>
                    <a:cubicBezTo>
                      <a:pt x="264" y="99"/>
                      <a:pt x="265" y="95"/>
                      <a:pt x="266" y="94"/>
                    </a:cubicBezTo>
                    <a:cubicBezTo>
                      <a:pt x="267" y="93"/>
                      <a:pt x="269" y="91"/>
                      <a:pt x="270" y="91"/>
                    </a:cubicBezTo>
                    <a:cubicBezTo>
                      <a:pt x="272" y="91"/>
                      <a:pt x="272" y="93"/>
                      <a:pt x="273" y="92"/>
                    </a:cubicBezTo>
                    <a:cubicBezTo>
                      <a:pt x="275" y="92"/>
                      <a:pt x="275" y="91"/>
                      <a:pt x="276" y="90"/>
                    </a:cubicBezTo>
                    <a:cubicBezTo>
                      <a:pt x="277" y="89"/>
                      <a:pt x="280" y="90"/>
                      <a:pt x="281" y="89"/>
                    </a:cubicBezTo>
                    <a:cubicBezTo>
                      <a:pt x="281" y="88"/>
                      <a:pt x="282" y="85"/>
                      <a:pt x="282" y="85"/>
                    </a:cubicBezTo>
                    <a:cubicBezTo>
                      <a:pt x="284" y="86"/>
                      <a:pt x="284" y="86"/>
                      <a:pt x="284" y="86"/>
                    </a:cubicBezTo>
                    <a:cubicBezTo>
                      <a:pt x="285" y="84"/>
                      <a:pt x="285" y="84"/>
                      <a:pt x="285" y="84"/>
                    </a:cubicBezTo>
                    <a:cubicBezTo>
                      <a:pt x="285" y="84"/>
                      <a:pt x="288" y="87"/>
                      <a:pt x="289" y="87"/>
                    </a:cubicBezTo>
                    <a:cubicBezTo>
                      <a:pt x="290" y="87"/>
                      <a:pt x="291" y="85"/>
                      <a:pt x="291" y="83"/>
                    </a:cubicBezTo>
                    <a:cubicBezTo>
                      <a:pt x="291" y="81"/>
                      <a:pt x="292" y="80"/>
                      <a:pt x="293" y="79"/>
                    </a:cubicBezTo>
                    <a:cubicBezTo>
                      <a:pt x="294" y="77"/>
                      <a:pt x="296" y="76"/>
                      <a:pt x="296" y="75"/>
                    </a:cubicBezTo>
                    <a:cubicBezTo>
                      <a:pt x="296" y="74"/>
                      <a:pt x="296" y="72"/>
                      <a:pt x="295" y="72"/>
                    </a:cubicBezTo>
                    <a:cubicBezTo>
                      <a:pt x="294" y="72"/>
                      <a:pt x="294" y="73"/>
                      <a:pt x="293" y="74"/>
                    </a:cubicBezTo>
                    <a:cubicBezTo>
                      <a:pt x="293" y="76"/>
                      <a:pt x="291" y="75"/>
                      <a:pt x="291" y="74"/>
                    </a:cubicBezTo>
                    <a:cubicBezTo>
                      <a:pt x="290" y="73"/>
                      <a:pt x="290" y="70"/>
                      <a:pt x="290" y="70"/>
                    </a:cubicBezTo>
                    <a:cubicBezTo>
                      <a:pt x="290" y="70"/>
                      <a:pt x="288" y="72"/>
                      <a:pt x="287" y="73"/>
                    </a:cubicBezTo>
                    <a:cubicBezTo>
                      <a:pt x="287" y="74"/>
                      <a:pt x="285" y="75"/>
                      <a:pt x="284" y="75"/>
                    </a:cubicBezTo>
                    <a:cubicBezTo>
                      <a:pt x="283" y="76"/>
                      <a:pt x="282" y="76"/>
                      <a:pt x="281" y="77"/>
                    </a:cubicBezTo>
                    <a:cubicBezTo>
                      <a:pt x="279" y="78"/>
                      <a:pt x="279" y="79"/>
                      <a:pt x="277" y="79"/>
                    </a:cubicBezTo>
                    <a:cubicBezTo>
                      <a:pt x="276" y="79"/>
                      <a:pt x="274" y="79"/>
                      <a:pt x="272" y="78"/>
                    </a:cubicBezTo>
                    <a:cubicBezTo>
                      <a:pt x="270" y="78"/>
                      <a:pt x="269" y="75"/>
                      <a:pt x="268" y="74"/>
                    </a:cubicBezTo>
                    <a:cubicBezTo>
                      <a:pt x="267" y="73"/>
                      <a:pt x="265" y="71"/>
                      <a:pt x="265" y="71"/>
                    </a:cubicBezTo>
                    <a:cubicBezTo>
                      <a:pt x="265" y="71"/>
                      <a:pt x="268" y="72"/>
                      <a:pt x="270" y="73"/>
                    </a:cubicBezTo>
                    <a:cubicBezTo>
                      <a:pt x="272" y="74"/>
                      <a:pt x="275" y="76"/>
                      <a:pt x="277" y="76"/>
                    </a:cubicBezTo>
                    <a:cubicBezTo>
                      <a:pt x="278" y="76"/>
                      <a:pt x="280" y="76"/>
                      <a:pt x="281" y="74"/>
                    </a:cubicBezTo>
                    <a:cubicBezTo>
                      <a:pt x="283" y="72"/>
                      <a:pt x="285" y="68"/>
                      <a:pt x="284" y="68"/>
                    </a:cubicBezTo>
                    <a:cubicBezTo>
                      <a:pt x="283" y="67"/>
                      <a:pt x="283" y="66"/>
                      <a:pt x="284" y="64"/>
                    </a:cubicBezTo>
                    <a:cubicBezTo>
                      <a:pt x="285" y="63"/>
                      <a:pt x="288" y="60"/>
                      <a:pt x="279" y="59"/>
                    </a:cubicBezTo>
                    <a:cubicBezTo>
                      <a:pt x="270" y="58"/>
                      <a:pt x="265" y="55"/>
                      <a:pt x="265" y="55"/>
                    </a:cubicBezTo>
                    <a:cubicBezTo>
                      <a:pt x="266" y="55"/>
                      <a:pt x="270" y="56"/>
                      <a:pt x="271" y="56"/>
                    </a:cubicBezTo>
                    <a:cubicBezTo>
                      <a:pt x="272" y="56"/>
                      <a:pt x="274" y="56"/>
                      <a:pt x="275" y="56"/>
                    </a:cubicBezTo>
                    <a:cubicBezTo>
                      <a:pt x="277" y="57"/>
                      <a:pt x="279" y="56"/>
                      <a:pt x="279" y="56"/>
                    </a:cubicBezTo>
                    <a:cubicBezTo>
                      <a:pt x="279" y="55"/>
                      <a:pt x="279" y="54"/>
                      <a:pt x="279" y="52"/>
                    </a:cubicBezTo>
                    <a:cubicBezTo>
                      <a:pt x="279" y="50"/>
                      <a:pt x="281" y="48"/>
                      <a:pt x="281" y="48"/>
                    </a:cubicBezTo>
                    <a:cubicBezTo>
                      <a:pt x="280" y="50"/>
                      <a:pt x="281" y="51"/>
                      <a:pt x="281" y="51"/>
                    </a:cubicBezTo>
                    <a:cubicBezTo>
                      <a:pt x="281" y="51"/>
                      <a:pt x="282" y="54"/>
                      <a:pt x="283" y="54"/>
                    </a:cubicBezTo>
                    <a:cubicBezTo>
                      <a:pt x="285" y="55"/>
                      <a:pt x="286" y="53"/>
                      <a:pt x="286" y="53"/>
                    </a:cubicBezTo>
                    <a:cubicBezTo>
                      <a:pt x="286" y="53"/>
                      <a:pt x="288" y="54"/>
                      <a:pt x="289" y="54"/>
                    </a:cubicBezTo>
                    <a:cubicBezTo>
                      <a:pt x="291" y="54"/>
                      <a:pt x="294" y="55"/>
                      <a:pt x="296" y="55"/>
                    </a:cubicBezTo>
                    <a:cubicBezTo>
                      <a:pt x="297" y="55"/>
                      <a:pt x="298" y="55"/>
                      <a:pt x="299" y="54"/>
                    </a:cubicBezTo>
                    <a:cubicBezTo>
                      <a:pt x="300" y="52"/>
                      <a:pt x="301" y="50"/>
                      <a:pt x="302" y="48"/>
                    </a:cubicBezTo>
                    <a:cubicBezTo>
                      <a:pt x="302" y="47"/>
                      <a:pt x="303" y="44"/>
                      <a:pt x="304" y="43"/>
                    </a:cubicBezTo>
                    <a:cubicBezTo>
                      <a:pt x="305" y="42"/>
                      <a:pt x="306" y="42"/>
                      <a:pt x="307" y="41"/>
                    </a:cubicBezTo>
                    <a:cubicBezTo>
                      <a:pt x="308" y="41"/>
                      <a:pt x="310" y="40"/>
                      <a:pt x="310" y="39"/>
                    </a:cubicBezTo>
                    <a:cubicBezTo>
                      <a:pt x="311" y="38"/>
                      <a:pt x="308" y="36"/>
                      <a:pt x="308" y="35"/>
                    </a:cubicBezTo>
                    <a:cubicBezTo>
                      <a:pt x="308" y="34"/>
                      <a:pt x="308" y="31"/>
                      <a:pt x="307" y="29"/>
                    </a:cubicBezTo>
                    <a:cubicBezTo>
                      <a:pt x="306" y="28"/>
                      <a:pt x="305" y="25"/>
                      <a:pt x="304" y="26"/>
                    </a:cubicBezTo>
                    <a:cubicBezTo>
                      <a:pt x="303" y="26"/>
                      <a:pt x="303" y="28"/>
                      <a:pt x="302" y="28"/>
                    </a:cubicBezTo>
                    <a:cubicBezTo>
                      <a:pt x="301" y="29"/>
                      <a:pt x="299" y="29"/>
                      <a:pt x="299" y="30"/>
                    </a:cubicBezTo>
                    <a:cubicBezTo>
                      <a:pt x="299" y="32"/>
                      <a:pt x="299" y="32"/>
                      <a:pt x="300" y="34"/>
                    </a:cubicBezTo>
                    <a:cubicBezTo>
                      <a:pt x="300" y="36"/>
                      <a:pt x="299" y="37"/>
                      <a:pt x="299" y="38"/>
                    </a:cubicBezTo>
                    <a:cubicBezTo>
                      <a:pt x="298" y="40"/>
                      <a:pt x="296" y="41"/>
                      <a:pt x="296" y="40"/>
                    </a:cubicBezTo>
                    <a:cubicBezTo>
                      <a:pt x="296" y="39"/>
                      <a:pt x="298" y="38"/>
                      <a:pt x="297" y="37"/>
                    </a:cubicBezTo>
                    <a:cubicBezTo>
                      <a:pt x="296" y="36"/>
                      <a:pt x="294" y="35"/>
                      <a:pt x="295" y="35"/>
                    </a:cubicBezTo>
                    <a:cubicBezTo>
                      <a:pt x="295" y="34"/>
                      <a:pt x="296" y="31"/>
                      <a:pt x="296" y="29"/>
                    </a:cubicBezTo>
                    <a:cubicBezTo>
                      <a:pt x="296" y="27"/>
                      <a:pt x="294" y="26"/>
                      <a:pt x="292" y="26"/>
                    </a:cubicBezTo>
                    <a:cubicBezTo>
                      <a:pt x="291" y="26"/>
                      <a:pt x="289" y="27"/>
                      <a:pt x="289" y="27"/>
                    </a:cubicBezTo>
                    <a:cubicBezTo>
                      <a:pt x="288" y="28"/>
                      <a:pt x="287" y="29"/>
                      <a:pt x="286" y="30"/>
                    </a:cubicBezTo>
                    <a:cubicBezTo>
                      <a:pt x="285" y="30"/>
                      <a:pt x="284" y="29"/>
                      <a:pt x="282" y="30"/>
                    </a:cubicBezTo>
                    <a:cubicBezTo>
                      <a:pt x="280" y="30"/>
                      <a:pt x="278" y="31"/>
                      <a:pt x="277" y="32"/>
                    </a:cubicBezTo>
                    <a:cubicBezTo>
                      <a:pt x="276" y="32"/>
                      <a:pt x="273" y="32"/>
                      <a:pt x="273" y="31"/>
                    </a:cubicBezTo>
                    <a:cubicBezTo>
                      <a:pt x="273" y="29"/>
                      <a:pt x="275" y="30"/>
                      <a:pt x="269" y="26"/>
                    </a:cubicBezTo>
                    <a:cubicBezTo>
                      <a:pt x="264" y="23"/>
                      <a:pt x="267" y="17"/>
                      <a:pt x="267" y="17"/>
                    </a:cubicBezTo>
                    <a:cubicBezTo>
                      <a:pt x="267" y="17"/>
                      <a:pt x="268" y="22"/>
                      <a:pt x="269" y="23"/>
                    </a:cubicBezTo>
                    <a:cubicBezTo>
                      <a:pt x="270" y="24"/>
                      <a:pt x="274" y="26"/>
                      <a:pt x="275" y="27"/>
                    </a:cubicBezTo>
                    <a:cubicBezTo>
                      <a:pt x="276" y="27"/>
                      <a:pt x="278" y="27"/>
                      <a:pt x="280" y="26"/>
                    </a:cubicBezTo>
                    <a:cubicBezTo>
                      <a:pt x="281" y="25"/>
                      <a:pt x="281" y="21"/>
                      <a:pt x="281" y="21"/>
                    </a:cubicBezTo>
                    <a:cubicBezTo>
                      <a:pt x="282" y="21"/>
                      <a:pt x="284" y="19"/>
                      <a:pt x="285" y="19"/>
                    </a:cubicBezTo>
                    <a:cubicBezTo>
                      <a:pt x="285" y="19"/>
                      <a:pt x="288" y="19"/>
                      <a:pt x="290" y="19"/>
                    </a:cubicBezTo>
                    <a:cubicBezTo>
                      <a:pt x="291" y="19"/>
                      <a:pt x="291" y="18"/>
                      <a:pt x="291" y="17"/>
                    </a:cubicBezTo>
                    <a:cubicBezTo>
                      <a:pt x="290" y="16"/>
                      <a:pt x="285" y="13"/>
                      <a:pt x="285" y="13"/>
                    </a:cubicBezTo>
                    <a:cubicBezTo>
                      <a:pt x="285" y="13"/>
                      <a:pt x="287" y="13"/>
                      <a:pt x="289" y="13"/>
                    </a:cubicBezTo>
                    <a:cubicBezTo>
                      <a:pt x="291" y="13"/>
                      <a:pt x="296" y="17"/>
                      <a:pt x="296" y="16"/>
                    </a:cubicBezTo>
                    <a:cubicBezTo>
                      <a:pt x="296" y="15"/>
                      <a:pt x="294" y="11"/>
                      <a:pt x="294" y="11"/>
                    </a:cubicBezTo>
                    <a:cubicBezTo>
                      <a:pt x="295" y="11"/>
                      <a:pt x="302" y="19"/>
                      <a:pt x="302" y="18"/>
                    </a:cubicBezTo>
                    <a:cubicBezTo>
                      <a:pt x="302" y="18"/>
                      <a:pt x="299" y="11"/>
                      <a:pt x="298" y="10"/>
                    </a:cubicBezTo>
                    <a:cubicBezTo>
                      <a:pt x="298" y="9"/>
                      <a:pt x="294" y="5"/>
                      <a:pt x="292" y="4"/>
                    </a:cubicBezTo>
                    <a:cubicBezTo>
                      <a:pt x="291" y="2"/>
                      <a:pt x="291" y="1"/>
                      <a:pt x="292" y="0"/>
                    </a:cubicBezTo>
                    <a:cubicBezTo>
                      <a:pt x="292" y="0"/>
                      <a:pt x="291" y="0"/>
                      <a:pt x="291" y="0"/>
                    </a:cubicBezTo>
                    <a:cubicBezTo>
                      <a:pt x="282" y="2"/>
                      <a:pt x="257" y="7"/>
                      <a:pt x="201" y="18"/>
                    </a:cubicBezTo>
                    <a:cubicBezTo>
                      <a:pt x="125" y="34"/>
                      <a:pt x="89" y="37"/>
                      <a:pt x="88" y="36"/>
                    </a:cubicBezTo>
                    <a:cubicBezTo>
                      <a:pt x="87" y="36"/>
                      <a:pt x="87" y="36"/>
                      <a:pt x="86" y="36"/>
                    </a:cubicBezTo>
                    <a:cubicBezTo>
                      <a:pt x="86" y="44"/>
                      <a:pt x="86" y="47"/>
                      <a:pt x="84" y="49"/>
                    </a:cubicBezTo>
                    <a:cubicBezTo>
                      <a:pt x="83" y="50"/>
                      <a:pt x="80" y="50"/>
                      <a:pt x="80" y="54"/>
                    </a:cubicBezTo>
                    <a:cubicBezTo>
                      <a:pt x="79" y="57"/>
                      <a:pt x="76" y="60"/>
                      <a:pt x="76" y="60"/>
                    </a:cubicBezTo>
                    <a:cubicBezTo>
                      <a:pt x="76" y="60"/>
                      <a:pt x="73" y="60"/>
                      <a:pt x="71" y="60"/>
                    </a:cubicBezTo>
                    <a:cubicBezTo>
                      <a:pt x="69" y="60"/>
                      <a:pt x="67" y="62"/>
                      <a:pt x="65" y="63"/>
                    </a:cubicBezTo>
                    <a:cubicBezTo>
                      <a:pt x="63" y="65"/>
                      <a:pt x="60" y="71"/>
                      <a:pt x="58" y="69"/>
                    </a:cubicBezTo>
                    <a:cubicBezTo>
                      <a:pt x="56" y="67"/>
                      <a:pt x="54" y="67"/>
                      <a:pt x="54" y="67"/>
                    </a:cubicBezTo>
                    <a:cubicBezTo>
                      <a:pt x="50" y="72"/>
                      <a:pt x="50" y="72"/>
                      <a:pt x="50" y="72"/>
                    </a:cubicBezTo>
                    <a:cubicBezTo>
                      <a:pt x="48" y="72"/>
                      <a:pt x="48" y="72"/>
                      <a:pt x="48" y="72"/>
                    </a:cubicBezTo>
                    <a:cubicBezTo>
                      <a:pt x="48" y="72"/>
                      <a:pt x="46" y="79"/>
                      <a:pt x="45" y="82"/>
                    </a:cubicBezTo>
                    <a:cubicBezTo>
                      <a:pt x="43" y="84"/>
                      <a:pt x="39" y="82"/>
                      <a:pt x="36" y="85"/>
                    </a:cubicBezTo>
                    <a:cubicBezTo>
                      <a:pt x="33" y="88"/>
                      <a:pt x="31" y="88"/>
                      <a:pt x="29" y="90"/>
                    </a:cubicBezTo>
                    <a:cubicBezTo>
                      <a:pt x="28" y="92"/>
                      <a:pt x="26" y="94"/>
                      <a:pt x="24" y="94"/>
                    </a:cubicBezTo>
                    <a:cubicBezTo>
                      <a:pt x="22" y="94"/>
                      <a:pt x="19" y="93"/>
                      <a:pt x="15" y="96"/>
                    </a:cubicBezTo>
                    <a:cubicBezTo>
                      <a:pt x="10" y="100"/>
                      <a:pt x="10" y="103"/>
                      <a:pt x="10" y="105"/>
                    </a:cubicBezTo>
                    <a:cubicBezTo>
                      <a:pt x="10" y="107"/>
                      <a:pt x="6" y="111"/>
                      <a:pt x="6" y="111"/>
                    </a:cubicBezTo>
                    <a:cubicBezTo>
                      <a:pt x="6" y="111"/>
                      <a:pt x="2" y="111"/>
                      <a:pt x="1" y="114"/>
                    </a:cubicBezTo>
                    <a:cubicBezTo>
                      <a:pt x="0" y="116"/>
                      <a:pt x="0" y="120"/>
                      <a:pt x="0" y="123"/>
                    </a:cubicBezTo>
                    <a:cubicBezTo>
                      <a:pt x="36" y="119"/>
                      <a:pt x="47" y="117"/>
                      <a:pt x="47" y="117"/>
                    </a:cubicBezTo>
                    <a:cubicBezTo>
                      <a:pt x="47" y="117"/>
                      <a:pt x="47" y="117"/>
                      <a:pt x="47" y="11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6" name="Freeform 34">
                <a:extLst>
                  <a:ext uri="{FF2B5EF4-FFF2-40B4-BE49-F238E27FC236}">
                    <a16:creationId xmlns:a16="http://schemas.microsoft.com/office/drawing/2014/main" id="{518B1C5F-0799-433C-9993-88517E9028F1}"/>
                  </a:ext>
                </a:extLst>
              </p:cNvPr>
              <p:cNvSpPr>
                <a:spLocks/>
              </p:cNvSpPr>
              <p:nvPr/>
            </p:nvSpPr>
            <p:spPr bwMode="auto">
              <a:xfrm>
                <a:off x="10680416" y="3763941"/>
                <a:ext cx="7732" cy="7732"/>
              </a:xfrm>
              <a:custGeom>
                <a:avLst/>
                <a:gdLst>
                  <a:gd name="T0" fmla="*/ 0 w 3"/>
                  <a:gd name="T1" fmla="*/ 3 h 3"/>
                  <a:gd name="T2" fmla="*/ 2 w 3"/>
                  <a:gd name="T3" fmla="*/ 0 h 3"/>
                  <a:gd name="T4" fmla="*/ 2 w 3"/>
                  <a:gd name="T5" fmla="*/ 2 h 3"/>
                  <a:gd name="T6" fmla="*/ 0 w 3"/>
                  <a:gd name="T7" fmla="*/ 3 h 3"/>
                </a:gdLst>
                <a:ahLst/>
                <a:cxnLst>
                  <a:cxn ang="0">
                    <a:pos x="T0" y="T1"/>
                  </a:cxn>
                  <a:cxn ang="0">
                    <a:pos x="T2" y="T3"/>
                  </a:cxn>
                  <a:cxn ang="0">
                    <a:pos x="T4" y="T5"/>
                  </a:cxn>
                  <a:cxn ang="0">
                    <a:pos x="T6" y="T7"/>
                  </a:cxn>
                </a:cxnLst>
                <a:rect l="0" t="0" r="r" b="b"/>
                <a:pathLst>
                  <a:path w="3" h="3">
                    <a:moveTo>
                      <a:pt x="0" y="3"/>
                    </a:moveTo>
                    <a:cubicBezTo>
                      <a:pt x="1" y="1"/>
                      <a:pt x="1" y="0"/>
                      <a:pt x="2" y="0"/>
                    </a:cubicBezTo>
                    <a:cubicBezTo>
                      <a:pt x="3" y="0"/>
                      <a:pt x="3" y="1"/>
                      <a:pt x="2" y="2"/>
                    </a:cubicBezTo>
                    <a:cubicBezTo>
                      <a:pt x="1" y="3"/>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7" name="Freeform 35">
                <a:extLst>
                  <a:ext uri="{FF2B5EF4-FFF2-40B4-BE49-F238E27FC236}">
                    <a16:creationId xmlns:a16="http://schemas.microsoft.com/office/drawing/2014/main" id="{B8EEAE13-C466-4D07-BF52-ACC7040A2D7D}"/>
                  </a:ext>
                </a:extLst>
              </p:cNvPr>
              <p:cNvSpPr>
                <a:spLocks/>
              </p:cNvSpPr>
              <p:nvPr/>
            </p:nvSpPr>
            <p:spPr bwMode="auto">
              <a:xfrm>
                <a:off x="10692014" y="3742033"/>
                <a:ext cx="18041" cy="16755"/>
              </a:xfrm>
              <a:custGeom>
                <a:avLst/>
                <a:gdLst>
                  <a:gd name="T0" fmla="*/ 0 w 7"/>
                  <a:gd name="T1" fmla="*/ 7 h 7"/>
                  <a:gd name="T2" fmla="*/ 2 w 7"/>
                  <a:gd name="T3" fmla="*/ 3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1" y="5"/>
                      <a:pt x="1" y="4"/>
                      <a:pt x="2" y="3"/>
                    </a:cubicBezTo>
                    <a:cubicBezTo>
                      <a:pt x="4" y="2"/>
                      <a:pt x="5" y="0"/>
                      <a:pt x="6" y="1"/>
                    </a:cubicBezTo>
                    <a:cubicBezTo>
                      <a:pt x="7" y="1"/>
                      <a:pt x="7" y="1"/>
                      <a:pt x="5" y="3"/>
                    </a:cubicBezTo>
                    <a:cubicBezTo>
                      <a:pt x="3" y="4"/>
                      <a:pt x="0" y="7"/>
                      <a:pt x="0"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8" name="Freeform 36">
                <a:extLst>
                  <a:ext uri="{FF2B5EF4-FFF2-40B4-BE49-F238E27FC236}">
                    <a16:creationId xmlns:a16="http://schemas.microsoft.com/office/drawing/2014/main" id="{38B9A98E-2751-4655-805C-821085AAFE77}"/>
                  </a:ext>
                </a:extLst>
              </p:cNvPr>
              <p:cNvSpPr>
                <a:spLocks/>
              </p:cNvSpPr>
              <p:nvPr/>
            </p:nvSpPr>
            <p:spPr bwMode="auto">
              <a:xfrm>
                <a:off x="10716500" y="3675018"/>
                <a:ext cx="15464" cy="64436"/>
              </a:xfrm>
              <a:custGeom>
                <a:avLst/>
                <a:gdLst>
                  <a:gd name="T0" fmla="*/ 1 w 6"/>
                  <a:gd name="T1" fmla="*/ 26 h 26"/>
                  <a:gd name="T2" fmla="*/ 4 w 6"/>
                  <a:gd name="T3" fmla="*/ 22 h 26"/>
                  <a:gd name="T4" fmla="*/ 4 w 6"/>
                  <a:gd name="T5" fmla="*/ 14 h 26"/>
                  <a:gd name="T6" fmla="*/ 3 w 6"/>
                  <a:gd name="T7" fmla="*/ 9 h 26"/>
                  <a:gd name="T8" fmla="*/ 2 w 6"/>
                  <a:gd name="T9" fmla="*/ 3 h 26"/>
                  <a:gd name="T10" fmla="*/ 0 w 6"/>
                  <a:gd name="T11" fmla="*/ 0 h 26"/>
                  <a:gd name="T12" fmla="*/ 3 w 6"/>
                  <a:gd name="T13" fmla="*/ 4 h 26"/>
                  <a:gd name="T14" fmla="*/ 5 w 6"/>
                  <a:gd name="T15" fmla="*/ 11 h 26"/>
                  <a:gd name="T16" fmla="*/ 6 w 6"/>
                  <a:gd name="T17" fmla="*/ 17 h 26"/>
                  <a:gd name="T18" fmla="*/ 5 w 6"/>
                  <a:gd name="T19" fmla="*/ 23 h 26"/>
                  <a:gd name="T20" fmla="*/ 1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1" y="26"/>
                    </a:moveTo>
                    <a:cubicBezTo>
                      <a:pt x="1" y="24"/>
                      <a:pt x="3" y="24"/>
                      <a:pt x="4" y="22"/>
                    </a:cubicBezTo>
                    <a:cubicBezTo>
                      <a:pt x="4" y="20"/>
                      <a:pt x="5" y="17"/>
                      <a:pt x="4" y="14"/>
                    </a:cubicBezTo>
                    <a:cubicBezTo>
                      <a:pt x="3" y="12"/>
                      <a:pt x="4" y="10"/>
                      <a:pt x="3" y="9"/>
                    </a:cubicBezTo>
                    <a:cubicBezTo>
                      <a:pt x="3" y="7"/>
                      <a:pt x="3" y="6"/>
                      <a:pt x="2" y="3"/>
                    </a:cubicBezTo>
                    <a:cubicBezTo>
                      <a:pt x="0" y="1"/>
                      <a:pt x="0" y="0"/>
                      <a:pt x="0" y="0"/>
                    </a:cubicBezTo>
                    <a:cubicBezTo>
                      <a:pt x="0" y="0"/>
                      <a:pt x="3" y="3"/>
                      <a:pt x="3" y="4"/>
                    </a:cubicBezTo>
                    <a:cubicBezTo>
                      <a:pt x="4" y="5"/>
                      <a:pt x="5" y="9"/>
                      <a:pt x="5" y="11"/>
                    </a:cubicBezTo>
                    <a:cubicBezTo>
                      <a:pt x="5" y="13"/>
                      <a:pt x="6" y="13"/>
                      <a:pt x="6" y="17"/>
                    </a:cubicBezTo>
                    <a:cubicBezTo>
                      <a:pt x="6" y="20"/>
                      <a:pt x="5" y="22"/>
                      <a:pt x="5" y="23"/>
                    </a:cubicBezTo>
                    <a:cubicBezTo>
                      <a:pt x="4" y="25"/>
                      <a:pt x="2" y="25"/>
                      <a:pt x="1" y="26"/>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9" name="Freeform 37">
                <a:extLst>
                  <a:ext uri="{FF2B5EF4-FFF2-40B4-BE49-F238E27FC236}">
                    <a16:creationId xmlns:a16="http://schemas.microsoft.com/office/drawing/2014/main" id="{0BF505BD-D4F5-46D6-A868-47CACB6D80A6}"/>
                  </a:ext>
                </a:extLst>
              </p:cNvPr>
              <p:cNvSpPr>
                <a:spLocks/>
              </p:cNvSpPr>
              <p:nvPr/>
            </p:nvSpPr>
            <p:spPr bwMode="auto">
              <a:xfrm>
                <a:off x="10663664" y="3583518"/>
                <a:ext cx="48969" cy="83766"/>
              </a:xfrm>
              <a:custGeom>
                <a:avLst/>
                <a:gdLst>
                  <a:gd name="T0" fmla="*/ 20 w 20"/>
                  <a:gd name="T1" fmla="*/ 34 h 34"/>
                  <a:gd name="T2" fmla="*/ 13 w 20"/>
                  <a:gd name="T3" fmla="*/ 23 h 34"/>
                  <a:gd name="T4" fmla="*/ 3 w 20"/>
                  <a:gd name="T5" fmla="*/ 4 h 34"/>
                  <a:gd name="T6" fmla="*/ 0 w 20"/>
                  <a:gd name="T7" fmla="*/ 0 h 34"/>
                  <a:gd name="T8" fmla="*/ 1 w 20"/>
                  <a:gd name="T9" fmla="*/ 6 h 34"/>
                  <a:gd name="T10" fmla="*/ 6 w 20"/>
                  <a:gd name="T11" fmla="*/ 15 h 34"/>
                  <a:gd name="T12" fmla="*/ 13 w 20"/>
                  <a:gd name="T13" fmla="*/ 26 h 34"/>
                  <a:gd name="T14" fmla="*/ 20 w 20"/>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4">
                    <a:moveTo>
                      <a:pt x="20" y="34"/>
                    </a:moveTo>
                    <a:cubicBezTo>
                      <a:pt x="20" y="34"/>
                      <a:pt x="18" y="31"/>
                      <a:pt x="13" y="23"/>
                    </a:cubicBezTo>
                    <a:cubicBezTo>
                      <a:pt x="9" y="16"/>
                      <a:pt x="4" y="7"/>
                      <a:pt x="3" y="4"/>
                    </a:cubicBezTo>
                    <a:cubicBezTo>
                      <a:pt x="2" y="1"/>
                      <a:pt x="0" y="0"/>
                      <a:pt x="0" y="0"/>
                    </a:cubicBezTo>
                    <a:cubicBezTo>
                      <a:pt x="0" y="0"/>
                      <a:pt x="1" y="4"/>
                      <a:pt x="1" y="6"/>
                    </a:cubicBezTo>
                    <a:cubicBezTo>
                      <a:pt x="1" y="9"/>
                      <a:pt x="5" y="13"/>
                      <a:pt x="6" y="15"/>
                    </a:cubicBezTo>
                    <a:cubicBezTo>
                      <a:pt x="7" y="18"/>
                      <a:pt x="10" y="22"/>
                      <a:pt x="13" y="26"/>
                    </a:cubicBezTo>
                    <a:cubicBezTo>
                      <a:pt x="16" y="30"/>
                      <a:pt x="18" y="31"/>
                      <a:pt x="20" y="3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0" name="Freeform 38">
                <a:extLst>
                  <a:ext uri="{FF2B5EF4-FFF2-40B4-BE49-F238E27FC236}">
                    <a16:creationId xmlns:a16="http://schemas.microsoft.com/office/drawing/2014/main" id="{2100D277-AF73-42A7-899A-9964B80CF8BF}"/>
                  </a:ext>
                </a:extLst>
              </p:cNvPr>
              <p:cNvSpPr>
                <a:spLocks/>
              </p:cNvSpPr>
              <p:nvPr/>
            </p:nvSpPr>
            <p:spPr bwMode="auto">
              <a:xfrm>
                <a:off x="10208763" y="2609243"/>
                <a:ext cx="672686" cy="498736"/>
              </a:xfrm>
              <a:custGeom>
                <a:avLst/>
                <a:gdLst>
                  <a:gd name="T0" fmla="*/ 209 w 274"/>
                  <a:gd name="T1" fmla="*/ 100 h 202"/>
                  <a:gd name="T2" fmla="*/ 205 w 274"/>
                  <a:gd name="T3" fmla="*/ 81 h 202"/>
                  <a:gd name="T4" fmla="*/ 199 w 274"/>
                  <a:gd name="T5" fmla="*/ 63 h 202"/>
                  <a:gd name="T6" fmla="*/ 194 w 274"/>
                  <a:gd name="T7" fmla="*/ 58 h 202"/>
                  <a:gd name="T8" fmla="*/ 190 w 274"/>
                  <a:gd name="T9" fmla="*/ 38 h 202"/>
                  <a:gd name="T10" fmla="*/ 188 w 274"/>
                  <a:gd name="T11" fmla="*/ 21 h 202"/>
                  <a:gd name="T12" fmla="*/ 184 w 274"/>
                  <a:gd name="T13" fmla="*/ 9 h 202"/>
                  <a:gd name="T14" fmla="*/ 182 w 274"/>
                  <a:gd name="T15" fmla="*/ 0 h 202"/>
                  <a:gd name="T16" fmla="*/ 140 w 274"/>
                  <a:gd name="T17" fmla="*/ 10 h 202"/>
                  <a:gd name="T18" fmla="*/ 122 w 274"/>
                  <a:gd name="T19" fmla="*/ 22 h 202"/>
                  <a:gd name="T20" fmla="*/ 104 w 274"/>
                  <a:gd name="T21" fmla="*/ 49 h 202"/>
                  <a:gd name="T22" fmla="*/ 95 w 274"/>
                  <a:gd name="T23" fmla="*/ 64 h 202"/>
                  <a:gd name="T24" fmla="*/ 101 w 274"/>
                  <a:gd name="T25" fmla="*/ 63 h 202"/>
                  <a:gd name="T26" fmla="*/ 105 w 274"/>
                  <a:gd name="T27" fmla="*/ 65 h 202"/>
                  <a:gd name="T28" fmla="*/ 100 w 274"/>
                  <a:gd name="T29" fmla="*/ 73 h 202"/>
                  <a:gd name="T30" fmla="*/ 105 w 274"/>
                  <a:gd name="T31" fmla="*/ 87 h 202"/>
                  <a:gd name="T32" fmla="*/ 96 w 274"/>
                  <a:gd name="T33" fmla="*/ 92 h 202"/>
                  <a:gd name="T34" fmla="*/ 86 w 274"/>
                  <a:gd name="T35" fmla="*/ 102 h 202"/>
                  <a:gd name="T36" fmla="*/ 81 w 274"/>
                  <a:gd name="T37" fmla="*/ 104 h 202"/>
                  <a:gd name="T38" fmla="*/ 66 w 274"/>
                  <a:gd name="T39" fmla="*/ 110 h 202"/>
                  <a:gd name="T40" fmla="*/ 55 w 274"/>
                  <a:gd name="T41" fmla="*/ 107 h 202"/>
                  <a:gd name="T42" fmla="*/ 32 w 274"/>
                  <a:gd name="T43" fmla="*/ 110 h 202"/>
                  <a:gd name="T44" fmla="*/ 15 w 274"/>
                  <a:gd name="T45" fmla="*/ 119 h 202"/>
                  <a:gd name="T46" fmla="*/ 16 w 274"/>
                  <a:gd name="T47" fmla="*/ 127 h 202"/>
                  <a:gd name="T48" fmla="*/ 22 w 274"/>
                  <a:gd name="T49" fmla="*/ 135 h 202"/>
                  <a:gd name="T50" fmla="*/ 20 w 274"/>
                  <a:gd name="T51" fmla="*/ 144 h 202"/>
                  <a:gd name="T52" fmla="*/ 14 w 274"/>
                  <a:gd name="T53" fmla="*/ 153 h 202"/>
                  <a:gd name="T54" fmla="*/ 0 w 274"/>
                  <a:gd name="T55" fmla="*/ 168 h 202"/>
                  <a:gd name="T56" fmla="*/ 141 w 274"/>
                  <a:gd name="T57" fmla="*/ 152 h 202"/>
                  <a:gd name="T58" fmla="*/ 161 w 274"/>
                  <a:gd name="T59" fmla="*/ 158 h 202"/>
                  <a:gd name="T60" fmla="*/ 174 w 274"/>
                  <a:gd name="T61" fmla="*/ 172 h 202"/>
                  <a:gd name="T62" fmla="*/ 177 w 274"/>
                  <a:gd name="T63" fmla="*/ 173 h 202"/>
                  <a:gd name="T64" fmla="*/ 207 w 274"/>
                  <a:gd name="T65" fmla="*/ 185 h 202"/>
                  <a:gd name="T66" fmla="*/ 208 w 274"/>
                  <a:gd name="T67" fmla="*/ 187 h 202"/>
                  <a:gd name="T68" fmla="*/ 209 w 274"/>
                  <a:gd name="T69" fmla="*/ 189 h 202"/>
                  <a:gd name="T70" fmla="*/ 207 w 274"/>
                  <a:gd name="T71" fmla="*/ 198 h 202"/>
                  <a:gd name="T72" fmla="*/ 215 w 274"/>
                  <a:gd name="T73" fmla="*/ 201 h 202"/>
                  <a:gd name="T74" fmla="*/ 226 w 274"/>
                  <a:gd name="T75" fmla="*/ 196 h 202"/>
                  <a:gd name="T76" fmla="*/ 240 w 274"/>
                  <a:gd name="T77" fmla="*/ 187 h 202"/>
                  <a:gd name="T78" fmla="*/ 252 w 274"/>
                  <a:gd name="T79" fmla="*/ 182 h 202"/>
                  <a:gd name="T80" fmla="*/ 262 w 274"/>
                  <a:gd name="T81" fmla="*/ 175 h 202"/>
                  <a:gd name="T82" fmla="*/ 274 w 274"/>
                  <a:gd name="T83" fmla="*/ 163 h 202"/>
                  <a:gd name="T84" fmla="*/ 265 w 274"/>
                  <a:gd name="T85" fmla="*/ 167 h 202"/>
                  <a:gd name="T86" fmla="*/ 254 w 274"/>
                  <a:gd name="T87" fmla="*/ 177 h 202"/>
                  <a:gd name="T88" fmla="*/ 257 w 274"/>
                  <a:gd name="T89" fmla="*/ 169 h 202"/>
                  <a:gd name="T90" fmla="*/ 250 w 274"/>
                  <a:gd name="T91" fmla="*/ 173 h 202"/>
                  <a:gd name="T92" fmla="*/ 245 w 274"/>
                  <a:gd name="T93" fmla="*/ 176 h 202"/>
                  <a:gd name="T94" fmla="*/ 234 w 274"/>
                  <a:gd name="T95" fmla="*/ 179 h 202"/>
                  <a:gd name="T96" fmla="*/ 229 w 274"/>
                  <a:gd name="T97" fmla="*/ 182 h 202"/>
                  <a:gd name="T98" fmla="*/ 222 w 274"/>
                  <a:gd name="T99" fmla="*/ 185 h 202"/>
                  <a:gd name="T100" fmla="*/ 218 w 274"/>
                  <a:gd name="T101" fmla="*/ 188 h 202"/>
                  <a:gd name="T102" fmla="*/ 214 w 274"/>
                  <a:gd name="T103" fmla="*/ 187 h 202"/>
                  <a:gd name="T104" fmla="*/ 217 w 274"/>
                  <a:gd name="T105" fmla="*/ 183 h 202"/>
                  <a:gd name="T106" fmla="*/ 216 w 274"/>
                  <a:gd name="T107" fmla="*/ 173 h 202"/>
                  <a:gd name="T108" fmla="*/ 215 w 274"/>
                  <a:gd name="T109" fmla="*/ 164 h 202"/>
                  <a:gd name="T110" fmla="*/ 212 w 274"/>
                  <a:gd name="T111" fmla="*/ 151 h 202"/>
                  <a:gd name="T112" fmla="*/ 210 w 274"/>
                  <a:gd name="T113" fmla="*/ 1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4" h="202">
                    <a:moveTo>
                      <a:pt x="209" y="101"/>
                    </a:moveTo>
                    <a:cubicBezTo>
                      <a:pt x="209" y="100"/>
                      <a:pt x="209" y="100"/>
                      <a:pt x="209" y="100"/>
                    </a:cubicBezTo>
                    <a:cubicBezTo>
                      <a:pt x="209" y="100"/>
                      <a:pt x="208" y="97"/>
                      <a:pt x="208" y="93"/>
                    </a:cubicBezTo>
                    <a:cubicBezTo>
                      <a:pt x="207" y="90"/>
                      <a:pt x="206" y="83"/>
                      <a:pt x="205" y="81"/>
                    </a:cubicBezTo>
                    <a:cubicBezTo>
                      <a:pt x="203" y="78"/>
                      <a:pt x="203" y="72"/>
                      <a:pt x="202" y="70"/>
                    </a:cubicBezTo>
                    <a:cubicBezTo>
                      <a:pt x="201" y="68"/>
                      <a:pt x="201" y="64"/>
                      <a:pt x="199" y="63"/>
                    </a:cubicBezTo>
                    <a:cubicBezTo>
                      <a:pt x="197" y="62"/>
                      <a:pt x="196" y="63"/>
                      <a:pt x="195" y="64"/>
                    </a:cubicBezTo>
                    <a:cubicBezTo>
                      <a:pt x="194" y="64"/>
                      <a:pt x="194" y="61"/>
                      <a:pt x="194" y="58"/>
                    </a:cubicBezTo>
                    <a:cubicBezTo>
                      <a:pt x="194" y="55"/>
                      <a:pt x="194" y="50"/>
                      <a:pt x="192" y="48"/>
                    </a:cubicBezTo>
                    <a:cubicBezTo>
                      <a:pt x="190" y="46"/>
                      <a:pt x="190" y="42"/>
                      <a:pt x="190" y="38"/>
                    </a:cubicBezTo>
                    <a:cubicBezTo>
                      <a:pt x="190" y="35"/>
                      <a:pt x="187" y="29"/>
                      <a:pt x="188" y="27"/>
                    </a:cubicBezTo>
                    <a:cubicBezTo>
                      <a:pt x="189" y="25"/>
                      <a:pt x="189" y="23"/>
                      <a:pt x="188" y="21"/>
                    </a:cubicBezTo>
                    <a:cubicBezTo>
                      <a:pt x="187" y="20"/>
                      <a:pt x="184" y="18"/>
                      <a:pt x="184" y="16"/>
                    </a:cubicBezTo>
                    <a:cubicBezTo>
                      <a:pt x="184" y="13"/>
                      <a:pt x="185" y="10"/>
                      <a:pt x="184" y="9"/>
                    </a:cubicBezTo>
                    <a:cubicBezTo>
                      <a:pt x="183" y="8"/>
                      <a:pt x="182" y="7"/>
                      <a:pt x="182" y="7"/>
                    </a:cubicBezTo>
                    <a:cubicBezTo>
                      <a:pt x="182" y="0"/>
                      <a:pt x="182" y="0"/>
                      <a:pt x="182" y="0"/>
                    </a:cubicBezTo>
                    <a:cubicBezTo>
                      <a:pt x="174" y="2"/>
                      <a:pt x="167" y="4"/>
                      <a:pt x="165" y="4"/>
                    </a:cubicBezTo>
                    <a:cubicBezTo>
                      <a:pt x="157" y="7"/>
                      <a:pt x="143" y="10"/>
                      <a:pt x="140" y="10"/>
                    </a:cubicBezTo>
                    <a:cubicBezTo>
                      <a:pt x="137" y="10"/>
                      <a:pt x="135" y="11"/>
                      <a:pt x="132" y="12"/>
                    </a:cubicBezTo>
                    <a:cubicBezTo>
                      <a:pt x="130" y="13"/>
                      <a:pt x="125" y="17"/>
                      <a:pt x="122" y="22"/>
                    </a:cubicBezTo>
                    <a:cubicBezTo>
                      <a:pt x="118" y="26"/>
                      <a:pt x="112" y="35"/>
                      <a:pt x="110" y="38"/>
                    </a:cubicBezTo>
                    <a:cubicBezTo>
                      <a:pt x="109" y="42"/>
                      <a:pt x="106" y="47"/>
                      <a:pt x="104" y="49"/>
                    </a:cubicBezTo>
                    <a:cubicBezTo>
                      <a:pt x="103" y="50"/>
                      <a:pt x="97" y="56"/>
                      <a:pt x="95" y="59"/>
                    </a:cubicBezTo>
                    <a:cubicBezTo>
                      <a:pt x="95" y="61"/>
                      <a:pt x="95" y="63"/>
                      <a:pt x="95" y="64"/>
                    </a:cubicBezTo>
                    <a:cubicBezTo>
                      <a:pt x="95" y="66"/>
                      <a:pt x="97" y="67"/>
                      <a:pt x="97" y="67"/>
                    </a:cubicBezTo>
                    <a:cubicBezTo>
                      <a:pt x="98" y="65"/>
                      <a:pt x="100" y="63"/>
                      <a:pt x="101" y="63"/>
                    </a:cubicBezTo>
                    <a:cubicBezTo>
                      <a:pt x="103" y="63"/>
                      <a:pt x="102" y="66"/>
                      <a:pt x="102" y="66"/>
                    </a:cubicBezTo>
                    <a:cubicBezTo>
                      <a:pt x="105" y="65"/>
                      <a:pt x="105" y="65"/>
                      <a:pt x="105" y="65"/>
                    </a:cubicBezTo>
                    <a:cubicBezTo>
                      <a:pt x="105" y="65"/>
                      <a:pt x="104" y="68"/>
                      <a:pt x="104" y="69"/>
                    </a:cubicBezTo>
                    <a:cubicBezTo>
                      <a:pt x="103" y="70"/>
                      <a:pt x="101" y="72"/>
                      <a:pt x="100" y="73"/>
                    </a:cubicBezTo>
                    <a:cubicBezTo>
                      <a:pt x="99" y="74"/>
                      <a:pt x="101" y="75"/>
                      <a:pt x="103" y="77"/>
                    </a:cubicBezTo>
                    <a:cubicBezTo>
                      <a:pt x="104" y="79"/>
                      <a:pt x="104" y="85"/>
                      <a:pt x="105" y="87"/>
                    </a:cubicBezTo>
                    <a:cubicBezTo>
                      <a:pt x="107" y="89"/>
                      <a:pt x="102" y="88"/>
                      <a:pt x="101" y="88"/>
                    </a:cubicBezTo>
                    <a:cubicBezTo>
                      <a:pt x="100" y="88"/>
                      <a:pt x="97" y="91"/>
                      <a:pt x="96" y="92"/>
                    </a:cubicBezTo>
                    <a:cubicBezTo>
                      <a:pt x="95" y="93"/>
                      <a:pt x="92" y="96"/>
                      <a:pt x="91" y="98"/>
                    </a:cubicBezTo>
                    <a:cubicBezTo>
                      <a:pt x="90" y="99"/>
                      <a:pt x="88" y="100"/>
                      <a:pt x="86" y="102"/>
                    </a:cubicBezTo>
                    <a:cubicBezTo>
                      <a:pt x="84" y="103"/>
                      <a:pt x="85" y="106"/>
                      <a:pt x="85" y="106"/>
                    </a:cubicBezTo>
                    <a:cubicBezTo>
                      <a:pt x="85" y="106"/>
                      <a:pt x="82" y="105"/>
                      <a:pt x="81" y="104"/>
                    </a:cubicBezTo>
                    <a:cubicBezTo>
                      <a:pt x="80" y="104"/>
                      <a:pt x="76" y="105"/>
                      <a:pt x="74" y="106"/>
                    </a:cubicBezTo>
                    <a:cubicBezTo>
                      <a:pt x="72" y="106"/>
                      <a:pt x="68" y="108"/>
                      <a:pt x="66" y="110"/>
                    </a:cubicBezTo>
                    <a:cubicBezTo>
                      <a:pt x="64" y="111"/>
                      <a:pt x="62" y="110"/>
                      <a:pt x="61" y="109"/>
                    </a:cubicBezTo>
                    <a:cubicBezTo>
                      <a:pt x="60" y="108"/>
                      <a:pt x="57" y="106"/>
                      <a:pt x="55" y="107"/>
                    </a:cubicBezTo>
                    <a:cubicBezTo>
                      <a:pt x="53" y="108"/>
                      <a:pt x="45" y="107"/>
                      <a:pt x="44" y="107"/>
                    </a:cubicBezTo>
                    <a:cubicBezTo>
                      <a:pt x="43" y="107"/>
                      <a:pt x="35" y="110"/>
                      <a:pt x="32" y="110"/>
                    </a:cubicBezTo>
                    <a:cubicBezTo>
                      <a:pt x="30" y="111"/>
                      <a:pt x="26" y="112"/>
                      <a:pt x="23" y="114"/>
                    </a:cubicBezTo>
                    <a:cubicBezTo>
                      <a:pt x="21" y="115"/>
                      <a:pt x="17" y="117"/>
                      <a:pt x="15" y="119"/>
                    </a:cubicBezTo>
                    <a:cubicBezTo>
                      <a:pt x="15" y="119"/>
                      <a:pt x="15" y="119"/>
                      <a:pt x="15" y="120"/>
                    </a:cubicBezTo>
                    <a:cubicBezTo>
                      <a:pt x="16" y="121"/>
                      <a:pt x="16" y="126"/>
                      <a:pt x="16" y="127"/>
                    </a:cubicBezTo>
                    <a:cubicBezTo>
                      <a:pt x="16" y="128"/>
                      <a:pt x="19" y="132"/>
                      <a:pt x="21" y="134"/>
                    </a:cubicBezTo>
                    <a:cubicBezTo>
                      <a:pt x="22" y="134"/>
                      <a:pt x="22" y="135"/>
                      <a:pt x="22" y="135"/>
                    </a:cubicBezTo>
                    <a:cubicBezTo>
                      <a:pt x="24" y="137"/>
                      <a:pt x="24" y="138"/>
                      <a:pt x="24" y="139"/>
                    </a:cubicBezTo>
                    <a:cubicBezTo>
                      <a:pt x="25" y="142"/>
                      <a:pt x="22" y="143"/>
                      <a:pt x="20" y="144"/>
                    </a:cubicBezTo>
                    <a:cubicBezTo>
                      <a:pt x="18" y="145"/>
                      <a:pt x="19" y="147"/>
                      <a:pt x="19" y="148"/>
                    </a:cubicBezTo>
                    <a:cubicBezTo>
                      <a:pt x="19" y="150"/>
                      <a:pt x="14" y="153"/>
                      <a:pt x="14" y="153"/>
                    </a:cubicBezTo>
                    <a:cubicBezTo>
                      <a:pt x="14" y="153"/>
                      <a:pt x="5" y="163"/>
                      <a:pt x="4" y="164"/>
                    </a:cubicBezTo>
                    <a:cubicBezTo>
                      <a:pt x="3" y="165"/>
                      <a:pt x="1" y="167"/>
                      <a:pt x="0" y="168"/>
                    </a:cubicBezTo>
                    <a:cubicBezTo>
                      <a:pt x="2" y="181"/>
                      <a:pt x="2" y="181"/>
                      <a:pt x="2" y="181"/>
                    </a:cubicBezTo>
                    <a:cubicBezTo>
                      <a:pt x="2" y="181"/>
                      <a:pt x="130" y="155"/>
                      <a:pt x="141" y="152"/>
                    </a:cubicBezTo>
                    <a:cubicBezTo>
                      <a:pt x="153" y="149"/>
                      <a:pt x="153" y="155"/>
                      <a:pt x="153" y="155"/>
                    </a:cubicBezTo>
                    <a:cubicBezTo>
                      <a:pt x="153" y="155"/>
                      <a:pt x="159" y="156"/>
                      <a:pt x="161" y="158"/>
                    </a:cubicBezTo>
                    <a:cubicBezTo>
                      <a:pt x="163" y="160"/>
                      <a:pt x="163" y="167"/>
                      <a:pt x="165" y="168"/>
                    </a:cubicBezTo>
                    <a:cubicBezTo>
                      <a:pt x="167" y="170"/>
                      <a:pt x="172" y="172"/>
                      <a:pt x="174" y="172"/>
                    </a:cubicBezTo>
                    <a:cubicBezTo>
                      <a:pt x="175" y="172"/>
                      <a:pt x="176" y="172"/>
                      <a:pt x="177" y="173"/>
                    </a:cubicBezTo>
                    <a:cubicBezTo>
                      <a:pt x="177" y="173"/>
                      <a:pt x="177" y="173"/>
                      <a:pt x="177" y="173"/>
                    </a:cubicBezTo>
                    <a:cubicBezTo>
                      <a:pt x="178" y="174"/>
                      <a:pt x="179" y="175"/>
                      <a:pt x="179" y="175"/>
                    </a:cubicBezTo>
                    <a:cubicBezTo>
                      <a:pt x="207" y="185"/>
                      <a:pt x="207" y="185"/>
                      <a:pt x="207" y="185"/>
                    </a:cubicBezTo>
                    <a:cubicBezTo>
                      <a:pt x="208" y="187"/>
                      <a:pt x="208" y="187"/>
                      <a:pt x="208" y="187"/>
                    </a:cubicBezTo>
                    <a:cubicBezTo>
                      <a:pt x="208" y="187"/>
                      <a:pt x="208" y="187"/>
                      <a:pt x="208" y="187"/>
                    </a:cubicBezTo>
                    <a:cubicBezTo>
                      <a:pt x="208" y="187"/>
                      <a:pt x="208" y="187"/>
                      <a:pt x="208" y="188"/>
                    </a:cubicBezTo>
                    <a:cubicBezTo>
                      <a:pt x="209" y="189"/>
                      <a:pt x="209" y="189"/>
                      <a:pt x="209" y="189"/>
                    </a:cubicBezTo>
                    <a:cubicBezTo>
                      <a:pt x="208" y="188"/>
                      <a:pt x="208" y="188"/>
                      <a:pt x="208" y="188"/>
                    </a:cubicBezTo>
                    <a:cubicBezTo>
                      <a:pt x="208" y="191"/>
                      <a:pt x="207" y="197"/>
                      <a:pt x="207" y="198"/>
                    </a:cubicBezTo>
                    <a:cubicBezTo>
                      <a:pt x="207" y="199"/>
                      <a:pt x="208" y="202"/>
                      <a:pt x="210" y="202"/>
                    </a:cubicBezTo>
                    <a:cubicBezTo>
                      <a:pt x="212" y="202"/>
                      <a:pt x="214" y="202"/>
                      <a:pt x="215" y="201"/>
                    </a:cubicBezTo>
                    <a:cubicBezTo>
                      <a:pt x="217" y="201"/>
                      <a:pt x="219" y="201"/>
                      <a:pt x="220" y="199"/>
                    </a:cubicBezTo>
                    <a:cubicBezTo>
                      <a:pt x="221" y="198"/>
                      <a:pt x="226" y="196"/>
                      <a:pt x="226" y="196"/>
                    </a:cubicBezTo>
                    <a:cubicBezTo>
                      <a:pt x="227" y="195"/>
                      <a:pt x="230" y="193"/>
                      <a:pt x="232" y="192"/>
                    </a:cubicBezTo>
                    <a:cubicBezTo>
                      <a:pt x="234" y="191"/>
                      <a:pt x="239" y="188"/>
                      <a:pt x="240" y="187"/>
                    </a:cubicBezTo>
                    <a:cubicBezTo>
                      <a:pt x="241" y="187"/>
                      <a:pt x="245" y="184"/>
                      <a:pt x="247" y="184"/>
                    </a:cubicBezTo>
                    <a:cubicBezTo>
                      <a:pt x="249" y="184"/>
                      <a:pt x="251" y="182"/>
                      <a:pt x="252" y="182"/>
                    </a:cubicBezTo>
                    <a:cubicBezTo>
                      <a:pt x="253" y="182"/>
                      <a:pt x="256" y="179"/>
                      <a:pt x="257" y="178"/>
                    </a:cubicBezTo>
                    <a:cubicBezTo>
                      <a:pt x="257" y="177"/>
                      <a:pt x="260" y="176"/>
                      <a:pt x="262" y="175"/>
                    </a:cubicBezTo>
                    <a:cubicBezTo>
                      <a:pt x="263" y="173"/>
                      <a:pt x="264" y="172"/>
                      <a:pt x="266" y="171"/>
                    </a:cubicBezTo>
                    <a:cubicBezTo>
                      <a:pt x="268" y="170"/>
                      <a:pt x="274" y="163"/>
                      <a:pt x="274" y="163"/>
                    </a:cubicBezTo>
                    <a:cubicBezTo>
                      <a:pt x="274" y="163"/>
                      <a:pt x="272" y="164"/>
                      <a:pt x="270" y="165"/>
                    </a:cubicBezTo>
                    <a:cubicBezTo>
                      <a:pt x="268" y="167"/>
                      <a:pt x="267" y="167"/>
                      <a:pt x="265" y="167"/>
                    </a:cubicBezTo>
                    <a:cubicBezTo>
                      <a:pt x="263" y="167"/>
                      <a:pt x="260" y="170"/>
                      <a:pt x="259" y="171"/>
                    </a:cubicBezTo>
                    <a:cubicBezTo>
                      <a:pt x="258" y="172"/>
                      <a:pt x="256" y="177"/>
                      <a:pt x="254" y="177"/>
                    </a:cubicBezTo>
                    <a:cubicBezTo>
                      <a:pt x="252" y="178"/>
                      <a:pt x="252" y="175"/>
                      <a:pt x="253" y="174"/>
                    </a:cubicBezTo>
                    <a:cubicBezTo>
                      <a:pt x="254" y="173"/>
                      <a:pt x="257" y="172"/>
                      <a:pt x="257" y="169"/>
                    </a:cubicBezTo>
                    <a:cubicBezTo>
                      <a:pt x="257" y="167"/>
                      <a:pt x="258" y="164"/>
                      <a:pt x="258" y="164"/>
                    </a:cubicBezTo>
                    <a:cubicBezTo>
                      <a:pt x="255" y="167"/>
                      <a:pt x="252" y="171"/>
                      <a:pt x="250" y="173"/>
                    </a:cubicBezTo>
                    <a:cubicBezTo>
                      <a:pt x="250" y="174"/>
                      <a:pt x="248" y="174"/>
                      <a:pt x="248" y="175"/>
                    </a:cubicBezTo>
                    <a:cubicBezTo>
                      <a:pt x="247" y="175"/>
                      <a:pt x="246" y="175"/>
                      <a:pt x="245" y="176"/>
                    </a:cubicBezTo>
                    <a:cubicBezTo>
                      <a:pt x="243" y="176"/>
                      <a:pt x="243" y="177"/>
                      <a:pt x="242" y="177"/>
                    </a:cubicBezTo>
                    <a:cubicBezTo>
                      <a:pt x="241" y="177"/>
                      <a:pt x="235" y="178"/>
                      <a:pt x="234" y="179"/>
                    </a:cubicBezTo>
                    <a:cubicBezTo>
                      <a:pt x="233" y="179"/>
                      <a:pt x="232" y="181"/>
                      <a:pt x="232" y="181"/>
                    </a:cubicBezTo>
                    <a:cubicBezTo>
                      <a:pt x="231" y="182"/>
                      <a:pt x="230" y="181"/>
                      <a:pt x="229" y="182"/>
                    </a:cubicBezTo>
                    <a:cubicBezTo>
                      <a:pt x="228" y="182"/>
                      <a:pt x="226" y="183"/>
                      <a:pt x="226" y="184"/>
                    </a:cubicBezTo>
                    <a:cubicBezTo>
                      <a:pt x="225" y="184"/>
                      <a:pt x="224" y="185"/>
                      <a:pt x="222" y="185"/>
                    </a:cubicBezTo>
                    <a:cubicBezTo>
                      <a:pt x="219" y="185"/>
                      <a:pt x="220" y="185"/>
                      <a:pt x="219" y="186"/>
                    </a:cubicBezTo>
                    <a:cubicBezTo>
                      <a:pt x="218" y="186"/>
                      <a:pt x="218" y="187"/>
                      <a:pt x="218" y="188"/>
                    </a:cubicBezTo>
                    <a:cubicBezTo>
                      <a:pt x="218" y="189"/>
                      <a:pt x="217" y="189"/>
                      <a:pt x="216" y="189"/>
                    </a:cubicBezTo>
                    <a:cubicBezTo>
                      <a:pt x="214" y="189"/>
                      <a:pt x="213" y="188"/>
                      <a:pt x="214" y="187"/>
                    </a:cubicBezTo>
                    <a:cubicBezTo>
                      <a:pt x="214" y="185"/>
                      <a:pt x="216" y="184"/>
                      <a:pt x="216" y="183"/>
                    </a:cubicBezTo>
                    <a:cubicBezTo>
                      <a:pt x="216" y="183"/>
                      <a:pt x="216" y="183"/>
                      <a:pt x="217" y="183"/>
                    </a:cubicBezTo>
                    <a:cubicBezTo>
                      <a:pt x="215" y="181"/>
                      <a:pt x="212" y="179"/>
                      <a:pt x="213" y="178"/>
                    </a:cubicBezTo>
                    <a:cubicBezTo>
                      <a:pt x="214" y="176"/>
                      <a:pt x="214" y="175"/>
                      <a:pt x="216" y="173"/>
                    </a:cubicBezTo>
                    <a:cubicBezTo>
                      <a:pt x="217" y="172"/>
                      <a:pt x="218" y="172"/>
                      <a:pt x="218" y="170"/>
                    </a:cubicBezTo>
                    <a:cubicBezTo>
                      <a:pt x="218" y="168"/>
                      <a:pt x="216" y="168"/>
                      <a:pt x="215" y="164"/>
                    </a:cubicBezTo>
                    <a:cubicBezTo>
                      <a:pt x="214" y="160"/>
                      <a:pt x="216" y="160"/>
                      <a:pt x="214" y="157"/>
                    </a:cubicBezTo>
                    <a:cubicBezTo>
                      <a:pt x="213" y="155"/>
                      <a:pt x="213" y="154"/>
                      <a:pt x="212" y="151"/>
                    </a:cubicBezTo>
                    <a:cubicBezTo>
                      <a:pt x="212" y="147"/>
                      <a:pt x="212" y="147"/>
                      <a:pt x="212" y="143"/>
                    </a:cubicBezTo>
                    <a:cubicBezTo>
                      <a:pt x="212" y="140"/>
                      <a:pt x="211" y="133"/>
                      <a:pt x="210" y="133"/>
                    </a:cubicBezTo>
                    <a:lnTo>
                      <a:pt x="209" y="101"/>
                    </a:ln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1" name="Freeform 39">
                <a:extLst>
                  <a:ext uri="{FF2B5EF4-FFF2-40B4-BE49-F238E27FC236}">
                    <a16:creationId xmlns:a16="http://schemas.microsoft.com/office/drawing/2014/main" id="{85845EA5-7F26-4C75-A81B-64E6D7D74395}"/>
                  </a:ext>
                </a:extLst>
              </p:cNvPr>
              <p:cNvSpPr>
                <a:spLocks/>
              </p:cNvSpPr>
              <p:nvPr/>
            </p:nvSpPr>
            <p:spPr bwMode="auto">
              <a:xfrm>
                <a:off x="7636375" y="3685328"/>
                <a:ext cx="618561" cy="650806"/>
              </a:xfrm>
              <a:custGeom>
                <a:avLst/>
                <a:gdLst>
                  <a:gd name="T0" fmla="*/ 102 w 252"/>
                  <a:gd name="T1" fmla="*/ 241 h 264"/>
                  <a:gd name="T2" fmla="*/ 229 w 252"/>
                  <a:gd name="T3" fmla="*/ 252 h 264"/>
                  <a:gd name="T4" fmla="*/ 235 w 252"/>
                  <a:gd name="T5" fmla="*/ 245 h 264"/>
                  <a:gd name="T6" fmla="*/ 248 w 252"/>
                  <a:gd name="T7" fmla="*/ 46 h 264"/>
                  <a:gd name="T8" fmla="*/ 250 w 252"/>
                  <a:gd name="T9" fmla="*/ 45 h 264"/>
                  <a:gd name="T10" fmla="*/ 252 w 252"/>
                  <a:gd name="T11" fmla="*/ 21 h 264"/>
                  <a:gd name="T12" fmla="*/ 33 w 252"/>
                  <a:gd name="T13" fmla="*/ 0 h 264"/>
                  <a:gd name="T14" fmla="*/ 0 w 252"/>
                  <a:gd name="T15" fmla="*/ 261 h 264"/>
                  <a:gd name="T16" fmla="*/ 25 w 252"/>
                  <a:gd name="T17" fmla="*/ 264 h 264"/>
                  <a:gd name="T18" fmla="*/ 33 w 252"/>
                  <a:gd name="T19" fmla="*/ 262 h 264"/>
                  <a:gd name="T20" fmla="*/ 35 w 252"/>
                  <a:gd name="T21" fmla="*/ 250 h 264"/>
                  <a:gd name="T22" fmla="*/ 38 w 252"/>
                  <a:gd name="T23" fmla="*/ 245 h 264"/>
                  <a:gd name="T24" fmla="*/ 98 w 252"/>
                  <a:gd name="T25" fmla="*/ 251 h 264"/>
                  <a:gd name="T26" fmla="*/ 99 w 252"/>
                  <a:gd name="T27" fmla="*/ 251 h 264"/>
                  <a:gd name="T28" fmla="*/ 96 w 252"/>
                  <a:gd name="T29" fmla="*/ 242 h 264"/>
                  <a:gd name="T30" fmla="*/ 102 w 252"/>
                  <a:gd name="T31" fmla="*/ 2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264">
                    <a:moveTo>
                      <a:pt x="102" y="241"/>
                    </a:moveTo>
                    <a:cubicBezTo>
                      <a:pt x="107" y="242"/>
                      <a:pt x="226" y="252"/>
                      <a:pt x="229" y="252"/>
                    </a:cubicBezTo>
                    <a:cubicBezTo>
                      <a:pt x="231" y="252"/>
                      <a:pt x="235" y="251"/>
                      <a:pt x="235" y="245"/>
                    </a:cubicBezTo>
                    <a:cubicBezTo>
                      <a:pt x="235" y="239"/>
                      <a:pt x="248" y="48"/>
                      <a:pt x="248" y="46"/>
                    </a:cubicBezTo>
                    <a:cubicBezTo>
                      <a:pt x="248" y="45"/>
                      <a:pt x="249" y="45"/>
                      <a:pt x="250" y="45"/>
                    </a:cubicBezTo>
                    <a:cubicBezTo>
                      <a:pt x="252" y="21"/>
                      <a:pt x="252" y="21"/>
                      <a:pt x="252" y="21"/>
                    </a:cubicBezTo>
                    <a:cubicBezTo>
                      <a:pt x="169" y="16"/>
                      <a:pt x="95" y="8"/>
                      <a:pt x="33" y="0"/>
                    </a:cubicBezTo>
                    <a:cubicBezTo>
                      <a:pt x="0" y="261"/>
                      <a:pt x="0" y="261"/>
                      <a:pt x="0" y="261"/>
                    </a:cubicBezTo>
                    <a:cubicBezTo>
                      <a:pt x="12" y="262"/>
                      <a:pt x="23" y="264"/>
                      <a:pt x="25" y="264"/>
                    </a:cubicBezTo>
                    <a:cubicBezTo>
                      <a:pt x="33" y="264"/>
                      <a:pt x="33" y="263"/>
                      <a:pt x="33" y="262"/>
                    </a:cubicBezTo>
                    <a:cubicBezTo>
                      <a:pt x="33" y="262"/>
                      <a:pt x="35" y="253"/>
                      <a:pt x="35" y="250"/>
                    </a:cubicBezTo>
                    <a:cubicBezTo>
                      <a:pt x="35" y="247"/>
                      <a:pt x="37" y="244"/>
                      <a:pt x="38" y="245"/>
                    </a:cubicBezTo>
                    <a:cubicBezTo>
                      <a:pt x="39" y="245"/>
                      <a:pt x="91" y="250"/>
                      <a:pt x="98" y="251"/>
                    </a:cubicBezTo>
                    <a:cubicBezTo>
                      <a:pt x="98" y="251"/>
                      <a:pt x="99" y="251"/>
                      <a:pt x="99" y="251"/>
                    </a:cubicBezTo>
                    <a:cubicBezTo>
                      <a:pt x="97" y="247"/>
                      <a:pt x="96" y="243"/>
                      <a:pt x="96" y="242"/>
                    </a:cubicBezTo>
                    <a:cubicBezTo>
                      <a:pt x="96" y="240"/>
                      <a:pt x="97" y="241"/>
                      <a:pt x="102" y="241"/>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2" name="Freeform 40">
                <a:extLst>
                  <a:ext uri="{FF2B5EF4-FFF2-40B4-BE49-F238E27FC236}">
                    <a16:creationId xmlns:a16="http://schemas.microsoft.com/office/drawing/2014/main" id="{7385125B-4511-4432-AD5E-5335A322DA41}"/>
                  </a:ext>
                </a:extLst>
              </p:cNvPr>
              <p:cNvSpPr>
                <a:spLocks/>
              </p:cNvSpPr>
              <p:nvPr/>
            </p:nvSpPr>
            <p:spPr bwMode="auto">
              <a:xfrm>
                <a:off x="10615983" y="3035811"/>
                <a:ext cx="121134" cy="279652"/>
              </a:xfrm>
              <a:custGeom>
                <a:avLst/>
                <a:gdLst>
                  <a:gd name="T0" fmla="*/ 4 w 49"/>
                  <a:gd name="T1" fmla="*/ 76 h 113"/>
                  <a:gd name="T2" fmla="*/ 3 w 49"/>
                  <a:gd name="T3" fmla="*/ 77 h 113"/>
                  <a:gd name="T4" fmla="*/ 3 w 49"/>
                  <a:gd name="T5" fmla="*/ 79 h 113"/>
                  <a:gd name="T6" fmla="*/ 3 w 49"/>
                  <a:gd name="T7" fmla="*/ 79 h 113"/>
                  <a:gd name="T8" fmla="*/ 2 w 49"/>
                  <a:gd name="T9" fmla="*/ 81 h 113"/>
                  <a:gd name="T10" fmla="*/ 2 w 49"/>
                  <a:gd name="T11" fmla="*/ 88 h 113"/>
                  <a:gd name="T12" fmla="*/ 5 w 49"/>
                  <a:gd name="T13" fmla="*/ 94 h 113"/>
                  <a:gd name="T14" fmla="*/ 10 w 49"/>
                  <a:gd name="T15" fmla="*/ 96 h 113"/>
                  <a:gd name="T16" fmla="*/ 17 w 49"/>
                  <a:gd name="T17" fmla="*/ 100 h 113"/>
                  <a:gd name="T18" fmla="*/ 21 w 49"/>
                  <a:gd name="T19" fmla="*/ 102 h 113"/>
                  <a:gd name="T20" fmla="*/ 28 w 49"/>
                  <a:gd name="T21" fmla="*/ 103 h 113"/>
                  <a:gd name="T22" fmla="*/ 27 w 49"/>
                  <a:gd name="T23" fmla="*/ 110 h 113"/>
                  <a:gd name="T24" fmla="*/ 30 w 49"/>
                  <a:gd name="T25" fmla="*/ 113 h 113"/>
                  <a:gd name="T26" fmla="*/ 33 w 49"/>
                  <a:gd name="T27" fmla="*/ 107 h 113"/>
                  <a:gd name="T28" fmla="*/ 36 w 49"/>
                  <a:gd name="T29" fmla="*/ 101 h 113"/>
                  <a:gd name="T30" fmla="*/ 36 w 49"/>
                  <a:gd name="T31" fmla="*/ 95 h 113"/>
                  <a:gd name="T32" fmla="*/ 39 w 49"/>
                  <a:gd name="T33" fmla="*/ 91 h 113"/>
                  <a:gd name="T34" fmla="*/ 41 w 49"/>
                  <a:gd name="T35" fmla="*/ 85 h 113"/>
                  <a:gd name="T36" fmla="*/ 43 w 49"/>
                  <a:gd name="T37" fmla="*/ 79 h 113"/>
                  <a:gd name="T38" fmla="*/ 46 w 49"/>
                  <a:gd name="T39" fmla="*/ 73 h 113"/>
                  <a:gd name="T40" fmla="*/ 47 w 49"/>
                  <a:gd name="T41" fmla="*/ 62 h 113"/>
                  <a:gd name="T42" fmla="*/ 48 w 49"/>
                  <a:gd name="T43" fmla="*/ 53 h 113"/>
                  <a:gd name="T44" fmla="*/ 47 w 49"/>
                  <a:gd name="T45" fmla="*/ 41 h 113"/>
                  <a:gd name="T46" fmla="*/ 40 w 49"/>
                  <a:gd name="T47" fmla="*/ 39 h 113"/>
                  <a:gd name="T48" fmla="*/ 35 w 49"/>
                  <a:gd name="T49" fmla="*/ 31 h 113"/>
                  <a:gd name="T50" fmla="*/ 38 w 49"/>
                  <a:gd name="T51" fmla="*/ 24 h 113"/>
                  <a:gd name="T52" fmla="*/ 42 w 49"/>
                  <a:gd name="T53" fmla="*/ 14 h 113"/>
                  <a:gd name="T54" fmla="*/ 41 w 49"/>
                  <a:gd name="T55" fmla="*/ 12 h 113"/>
                  <a:gd name="T56" fmla="*/ 13 w 49"/>
                  <a:gd name="T57" fmla="*/ 2 h 113"/>
                  <a:gd name="T58" fmla="*/ 11 w 49"/>
                  <a:gd name="T59" fmla="*/ 0 h 113"/>
                  <a:gd name="T60" fmla="*/ 9 w 49"/>
                  <a:gd name="T61" fmla="*/ 3 h 113"/>
                  <a:gd name="T62" fmla="*/ 7 w 49"/>
                  <a:gd name="T63" fmla="*/ 7 h 113"/>
                  <a:gd name="T64" fmla="*/ 6 w 49"/>
                  <a:gd name="T65" fmla="*/ 13 h 113"/>
                  <a:gd name="T66" fmla="*/ 5 w 49"/>
                  <a:gd name="T67" fmla="*/ 16 h 113"/>
                  <a:gd name="T68" fmla="*/ 2 w 49"/>
                  <a:gd name="T69" fmla="*/ 20 h 113"/>
                  <a:gd name="T70" fmla="*/ 0 w 49"/>
                  <a:gd name="T71" fmla="*/ 22 h 113"/>
                  <a:gd name="T72" fmla="*/ 3 w 49"/>
                  <a:gd name="T73" fmla="*/ 25 h 113"/>
                  <a:gd name="T74" fmla="*/ 4 w 49"/>
                  <a:gd name="T75" fmla="*/ 28 h 113"/>
                  <a:gd name="T76" fmla="*/ 2 w 49"/>
                  <a:gd name="T77" fmla="*/ 31 h 113"/>
                  <a:gd name="T78" fmla="*/ 1 w 49"/>
                  <a:gd name="T79" fmla="*/ 34 h 113"/>
                  <a:gd name="T80" fmla="*/ 2 w 49"/>
                  <a:gd name="T81" fmla="*/ 38 h 113"/>
                  <a:gd name="T82" fmla="*/ 5 w 49"/>
                  <a:gd name="T83" fmla="*/ 41 h 113"/>
                  <a:gd name="T84" fmla="*/ 7 w 49"/>
                  <a:gd name="T85" fmla="*/ 41 h 113"/>
                  <a:gd name="T86" fmla="*/ 8 w 49"/>
                  <a:gd name="T87" fmla="*/ 43 h 113"/>
                  <a:gd name="T88" fmla="*/ 10 w 49"/>
                  <a:gd name="T89" fmla="*/ 45 h 113"/>
                  <a:gd name="T90" fmla="*/ 12 w 49"/>
                  <a:gd name="T91" fmla="*/ 47 h 113"/>
                  <a:gd name="T92" fmla="*/ 15 w 49"/>
                  <a:gd name="T93" fmla="*/ 49 h 113"/>
                  <a:gd name="T94" fmla="*/ 19 w 49"/>
                  <a:gd name="T95" fmla="*/ 52 h 113"/>
                  <a:gd name="T96" fmla="*/ 23 w 49"/>
                  <a:gd name="T97" fmla="*/ 54 h 113"/>
                  <a:gd name="T98" fmla="*/ 21 w 49"/>
                  <a:gd name="T99" fmla="*/ 58 h 113"/>
                  <a:gd name="T100" fmla="*/ 18 w 49"/>
                  <a:gd name="T101" fmla="*/ 61 h 113"/>
                  <a:gd name="T102" fmla="*/ 15 w 49"/>
                  <a:gd name="T103" fmla="*/ 62 h 113"/>
                  <a:gd name="T104" fmla="*/ 13 w 49"/>
                  <a:gd name="T105" fmla="*/ 65 h 113"/>
                  <a:gd name="T106" fmla="*/ 13 w 49"/>
                  <a:gd name="T107" fmla="*/ 70 h 113"/>
                  <a:gd name="T108" fmla="*/ 9 w 49"/>
                  <a:gd name="T109" fmla="*/ 73 h 113"/>
                  <a:gd name="T110" fmla="*/ 4 w 49"/>
                  <a:gd name="T111"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113">
                    <a:moveTo>
                      <a:pt x="4" y="76"/>
                    </a:moveTo>
                    <a:cubicBezTo>
                      <a:pt x="4" y="76"/>
                      <a:pt x="3" y="77"/>
                      <a:pt x="3" y="77"/>
                    </a:cubicBezTo>
                    <a:cubicBezTo>
                      <a:pt x="3" y="77"/>
                      <a:pt x="3" y="78"/>
                      <a:pt x="3" y="79"/>
                    </a:cubicBezTo>
                    <a:cubicBezTo>
                      <a:pt x="3" y="78"/>
                      <a:pt x="3" y="79"/>
                      <a:pt x="3" y="79"/>
                    </a:cubicBezTo>
                    <a:cubicBezTo>
                      <a:pt x="2" y="80"/>
                      <a:pt x="3" y="80"/>
                      <a:pt x="2" y="81"/>
                    </a:cubicBezTo>
                    <a:cubicBezTo>
                      <a:pt x="2" y="83"/>
                      <a:pt x="1" y="84"/>
                      <a:pt x="2" y="88"/>
                    </a:cubicBezTo>
                    <a:cubicBezTo>
                      <a:pt x="2" y="92"/>
                      <a:pt x="3" y="92"/>
                      <a:pt x="5" y="94"/>
                    </a:cubicBezTo>
                    <a:cubicBezTo>
                      <a:pt x="8" y="95"/>
                      <a:pt x="9" y="94"/>
                      <a:pt x="10" y="96"/>
                    </a:cubicBezTo>
                    <a:cubicBezTo>
                      <a:pt x="11" y="97"/>
                      <a:pt x="13" y="98"/>
                      <a:pt x="17" y="100"/>
                    </a:cubicBezTo>
                    <a:cubicBezTo>
                      <a:pt x="20" y="103"/>
                      <a:pt x="21" y="102"/>
                      <a:pt x="21" y="102"/>
                    </a:cubicBezTo>
                    <a:cubicBezTo>
                      <a:pt x="21" y="102"/>
                      <a:pt x="27" y="100"/>
                      <a:pt x="28" y="103"/>
                    </a:cubicBezTo>
                    <a:cubicBezTo>
                      <a:pt x="30" y="105"/>
                      <a:pt x="27" y="108"/>
                      <a:pt x="27" y="110"/>
                    </a:cubicBezTo>
                    <a:cubicBezTo>
                      <a:pt x="27" y="113"/>
                      <a:pt x="28" y="113"/>
                      <a:pt x="30" y="113"/>
                    </a:cubicBezTo>
                    <a:cubicBezTo>
                      <a:pt x="31" y="113"/>
                      <a:pt x="33" y="108"/>
                      <a:pt x="33" y="107"/>
                    </a:cubicBezTo>
                    <a:cubicBezTo>
                      <a:pt x="33" y="106"/>
                      <a:pt x="35" y="104"/>
                      <a:pt x="36" y="101"/>
                    </a:cubicBezTo>
                    <a:cubicBezTo>
                      <a:pt x="36" y="98"/>
                      <a:pt x="36" y="97"/>
                      <a:pt x="36" y="95"/>
                    </a:cubicBezTo>
                    <a:cubicBezTo>
                      <a:pt x="36" y="93"/>
                      <a:pt x="38" y="91"/>
                      <a:pt x="39" y="91"/>
                    </a:cubicBezTo>
                    <a:cubicBezTo>
                      <a:pt x="39" y="90"/>
                      <a:pt x="41" y="86"/>
                      <a:pt x="41" y="85"/>
                    </a:cubicBezTo>
                    <a:cubicBezTo>
                      <a:pt x="41" y="83"/>
                      <a:pt x="42" y="81"/>
                      <a:pt x="43" y="79"/>
                    </a:cubicBezTo>
                    <a:cubicBezTo>
                      <a:pt x="44" y="77"/>
                      <a:pt x="47" y="77"/>
                      <a:pt x="46" y="73"/>
                    </a:cubicBezTo>
                    <a:cubicBezTo>
                      <a:pt x="46" y="68"/>
                      <a:pt x="48" y="66"/>
                      <a:pt x="47" y="62"/>
                    </a:cubicBezTo>
                    <a:cubicBezTo>
                      <a:pt x="47" y="58"/>
                      <a:pt x="49" y="56"/>
                      <a:pt x="48" y="53"/>
                    </a:cubicBezTo>
                    <a:cubicBezTo>
                      <a:pt x="47" y="50"/>
                      <a:pt x="47" y="43"/>
                      <a:pt x="47" y="41"/>
                    </a:cubicBezTo>
                    <a:cubicBezTo>
                      <a:pt x="47" y="40"/>
                      <a:pt x="45" y="39"/>
                      <a:pt x="40" y="39"/>
                    </a:cubicBezTo>
                    <a:cubicBezTo>
                      <a:pt x="35" y="38"/>
                      <a:pt x="35" y="33"/>
                      <a:pt x="35" y="31"/>
                    </a:cubicBezTo>
                    <a:cubicBezTo>
                      <a:pt x="36" y="30"/>
                      <a:pt x="35" y="26"/>
                      <a:pt x="38" y="24"/>
                    </a:cubicBezTo>
                    <a:cubicBezTo>
                      <a:pt x="40" y="22"/>
                      <a:pt x="42" y="16"/>
                      <a:pt x="42" y="14"/>
                    </a:cubicBezTo>
                    <a:cubicBezTo>
                      <a:pt x="41" y="12"/>
                      <a:pt x="41" y="12"/>
                      <a:pt x="41" y="12"/>
                    </a:cubicBezTo>
                    <a:cubicBezTo>
                      <a:pt x="13" y="2"/>
                      <a:pt x="13" y="2"/>
                      <a:pt x="13" y="2"/>
                    </a:cubicBezTo>
                    <a:cubicBezTo>
                      <a:pt x="13" y="2"/>
                      <a:pt x="12" y="1"/>
                      <a:pt x="11" y="0"/>
                    </a:cubicBezTo>
                    <a:cubicBezTo>
                      <a:pt x="10" y="1"/>
                      <a:pt x="10" y="2"/>
                      <a:pt x="9" y="3"/>
                    </a:cubicBezTo>
                    <a:cubicBezTo>
                      <a:pt x="8" y="5"/>
                      <a:pt x="7" y="6"/>
                      <a:pt x="7" y="7"/>
                    </a:cubicBezTo>
                    <a:cubicBezTo>
                      <a:pt x="7" y="8"/>
                      <a:pt x="7" y="11"/>
                      <a:pt x="6" y="13"/>
                    </a:cubicBezTo>
                    <a:cubicBezTo>
                      <a:pt x="5" y="15"/>
                      <a:pt x="5" y="16"/>
                      <a:pt x="5" y="16"/>
                    </a:cubicBezTo>
                    <a:cubicBezTo>
                      <a:pt x="5" y="16"/>
                      <a:pt x="3" y="19"/>
                      <a:pt x="2" y="20"/>
                    </a:cubicBezTo>
                    <a:cubicBezTo>
                      <a:pt x="1" y="21"/>
                      <a:pt x="0" y="22"/>
                      <a:pt x="0" y="22"/>
                    </a:cubicBezTo>
                    <a:cubicBezTo>
                      <a:pt x="0" y="22"/>
                      <a:pt x="2" y="24"/>
                      <a:pt x="3" y="25"/>
                    </a:cubicBezTo>
                    <a:cubicBezTo>
                      <a:pt x="3" y="26"/>
                      <a:pt x="4" y="27"/>
                      <a:pt x="4" y="28"/>
                    </a:cubicBezTo>
                    <a:cubicBezTo>
                      <a:pt x="4" y="28"/>
                      <a:pt x="3" y="31"/>
                      <a:pt x="2" y="31"/>
                    </a:cubicBezTo>
                    <a:cubicBezTo>
                      <a:pt x="2" y="31"/>
                      <a:pt x="1" y="32"/>
                      <a:pt x="1" y="34"/>
                    </a:cubicBezTo>
                    <a:cubicBezTo>
                      <a:pt x="1" y="36"/>
                      <a:pt x="2" y="38"/>
                      <a:pt x="2" y="38"/>
                    </a:cubicBezTo>
                    <a:cubicBezTo>
                      <a:pt x="2" y="38"/>
                      <a:pt x="4" y="41"/>
                      <a:pt x="5" y="41"/>
                    </a:cubicBezTo>
                    <a:cubicBezTo>
                      <a:pt x="6" y="41"/>
                      <a:pt x="7" y="41"/>
                      <a:pt x="7" y="41"/>
                    </a:cubicBezTo>
                    <a:cubicBezTo>
                      <a:pt x="8" y="43"/>
                      <a:pt x="8" y="43"/>
                      <a:pt x="8" y="43"/>
                    </a:cubicBezTo>
                    <a:cubicBezTo>
                      <a:pt x="8" y="43"/>
                      <a:pt x="9" y="44"/>
                      <a:pt x="10" y="45"/>
                    </a:cubicBezTo>
                    <a:cubicBezTo>
                      <a:pt x="11" y="45"/>
                      <a:pt x="11" y="47"/>
                      <a:pt x="12" y="47"/>
                    </a:cubicBezTo>
                    <a:cubicBezTo>
                      <a:pt x="14" y="47"/>
                      <a:pt x="15" y="49"/>
                      <a:pt x="15" y="49"/>
                    </a:cubicBezTo>
                    <a:cubicBezTo>
                      <a:pt x="15" y="49"/>
                      <a:pt x="18" y="52"/>
                      <a:pt x="19" y="52"/>
                    </a:cubicBezTo>
                    <a:cubicBezTo>
                      <a:pt x="20" y="53"/>
                      <a:pt x="24" y="54"/>
                      <a:pt x="23" y="54"/>
                    </a:cubicBezTo>
                    <a:cubicBezTo>
                      <a:pt x="23" y="55"/>
                      <a:pt x="21" y="57"/>
                      <a:pt x="21" y="58"/>
                    </a:cubicBezTo>
                    <a:cubicBezTo>
                      <a:pt x="20" y="59"/>
                      <a:pt x="18" y="61"/>
                      <a:pt x="18" y="61"/>
                    </a:cubicBezTo>
                    <a:cubicBezTo>
                      <a:pt x="18" y="61"/>
                      <a:pt x="16" y="61"/>
                      <a:pt x="15" y="62"/>
                    </a:cubicBezTo>
                    <a:cubicBezTo>
                      <a:pt x="14" y="64"/>
                      <a:pt x="13" y="64"/>
                      <a:pt x="13" y="65"/>
                    </a:cubicBezTo>
                    <a:cubicBezTo>
                      <a:pt x="13" y="66"/>
                      <a:pt x="13" y="70"/>
                      <a:pt x="13" y="70"/>
                    </a:cubicBezTo>
                    <a:cubicBezTo>
                      <a:pt x="12" y="71"/>
                      <a:pt x="10" y="72"/>
                      <a:pt x="9" y="73"/>
                    </a:cubicBezTo>
                    <a:cubicBezTo>
                      <a:pt x="8" y="73"/>
                      <a:pt x="5" y="75"/>
                      <a:pt x="4" y="76"/>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3" name="Freeform 41">
                <a:extLst>
                  <a:ext uri="{FF2B5EF4-FFF2-40B4-BE49-F238E27FC236}">
                    <a16:creationId xmlns:a16="http://schemas.microsoft.com/office/drawing/2014/main" id="{58A88271-DB8E-4206-8EE6-34C89473F401}"/>
                  </a:ext>
                </a:extLst>
              </p:cNvPr>
              <p:cNvSpPr>
                <a:spLocks/>
              </p:cNvSpPr>
              <p:nvPr/>
            </p:nvSpPr>
            <p:spPr bwMode="auto">
              <a:xfrm>
                <a:off x="10770623" y="2530632"/>
                <a:ext cx="150774" cy="313161"/>
              </a:xfrm>
              <a:custGeom>
                <a:avLst/>
                <a:gdLst>
                  <a:gd name="T0" fmla="*/ 54 w 61"/>
                  <a:gd name="T1" fmla="*/ 90 h 127"/>
                  <a:gd name="T2" fmla="*/ 50 w 61"/>
                  <a:gd name="T3" fmla="*/ 87 h 127"/>
                  <a:gd name="T4" fmla="*/ 47 w 61"/>
                  <a:gd name="T5" fmla="*/ 84 h 127"/>
                  <a:gd name="T6" fmla="*/ 45 w 61"/>
                  <a:gd name="T7" fmla="*/ 82 h 127"/>
                  <a:gd name="T8" fmla="*/ 46 w 61"/>
                  <a:gd name="T9" fmla="*/ 79 h 127"/>
                  <a:gd name="T10" fmla="*/ 43 w 61"/>
                  <a:gd name="T11" fmla="*/ 70 h 127"/>
                  <a:gd name="T12" fmla="*/ 20 w 61"/>
                  <a:gd name="T13" fmla="*/ 0 h 127"/>
                  <a:gd name="T14" fmla="*/ 14 w 61"/>
                  <a:gd name="T15" fmla="*/ 3 h 127"/>
                  <a:gd name="T16" fmla="*/ 11 w 61"/>
                  <a:gd name="T17" fmla="*/ 7 h 127"/>
                  <a:gd name="T18" fmla="*/ 10 w 61"/>
                  <a:gd name="T19" fmla="*/ 16 h 127"/>
                  <a:gd name="T20" fmla="*/ 9 w 61"/>
                  <a:gd name="T21" fmla="*/ 16 h 127"/>
                  <a:gd name="T22" fmla="*/ 11 w 61"/>
                  <a:gd name="T23" fmla="*/ 19 h 127"/>
                  <a:gd name="T24" fmla="*/ 11 w 61"/>
                  <a:gd name="T25" fmla="*/ 24 h 127"/>
                  <a:gd name="T26" fmla="*/ 10 w 61"/>
                  <a:gd name="T27" fmla="*/ 29 h 127"/>
                  <a:gd name="T28" fmla="*/ 10 w 61"/>
                  <a:gd name="T29" fmla="*/ 32 h 127"/>
                  <a:gd name="T30" fmla="*/ 13 w 61"/>
                  <a:gd name="T31" fmla="*/ 35 h 127"/>
                  <a:gd name="T32" fmla="*/ 13 w 61"/>
                  <a:gd name="T33" fmla="*/ 41 h 127"/>
                  <a:gd name="T34" fmla="*/ 6 w 61"/>
                  <a:gd name="T35" fmla="*/ 49 h 127"/>
                  <a:gd name="T36" fmla="*/ 2 w 61"/>
                  <a:gd name="T37" fmla="*/ 53 h 127"/>
                  <a:gd name="T38" fmla="*/ 2 w 61"/>
                  <a:gd name="T39" fmla="*/ 57 h 127"/>
                  <a:gd name="T40" fmla="*/ 4 w 61"/>
                  <a:gd name="T41" fmla="*/ 62 h 127"/>
                  <a:gd name="T42" fmla="*/ 3 w 61"/>
                  <a:gd name="T43" fmla="*/ 65 h 127"/>
                  <a:gd name="T44" fmla="*/ 3 w 61"/>
                  <a:gd name="T45" fmla="*/ 71 h 127"/>
                  <a:gd name="T46" fmla="*/ 2 w 61"/>
                  <a:gd name="T47" fmla="*/ 78 h 127"/>
                  <a:gd name="T48" fmla="*/ 0 w 61"/>
                  <a:gd name="T49" fmla="*/ 81 h 127"/>
                  <a:gd name="T50" fmla="*/ 0 w 61"/>
                  <a:gd name="T51" fmla="*/ 87 h 127"/>
                  <a:gd name="T52" fmla="*/ 0 w 61"/>
                  <a:gd name="T53" fmla="*/ 92 h 127"/>
                  <a:gd name="T54" fmla="*/ 1 w 61"/>
                  <a:gd name="T55" fmla="*/ 97 h 127"/>
                  <a:gd name="T56" fmla="*/ 1 w 61"/>
                  <a:gd name="T57" fmla="*/ 101 h 127"/>
                  <a:gd name="T58" fmla="*/ 1 w 61"/>
                  <a:gd name="T59" fmla="*/ 107 h 127"/>
                  <a:gd name="T60" fmla="*/ 3 w 61"/>
                  <a:gd name="T61" fmla="*/ 112 h 127"/>
                  <a:gd name="T62" fmla="*/ 2 w 61"/>
                  <a:gd name="T63" fmla="*/ 118 h 127"/>
                  <a:gd name="T64" fmla="*/ 3 w 61"/>
                  <a:gd name="T65" fmla="*/ 123 h 127"/>
                  <a:gd name="T66" fmla="*/ 6 w 61"/>
                  <a:gd name="T67" fmla="*/ 127 h 127"/>
                  <a:gd name="T68" fmla="*/ 42 w 61"/>
                  <a:gd name="T69" fmla="*/ 118 h 127"/>
                  <a:gd name="T70" fmla="*/ 46 w 61"/>
                  <a:gd name="T71" fmla="*/ 115 h 127"/>
                  <a:gd name="T72" fmla="*/ 54 w 61"/>
                  <a:gd name="T73" fmla="*/ 107 h 127"/>
                  <a:gd name="T74" fmla="*/ 58 w 61"/>
                  <a:gd name="T75" fmla="*/ 105 h 127"/>
                  <a:gd name="T76" fmla="*/ 59 w 61"/>
                  <a:gd name="T77" fmla="*/ 103 h 127"/>
                  <a:gd name="T78" fmla="*/ 61 w 61"/>
                  <a:gd name="T79" fmla="*/ 99 h 127"/>
                  <a:gd name="T80" fmla="*/ 59 w 61"/>
                  <a:gd name="T81" fmla="*/ 96 h 127"/>
                  <a:gd name="T82" fmla="*/ 55 w 61"/>
                  <a:gd name="T83" fmla="*/ 94 h 127"/>
                  <a:gd name="T84" fmla="*/ 54 w 61"/>
                  <a:gd name="T85" fmla="*/ 9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7">
                    <a:moveTo>
                      <a:pt x="54" y="90"/>
                    </a:moveTo>
                    <a:cubicBezTo>
                      <a:pt x="53" y="90"/>
                      <a:pt x="51" y="87"/>
                      <a:pt x="50" y="87"/>
                    </a:cubicBezTo>
                    <a:cubicBezTo>
                      <a:pt x="49" y="87"/>
                      <a:pt x="47" y="84"/>
                      <a:pt x="47" y="84"/>
                    </a:cubicBezTo>
                    <a:cubicBezTo>
                      <a:pt x="47" y="84"/>
                      <a:pt x="45" y="83"/>
                      <a:pt x="45" y="82"/>
                    </a:cubicBezTo>
                    <a:cubicBezTo>
                      <a:pt x="44" y="82"/>
                      <a:pt x="45" y="80"/>
                      <a:pt x="46" y="79"/>
                    </a:cubicBezTo>
                    <a:cubicBezTo>
                      <a:pt x="47" y="78"/>
                      <a:pt x="44" y="73"/>
                      <a:pt x="43" y="70"/>
                    </a:cubicBezTo>
                    <a:cubicBezTo>
                      <a:pt x="42" y="68"/>
                      <a:pt x="25" y="14"/>
                      <a:pt x="20" y="0"/>
                    </a:cubicBezTo>
                    <a:cubicBezTo>
                      <a:pt x="18" y="2"/>
                      <a:pt x="17" y="2"/>
                      <a:pt x="14" y="3"/>
                    </a:cubicBezTo>
                    <a:cubicBezTo>
                      <a:pt x="11" y="3"/>
                      <a:pt x="11" y="5"/>
                      <a:pt x="11" y="7"/>
                    </a:cubicBezTo>
                    <a:cubicBezTo>
                      <a:pt x="11" y="9"/>
                      <a:pt x="10" y="16"/>
                      <a:pt x="10" y="16"/>
                    </a:cubicBezTo>
                    <a:cubicBezTo>
                      <a:pt x="10" y="16"/>
                      <a:pt x="9" y="16"/>
                      <a:pt x="9" y="16"/>
                    </a:cubicBezTo>
                    <a:cubicBezTo>
                      <a:pt x="9" y="18"/>
                      <a:pt x="10" y="19"/>
                      <a:pt x="11" y="19"/>
                    </a:cubicBezTo>
                    <a:cubicBezTo>
                      <a:pt x="11" y="19"/>
                      <a:pt x="11" y="22"/>
                      <a:pt x="11" y="24"/>
                    </a:cubicBezTo>
                    <a:cubicBezTo>
                      <a:pt x="11" y="26"/>
                      <a:pt x="10" y="27"/>
                      <a:pt x="10" y="29"/>
                    </a:cubicBezTo>
                    <a:cubicBezTo>
                      <a:pt x="10" y="31"/>
                      <a:pt x="10" y="31"/>
                      <a:pt x="10" y="32"/>
                    </a:cubicBezTo>
                    <a:cubicBezTo>
                      <a:pt x="11" y="33"/>
                      <a:pt x="13" y="34"/>
                      <a:pt x="13" y="35"/>
                    </a:cubicBezTo>
                    <a:cubicBezTo>
                      <a:pt x="14" y="36"/>
                      <a:pt x="13" y="39"/>
                      <a:pt x="13" y="41"/>
                    </a:cubicBezTo>
                    <a:cubicBezTo>
                      <a:pt x="12" y="43"/>
                      <a:pt x="7" y="47"/>
                      <a:pt x="6" y="49"/>
                    </a:cubicBezTo>
                    <a:cubicBezTo>
                      <a:pt x="5" y="50"/>
                      <a:pt x="2" y="52"/>
                      <a:pt x="2" y="53"/>
                    </a:cubicBezTo>
                    <a:cubicBezTo>
                      <a:pt x="2" y="55"/>
                      <a:pt x="2" y="55"/>
                      <a:pt x="2" y="57"/>
                    </a:cubicBezTo>
                    <a:cubicBezTo>
                      <a:pt x="3" y="59"/>
                      <a:pt x="3" y="59"/>
                      <a:pt x="4" y="62"/>
                    </a:cubicBezTo>
                    <a:cubicBezTo>
                      <a:pt x="5" y="64"/>
                      <a:pt x="3" y="65"/>
                      <a:pt x="3" y="65"/>
                    </a:cubicBezTo>
                    <a:cubicBezTo>
                      <a:pt x="3" y="65"/>
                      <a:pt x="3" y="69"/>
                      <a:pt x="3" y="71"/>
                    </a:cubicBezTo>
                    <a:cubicBezTo>
                      <a:pt x="2" y="73"/>
                      <a:pt x="2" y="76"/>
                      <a:pt x="2" y="78"/>
                    </a:cubicBezTo>
                    <a:cubicBezTo>
                      <a:pt x="2" y="79"/>
                      <a:pt x="0" y="81"/>
                      <a:pt x="0" y="81"/>
                    </a:cubicBezTo>
                    <a:cubicBezTo>
                      <a:pt x="0" y="81"/>
                      <a:pt x="0" y="84"/>
                      <a:pt x="0" y="87"/>
                    </a:cubicBezTo>
                    <a:cubicBezTo>
                      <a:pt x="0" y="89"/>
                      <a:pt x="0" y="91"/>
                      <a:pt x="0" y="92"/>
                    </a:cubicBezTo>
                    <a:cubicBezTo>
                      <a:pt x="0" y="94"/>
                      <a:pt x="0" y="96"/>
                      <a:pt x="1" y="97"/>
                    </a:cubicBezTo>
                    <a:cubicBezTo>
                      <a:pt x="2" y="97"/>
                      <a:pt x="1" y="99"/>
                      <a:pt x="1" y="101"/>
                    </a:cubicBezTo>
                    <a:cubicBezTo>
                      <a:pt x="1" y="103"/>
                      <a:pt x="1" y="106"/>
                      <a:pt x="1" y="107"/>
                    </a:cubicBezTo>
                    <a:cubicBezTo>
                      <a:pt x="2" y="108"/>
                      <a:pt x="3" y="111"/>
                      <a:pt x="3" y="112"/>
                    </a:cubicBezTo>
                    <a:cubicBezTo>
                      <a:pt x="4" y="113"/>
                      <a:pt x="2" y="116"/>
                      <a:pt x="2" y="118"/>
                    </a:cubicBezTo>
                    <a:cubicBezTo>
                      <a:pt x="1" y="119"/>
                      <a:pt x="2" y="121"/>
                      <a:pt x="3" y="123"/>
                    </a:cubicBezTo>
                    <a:cubicBezTo>
                      <a:pt x="3" y="123"/>
                      <a:pt x="5" y="125"/>
                      <a:pt x="6" y="127"/>
                    </a:cubicBezTo>
                    <a:cubicBezTo>
                      <a:pt x="23" y="123"/>
                      <a:pt x="41" y="119"/>
                      <a:pt x="42" y="118"/>
                    </a:cubicBezTo>
                    <a:cubicBezTo>
                      <a:pt x="42" y="118"/>
                      <a:pt x="45" y="116"/>
                      <a:pt x="46" y="115"/>
                    </a:cubicBezTo>
                    <a:cubicBezTo>
                      <a:pt x="47" y="114"/>
                      <a:pt x="52" y="109"/>
                      <a:pt x="54" y="107"/>
                    </a:cubicBezTo>
                    <a:cubicBezTo>
                      <a:pt x="55" y="106"/>
                      <a:pt x="57" y="105"/>
                      <a:pt x="58" y="105"/>
                    </a:cubicBezTo>
                    <a:cubicBezTo>
                      <a:pt x="58" y="104"/>
                      <a:pt x="59" y="103"/>
                      <a:pt x="59" y="103"/>
                    </a:cubicBezTo>
                    <a:cubicBezTo>
                      <a:pt x="59" y="102"/>
                      <a:pt x="61" y="100"/>
                      <a:pt x="61" y="99"/>
                    </a:cubicBezTo>
                    <a:cubicBezTo>
                      <a:pt x="61" y="98"/>
                      <a:pt x="60" y="97"/>
                      <a:pt x="59" y="96"/>
                    </a:cubicBezTo>
                    <a:cubicBezTo>
                      <a:pt x="58" y="96"/>
                      <a:pt x="56" y="95"/>
                      <a:pt x="55" y="94"/>
                    </a:cubicBezTo>
                    <a:cubicBezTo>
                      <a:pt x="54" y="94"/>
                      <a:pt x="55" y="90"/>
                      <a:pt x="54" y="9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4" name="Freeform 42">
                <a:extLst>
                  <a:ext uri="{FF2B5EF4-FFF2-40B4-BE49-F238E27FC236}">
                    <a16:creationId xmlns:a16="http://schemas.microsoft.com/office/drawing/2014/main" id="{C7842234-A508-476F-B100-D262B9FF57B5}"/>
                  </a:ext>
                </a:extLst>
              </p:cNvPr>
              <p:cNvSpPr>
                <a:spLocks/>
              </p:cNvSpPr>
              <p:nvPr/>
            </p:nvSpPr>
            <p:spPr bwMode="auto">
              <a:xfrm>
                <a:off x="6805387" y="2952044"/>
                <a:ext cx="567015" cy="880199"/>
              </a:xfrm>
              <a:custGeom>
                <a:avLst/>
                <a:gdLst>
                  <a:gd name="T0" fmla="*/ 190 w 231"/>
                  <a:gd name="T1" fmla="*/ 270 h 357"/>
                  <a:gd name="T2" fmla="*/ 191 w 231"/>
                  <a:gd name="T3" fmla="*/ 266 h 357"/>
                  <a:gd name="T4" fmla="*/ 231 w 231"/>
                  <a:gd name="T5" fmla="*/ 43 h 357"/>
                  <a:gd name="T6" fmla="*/ 132 w 231"/>
                  <a:gd name="T7" fmla="*/ 23 h 357"/>
                  <a:gd name="T8" fmla="*/ 132 w 231"/>
                  <a:gd name="T9" fmla="*/ 23 h 357"/>
                  <a:gd name="T10" fmla="*/ 34 w 231"/>
                  <a:gd name="T11" fmla="*/ 0 h 357"/>
                  <a:gd name="T12" fmla="*/ 0 w 231"/>
                  <a:gd name="T13" fmla="*/ 136 h 357"/>
                  <a:gd name="T14" fmla="*/ 152 w 231"/>
                  <a:gd name="T15" fmla="*/ 357 h 357"/>
                  <a:gd name="T16" fmla="*/ 154 w 231"/>
                  <a:gd name="T17" fmla="*/ 351 h 357"/>
                  <a:gd name="T18" fmla="*/ 156 w 231"/>
                  <a:gd name="T19" fmla="*/ 347 h 357"/>
                  <a:gd name="T20" fmla="*/ 156 w 231"/>
                  <a:gd name="T21" fmla="*/ 337 h 357"/>
                  <a:gd name="T22" fmla="*/ 156 w 231"/>
                  <a:gd name="T23" fmla="*/ 332 h 357"/>
                  <a:gd name="T24" fmla="*/ 158 w 231"/>
                  <a:gd name="T25" fmla="*/ 329 h 357"/>
                  <a:gd name="T26" fmla="*/ 156 w 231"/>
                  <a:gd name="T27" fmla="*/ 322 h 357"/>
                  <a:gd name="T28" fmla="*/ 159 w 231"/>
                  <a:gd name="T29" fmla="*/ 317 h 357"/>
                  <a:gd name="T30" fmla="*/ 157 w 231"/>
                  <a:gd name="T31" fmla="*/ 314 h 357"/>
                  <a:gd name="T32" fmla="*/ 159 w 231"/>
                  <a:gd name="T33" fmla="*/ 308 h 357"/>
                  <a:gd name="T34" fmla="*/ 165 w 231"/>
                  <a:gd name="T35" fmla="*/ 305 h 357"/>
                  <a:gd name="T36" fmla="*/ 169 w 231"/>
                  <a:gd name="T37" fmla="*/ 307 h 357"/>
                  <a:gd name="T38" fmla="*/ 173 w 231"/>
                  <a:gd name="T39" fmla="*/ 310 h 357"/>
                  <a:gd name="T40" fmla="*/ 176 w 231"/>
                  <a:gd name="T41" fmla="*/ 313 h 357"/>
                  <a:gd name="T42" fmla="*/ 180 w 231"/>
                  <a:gd name="T43" fmla="*/ 311 h 357"/>
                  <a:gd name="T44" fmla="*/ 184 w 231"/>
                  <a:gd name="T45" fmla="*/ 306 h 357"/>
                  <a:gd name="T46" fmla="*/ 188 w 231"/>
                  <a:gd name="T47" fmla="*/ 283 h 357"/>
                  <a:gd name="T48" fmla="*/ 190 w 231"/>
                  <a:gd name="T49" fmla="*/ 27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357">
                    <a:moveTo>
                      <a:pt x="190" y="270"/>
                    </a:moveTo>
                    <a:cubicBezTo>
                      <a:pt x="191" y="269"/>
                      <a:pt x="191" y="267"/>
                      <a:pt x="191" y="266"/>
                    </a:cubicBezTo>
                    <a:cubicBezTo>
                      <a:pt x="192" y="261"/>
                      <a:pt x="226" y="72"/>
                      <a:pt x="231" y="43"/>
                    </a:cubicBezTo>
                    <a:cubicBezTo>
                      <a:pt x="197" y="37"/>
                      <a:pt x="163" y="30"/>
                      <a:pt x="132" y="23"/>
                    </a:cubicBezTo>
                    <a:cubicBezTo>
                      <a:pt x="132" y="23"/>
                      <a:pt x="132" y="23"/>
                      <a:pt x="132" y="23"/>
                    </a:cubicBezTo>
                    <a:cubicBezTo>
                      <a:pt x="96" y="16"/>
                      <a:pt x="63" y="8"/>
                      <a:pt x="34" y="0"/>
                    </a:cubicBezTo>
                    <a:cubicBezTo>
                      <a:pt x="0" y="136"/>
                      <a:pt x="0" y="136"/>
                      <a:pt x="0" y="136"/>
                    </a:cubicBezTo>
                    <a:cubicBezTo>
                      <a:pt x="152" y="357"/>
                      <a:pt x="152" y="357"/>
                      <a:pt x="152" y="357"/>
                    </a:cubicBezTo>
                    <a:cubicBezTo>
                      <a:pt x="153" y="355"/>
                      <a:pt x="153" y="352"/>
                      <a:pt x="154" y="351"/>
                    </a:cubicBezTo>
                    <a:cubicBezTo>
                      <a:pt x="155" y="350"/>
                      <a:pt x="156" y="349"/>
                      <a:pt x="156" y="347"/>
                    </a:cubicBezTo>
                    <a:cubicBezTo>
                      <a:pt x="156" y="344"/>
                      <a:pt x="157" y="339"/>
                      <a:pt x="156" y="337"/>
                    </a:cubicBezTo>
                    <a:cubicBezTo>
                      <a:pt x="155" y="336"/>
                      <a:pt x="156" y="333"/>
                      <a:pt x="156" y="332"/>
                    </a:cubicBezTo>
                    <a:cubicBezTo>
                      <a:pt x="157" y="331"/>
                      <a:pt x="159" y="331"/>
                      <a:pt x="158" y="329"/>
                    </a:cubicBezTo>
                    <a:cubicBezTo>
                      <a:pt x="158" y="327"/>
                      <a:pt x="156" y="325"/>
                      <a:pt x="156" y="322"/>
                    </a:cubicBezTo>
                    <a:cubicBezTo>
                      <a:pt x="157" y="320"/>
                      <a:pt x="159" y="319"/>
                      <a:pt x="159" y="317"/>
                    </a:cubicBezTo>
                    <a:cubicBezTo>
                      <a:pt x="159" y="316"/>
                      <a:pt x="157" y="315"/>
                      <a:pt x="157" y="314"/>
                    </a:cubicBezTo>
                    <a:cubicBezTo>
                      <a:pt x="157" y="312"/>
                      <a:pt x="157" y="311"/>
                      <a:pt x="159" y="308"/>
                    </a:cubicBezTo>
                    <a:cubicBezTo>
                      <a:pt x="161" y="306"/>
                      <a:pt x="164" y="305"/>
                      <a:pt x="165" y="305"/>
                    </a:cubicBezTo>
                    <a:cubicBezTo>
                      <a:pt x="166" y="305"/>
                      <a:pt x="168" y="307"/>
                      <a:pt x="169" y="307"/>
                    </a:cubicBezTo>
                    <a:cubicBezTo>
                      <a:pt x="170" y="307"/>
                      <a:pt x="173" y="309"/>
                      <a:pt x="173" y="310"/>
                    </a:cubicBezTo>
                    <a:cubicBezTo>
                      <a:pt x="174" y="311"/>
                      <a:pt x="175" y="313"/>
                      <a:pt x="176" y="313"/>
                    </a:cubicBezTo>
                    <a:cubicBezTo>
                      <a:pt x="177" y="314"/>
                      <a:pt x="179" y="312"/>
                      <a:pt x="180" y="311"/>
                    </a:cubicBezTo>
                    <a:cubicBezTo>
                      <a:pt x="181" y="311"/>
                      <a:pt x="184" y="308"/>
                      <a:pt x="184" y="306"/>
                    </a:cubicBezTo>
                    <a:cubicBezTo>
                      <a:pt x="184" y="304"/>
                      <a:pt x="187" y="289"/>
                      <a:pt x="188" y="283"/>
                    </a:cubicBezTo>
                    <a:cubicBezTo>
                      <a:pt x="189" y="278"/>
                      <a:pt x="190" y="274"/>
                      <a:pt x="190" y="27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5" name="Freeform 43">
                <a:extLst>
                  <a:ext uri="{FF2B5EF4-FFF2-40B4-BE49-F238E27FC236}">
                    <a16:creationId xmlns:a16="http://schemas.microsoft.com/office/drawing/2014/main" id="{7F36453F-D517-4B1B-9EB0-2D21EDEFAFBC}"/>
                  </a:ext>
                </a:extLst>
              </p:cNvPr>
              <p:cNvSpPr>
                <a:spLocks/>
              </p:cNvSpPr>
              <p:nvPr/>
            </p:nvSpPr>
            <p:spPr bwMode="auto">
              <a:xfrm>
                <a:off x="8193284" y="3046121"/>
                <a:ext cx="730676" cy="362132"/>
              </a:xfrm>
              <a:custGeom>
                <a:avLst/>
                <a:gdLst>
                  <a:gd name="T0" fmla="*/ 298 w 298"/>
                  <a:gd name="T1" fmla="*/ 147 h 147"/>
                  <a:gd name="T2" fmla="*/ 297 w 298"/>
                  <a:gd name="T3" fmla="*/ 145 h 147"/>
                  <a:gd name="T4" fmla="*/ 296 w 298"/>
                  <a:gd name="T5" fmla="*/ 140 h 147"/>
                  <a:gd name="T6" fmla="*/ 294 w 298"/>
                  <a:gd name="T7" fmla="*/ 136 h 147"/>
                  <a:gd name="T8" fmla="*/ 289 w 298"/>
                  <a:gd name="T9" fmla="*/ 131 h 147"/>
                  <a:gd name="T10" fmla="*/ 286 w 298"/>
                  <a:gd name="T11" fmla="*/ 127 h 147"/>
                  <a:gd name="T12" fmla="*/ 284 w 298"/>
                  <a:gd name="T13" fmla="*/ 123 h 147"/>
                  <a:gd name="T14" fmla="*/ 284 w 298"/>
                  <a:gd name="T15" fmla="*/ 120 h 147"/>
                  <a:gd name="T16" fmla="*/ 285 w 298"/>
                  <a:gd name="T17" fmla="*/ 119 h 147"/>
                  <a:gd name="T18" fmla="*/ 282 w 298"/>
                  <a:gd name="T19" fmla="*/ 117 h 147"/>
                  <a:gd name="T20" fmla="*/ 281 w 298"/>
                  <a:gd name="T21" fmla="*/ 111 h 147"/>
                  <a:gd name="T22" fmla="*/ 281 w 298"/>
                  <a:gd name="T23" fmla="*/ 106 h 147"/>
                  <a:gd name="T24" fmla="*/ 282 w 298"/>
                  <a:gd name="T25" fmla="*/ 103 h 147"/>
                  <a:gd name="T26" fmla="*/ 279 w 298"/>
                  <a:gd name="T27" fmla="*/ 99 h 147"/>
                  <a:gd name="T28" fmla="*/ 281 w 298"/>
                  <a:gd name="T29" fmla="*/ 95 h 147"/>
                  <a:gd name="T30" fmla="*/ 279 w 298"/>
                  <a:gd name="T31" fmla="*/ 91 h 147"/>
                  <a:gd name="T32" fmla="*/ 279 w 298"/>
                  <a:gd name="T33" fmla="*/ 87 h 147"/>
                  <a:gd name="T34" fmla="*/ 278 w 298"/>
                  <a:gd name="T35" fmla="*/ 83 h 147"/>
                  <a:gd name="T36" fmla="*/ 276 w 298"/>
                  <a:gd name="T37" fmla="*/ 79 h 147"/>
                  <a:gd name="T38" fmla="*/ 275 w 298"/>
                  <a:gd name="T39" fmla="*/ 77 h 147"/>
                  <a:gd name="T40" fmla="*/ 272 w 298"/>
                  <a:gd name="T41" fmla="*/ 71 h 147"/>
                  <a:gd name="T42" fmla="*/ 273 w 298"/>
                  <a:gd name="T43" fmla="*/ 63 h 147"/>
                  <a:gd name="T44" fmla="*/ 270 w 298"/>
                  <a:gd name="T45" fmla="*/ 59 h 147"/>
                  <a:gd name="T46" fmla="*/ 269 w 298"/>
                  <a:gd name="T47" fmla="*/ 55 h 147"/>
                  <a:gd name="T48" fmla="*/ 267 w 298"/>
                  <a:gd name="T49" fmla="*/ 52 h 147"/>
                  <a:gd name="T50" fmla="*/ 264 w 298"/>
                  <a:gd name="T51" fmla="*/ 48 h 147"/>
                  <a:gd name="T52" fmla="*/ 263 w 298"/>
                  <a:gd name="T53" fmla="*/ 43 h 147"/>
                  <a:gd name="T54" fmla="*/ 261 w 298"/>
                  <a:gd name="T55" fmla="*/ 38 h 147"/>
                  <a:gd name="T56" fmla="*/ 262 w 298"/>
                  <a:gd name="T57" fmla="*/ 33 h 147"/>
                  <a:gd name="T58" fmla="*/ 260 w 298"/>
                  <a:gd name="T59" fmla="*/ 32 h 147"/>
                  <a:gd name="T60" fmla="*/ 253 w 298"/>
                  <a:gd name="T61" fmla="*/ 28 h 147"/>
                  <a:gd name="T62" fmla="*/ 250 w 298"/>
                  <a:gd name="T63" fmla="*/ 25 h 147"/>
                  <a:gd name="T64" fmla="*/ 246 w 298"/>
                  <a:gd name="T65" fmla="*/ 23 h 147"/>
                  <a:gd name="T66" fmla="*/ 240 w 298"/>
                  <a:gd name="T67" fmla="*/ 20 h 147"/>
                  <a:gd name="T68" fmla="*/ 236 w 298"/>
                  <a:gd name="T69" fmla="*/ 18 h 147"/>
                  <a:gd name="T70" fmla="*/ 231 w 298"/>
                  <a:gd name="T71" fmla="*/ 15 h 147"/>
                  <a:gd name="T72" fmla="*/ 215 w 298"/>
                  <a:gd name="T73" fmla="*/ 15 h 147"/>
                  <a:gd name="T74" fmla="*/ 211 w 298"/>
                  <a:gd name="T75" fmla="*/ 18 h 147"/>
                  <a:gd name="T76" fmla="*/ 207 w 298"/>
                  <a:gd name="T77" fmla="*/ 19 h 147"/>
                  <a:gd name="T78" fmla="*/ 203 w 298"/>
                  <a:gd name="T79" fmla="*/ 16 h 147"/>
                  <a:gd name="T80" fmla="*/ 197 w 298"/>
                  <a:gd name="T81" fmla="*/ 13 h 147"/>
                  <a:gd name="T82" fmla="*/ 192 w 298"/>
                  <a:gd name="T83" fmla="*/ 9 h 147"/>
                  <a:gd name="T84" fmla="*/ 7 w 298"/>
                  <a:gd name="T85" fmla="*/ 0 h 147"/>
                  <a:gd name="T86" fmla="*/ 0 w 298"/>
                  <a:gd name="T87" fmla="*/ 93 h 147"/>
                  <a:gd name="T88" fmla="*/ 61 w 298"/>
                  <a:gd name="T89" fmla="*/ 97 h 147"/>
                  <a:gd name="T90" fmla="*/ 68 w 298"/>
                  <a:gd name="T91" fmla="*/ 103 h 147"/>
                  <a:gd name="T92" fmla="*/ 66 w 298"/>
                  <a:gd name="T93" fmla="*/ 143 h 147"/>
                  <a:gd name="T94" fmla="*/ 298 w 298"/>
                  <a:gd name="T9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8" h="147">
                    <a:moveTo>
                      <a:pt x="298" y="147"/>
                    </a:moveTo>
                    <a:cubicBezTo>
                      <a:pt x="298" y="146"/>
                      <a:pt x="297" y="146"/>
                      <a:pt x="297" y="145"/>
                    </a:cubicBezTo>
                    <a:cubicBezTo>
                      <a:pt x="295" y="143"/>
                      <a:pt x="297" y="141"/>
                      <a:pt x="296" y="140"/>
                    </a:cubicBezTo>
                    <a:cubicBezTo>
                      <a:pt x="295" y="139"/>
                      <a:pt x="296" y="138"/>
                      <a:pt x="294" y="136"/>
                    </a:cubicBezTo>
                    <a:cubicBezTo>
                      <a:pt x="293" y="134"/>
                      <a:pt x="290" y="133"/>
                      <a:pt x="289" y="131"/>
                    </a:cubicBezTo>
                    <a:cubicBezTo>
                      <a:pt x="288" y="129"/>
                      <a:pt x="287" y="128"/>
                      <a:pt x="286" y="127"/>
                    </a:cubicBezTo>
                    <a:cubicBezTo>
                      <a:pt x="286" y="125"/>
                      <a:pt x="285" y="125"/>
                      <a:pt x="284" y="123"/>
                    </a:cubicBezTo>
                    <a:cubicBezTo>
                      <a:pt x="284" y="122"/>
                      <a:pt x="284" y="120"/>
                      <a:pt x="284" y="120"/>
                    </a:cubicBezTo>
                    <a:cubicBezTo>
                      <a:pt x="285" y="119"/>
                      <a:pt x="285" y="119"/>
                      <a:pt x="285" y="119"/>
                    </a:cubicBezTo>
                    <a:cubicBezTo>
                      <a:pt x="285" y="119"/>
                      <a:pt x="284" y="118"/>
                      <a:pt x="282" y="117"/>
                    </a:cubicBezTo>
                    <a:cubicBezTo>
                      <a:pt x="281" y="115"/>
                      <a:pt x="281" y="114"/>
                      <a:pt x="281" y="111"/>
                    </a:cubicBezTo>
                    <a:cubicBezTo>
                      <a:pt x="281" y="109"/>
                      <a:pt x="280" y="107"/>
                      <a:pt x="281" y="106"/>
                    </a:cubicBezTo>
                    <a:cubicBezTo>
                      <a:pt x="283" y="105"/>
                      <a:pt x="284" y="104"/>
                      <a:pt x="282" y="103"/>
                    </a:cubicBezTo>
                    <a:cubicBezTo>
                      <a:pt x="280" y="102"/>
                      <a:pt x="279" y="101"/>
                      <a:pt x="279" y="99"/>
                    </a:cubicBezTo>
                    <a:cubicBezTo>
                      <a:pt x="279" y="98"/>
                      <a:pt x="280" y="95"/>
                      <a:pt x="281" y="95"/>
                    </a:cubicBezTo>
                    <a:cubicBezTo>
                      <a:pt x="281" y="94"/>
                      <a:pt x="279" y="91"/>
                      <a:pt x="279" y="91"/>
                    </a:cubicBezTo>
                    <a:cubicBezTo>
                      <a:pt x="279" y="91"/>
                      <a:pt x="278" y="88"/>
                      <a:pt x="279" y="87"/>
                    </a:cubicBezTo>
                    <a:cubicBezTo>
                      <a:pt x="279" y="85"/>
                      <a:pt x="277" y="86"/>
                      <a:pt x="278" y="83"/>
                    </a:cubicBezTo>
                    <a:cubicBezTo>
                      <a:pt x="278" y="81"/>
                      <a:pt x="277" y="81"/>
                      <a:pt x="276" y="79"/>
                    </a:cubicBezTo>
                    <a:cubicBezTo>
                      <a:pt x="275" y="78"/>
                      <a:pt x="276" y="78"/>
                      <a:pt x="275" y="77"/>
                    </a:cubicBezTo>
                    <a:cubicBezTo>
                      <a:pt x="273" y="75"/>
                      <a:pt x="272" y="74"/>
                      <a:pt x="272" y="71"/>
                    </a:cubicBezTo>
                    <a:cubicBezTo>
                      <a:pt x="272" y="68"/>
                      <a:pt x="274" y="64"/>
                      <a:pt x="273" y="63"/>
                    </a:cubicBezTo>
                    <a:cubicBezTo>
                      <a:pt x="271" y="61"/>
                      <a:pt x="270" y="61"/>
                      <a:pt x="270" y="59"/>
                    </a:cubicBezTo>
                    <a:cubicBezTo>
                      <a:pt x="270" y="57"/>
                      <a:pt x="271" y="57"/>
                      <a:pt x="269" y="55"/>
                    </a:cubicBezTo>
                    <a:cubicBezTo>
                      <a:pt x="267" y="54"/>
                      <a:pt x="268" y="53"/>
                      <a:pt x="267" y="52"/>
                    </a:cubicBezTo>
                    <a:cubicBezTo>
                      <a:pt x="267" y="51"/>
                      <a:pt x="265" y="49"/>
                      <a:pt x="264" y="48"/>
                    </a:cubicBezTo>
                    <a:cubicBezTo>
                      <a:pt x="263" y="47"/>
                      <a:pt x="263" y="44"/>
                      <a:pt x="263" y="43"/>
                    </a:cubicBezTo>
                    <a:cubicBezTo>
                      <a:pt x="263" y="41"/>
                      <a:pt x="261" y="39"/>
                      <a:pt x="261" y="38"/>
                    </a:cubicBezTo>
                    <a:cubicBezTo>
                      <a:pt x="261" y="36"/>
                      <a:pt x="262" y="33"/>
                      <a:pt x="262" y="33"/>
                    </a:cubicBezTo>
                    <a:cubicBezTo>
                      <a:pt x="260" y="32"/>
                      <a:pt x="260" y="32"/>
                      <a:pt x="260" y="32"/>
                    </a:cubicBezTo>
                    <a:cubicBezTo>
                      <a:pt x="253" y="33"/>
                      <a:pt x="255" y="29"/>
                      <a:pt x="253" y="28"/>
                    </a:cubicBezTo>
                    <a:cubicBezTo>
                      <a:pt x="251" y="27"/>
                      <a:pt x="252" y="25"/>
                      <a:pt x="250" y="25"/>
                    </a:cubicBezTo>
                    <a:cubicBezTo>
                      <a:pt x="249" y="25"/>
                      <a:pt x="249" y="22"/>
                      <a:pt x="246" y="23"/>
                    </a:cubicBezTo>
                    <a:cubicBezTo>
                      <a:pt x="244" y="23"/>
                      <a:pt x="242" y="20"/>
                      <a:pt x="240" y="20"/>
                    </a:cubicBezTo>
                    <a:cubicBezTo>
                      <a:pt x="238" y="20"/>
                      <a:pt x="236" y="18"/>
                      <a:pt x="236" y="18"/>
                    </a:cubicBezTo>
                    <a:cubicBezTo>
                      <a:pt x="231" y="15"/>
                      <a:pt x="231" y="15"/>
                      <a:pt x="231" y="15"/>
                    </a:cubicBezTo>
                    <a:cubicBezTo>
                      <a:pt x="227" y="16"/>
                      <a:pt x="215" y="15"/>
                      <a:pt x="215" y="15"/>
                    </a:cubicBezTo>
                    <a:cubicBezTo>
                      <a:pt x="215" y="15"/>
                      <a:pt x="212" y="16"/>
                      <a:pt x="211" y="18"/>
                    </a:cubicBezTo>
                    <a:cubicBezTo>
                      <a:pt x="210" y="19"/>
                      <a:pt x="209" y="19"/>
                      <a:pt x="207" y="19"/>
                    </a:cubicBezTo>
                    <a:cubicBezTo>
                      <a:pt x="206" y="19"/>
                      <a:pt x="204" y="17"/>
                      <a:pt x="203" y="16"/>
                    </a:cubicBezTo>
                    <a:cubicBezTo>
                      <a:pt x="202" y="16"/>
                      <a:pt x="199" y="14"/>
                      <a:pt x="197" y="13"/>
                    </a:cubicBezTo>
                    <a:cubicBezTo>
                      <a:pt x="194" y="12"/>
                      <a:pt x="192" y="9"/>
                      <a:pt x="192" y="9"/>
                    </a:cubicBezTo>
                    <a:cubicBezTo>
                      <a:pt x="51" y="5"/>
                      <a:pt x="15" y="2"/>
                      <a:pt x="7" y="0"/>
                    </a:cubicBezTo>
                    <a:cubicBezTo>
                      <a:pt x="0" y="93"/>
                      <a:pt x="0" y="93"/>
                      <a:pt x="0" y="93"/>
                    </a:cubicBezTo>
                    <a:cubicBezTo>
                      <a:pt x="38" y="96"/>
                      <a:pt x="57" y="96"/>
                      <a:pt x="61" y="97"/>
                    </a:cubicBezTo>
                    <a:cubicBezTo>
                      <a:pt x="66" y="97"/>
                      <a:pt x="68" y="99"/>
                      <a:pt x="68" y="103"/>
                    </a:cubicBezTo>
                    <a:cubicBezTo>
                      <a:pt x="68" y="103"/>
                      <a:pt x="67" y="120"/>
                      <a:pt x="66" y="143"/>
                    </a:cubicBezTo>
                    <a:cubicBezTo>
                      <a:pt x="82" y="144"/>
                      <a:pt x="147" y="147"/>
                      <a:pt x="298" y="14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6" name="Freeform 44">
                <a:extLst>
                  <a:ext uri="{FF2B5EF4-FFF2-40B4-BE49-F238E27FC236}">
                    <a16:creationId xmlns:a16="http://schemas.microsoft.com/office/drawing/2014/main" id="{B752B503-DE30-4A57-803A-414DD09C6DA3}"/>
                  </a:ext>
                </a:extLst>
              </p:cNvPr>
              <p:cNvSpPr>
                <a:spLocks/>
              </p:cNvSpPr>
              <p:nvPr/>
            </p:nvSpPr>
            <p:spPr bwMode="auto">
              <a:xfrm>
                <a:off x="7340184" y="2249688"/>
                <a:ext cx="916245" cy="569617"/>
              </a:xfrm>
              <a:custGeom>
                <a:avLst/>
                <a:gdLst>
                  <a:gd name="T0" fmla="*/ 3 w 373"/>
                  <a:gd name="T1" fmla="*/ 50 h 231"/>
                  <a:gd name="T2" fmla="*/ 8 w 373"/>
                  <a:gd name="T3" fmla="*/ 61 h 231"/>
                  <a:gd name="T4" fmla="*/ 6 w 373"/>
                  <a:gd name="T5" fmla="*/ 69 h 231"/>
                  <a:gd name="T6" fmla="*/ 10 w 373"/>
                  <a:gd name="T7" fmla="*/ 75 h 231"/>
                  <a:gd name="T8" fmla="*/ 13 w 373"/>
                  <a:gd name="T9" fmla="*/ 81 h 231"/>
                  <a:gd name="T10" fmla="*/ 21 w 373"/>
                  <a:gd name="T11" fmla="*/ 91 h 231"/>
                  <a:gd name="T12" fmla="*/ 26 w 373"/>
                  <a:gd name="T13" fmla="*/ 102 h 231"/>
                  <a:gd name="T14" fmla="*/ 30 w 373"/>
                  <a:gd name="T15" fmla="*/ 108 h 231"/>
                  <a:gd name="T16" fmla="*/ 33 w 373"/>
                  <a:gd name="T17" fmla="*/ 112 h 231"/>
                  <a:gd name="T18" fmla="*/ 38 w 373"/>
                  <a:gd name="T19" fmla="*/ 115 h 231"/>
                  <a:gd name="T20" fmla="*/ 42 w 373"/>
                  <a:gd name="T21" fmla="*/ 119 h 231"/>
                  <a:gd name="T22" fmla="*/ 37 w 373"/>
                  <a:gd name="T23" fmla="*/ 126 h 231"/>
                  <a:gd name="T24" fmla="*/ 34 w 373"/>
                  <a:gd name="T25" fmla="*/ 137 h 231"/>
                  <a:gd name="T26" fmla="*/ 34 w 373"/>
                  <a:gd name="T27" fmla="*/ 147 h 231"/>
                  <a:gd name="T28" fmla="*/ 30 w 373"/>
                  <a:gd name="T29" fmla="*/ 151 h 231"/>
                  <a:gd name="T30" fmla="*/ 29 w 373"/>
                  <a:gd name="T31" fmla="*/ 157 h 231"/>
                  <a:gd name="T32" fmla="*/ 25 w 373"/>
                  <a:gd name="T33" fmla="*/ 161 h 231"/>
                  <a:gd name="T34" fmla="*/ 28 w 373"/>
                  <a:gd name="T35" fmla="*/ 164 h 231"/>
                  <a:gd name="T36" fmla="*/ 32 w 373"/>
                  <a:gd name="T37" fmla="*/ 167 h 231"/>
                  <a:gd name="T38" fmla="*/ 41 w 373"/>
                  <a:gd name="T39" fmla="*/ 165 h 231"/>
                  <a:gd name="T40" fmla="*/ 46 w 373"/>
                  <a:gd name="T41" fmla="*/ 162 h 231"/>
                  <a:gd name="T42" fmla="*/ 51 w 373"/>
                  <a:gd name="T43" fmla="*/ 169 h 231"/>
                  <a:gd name="T44" fmla="*/ 51 w 373"/>
                  <a:gd name="T45" fmla="*/ 180 h 231"/>
                  <a:gd name="T46" fmla="*/ 55 w 373"/>
                  <a:gd name="T47" fmla="*/ 187 h 231"/>
                  <a:gd name="T48" fmla="*/ 56 w 373"/>
                  <a:gd name="T49" fmla="*/ 194 h 231"/>
                  <a:gd name="T50" fmla="*/ 56 w 373"/>
                  <a:gd name="T51" fmla="*/ 203 h 231"/>
                  <a:gd name="T52" fmla="*/ 62 w 373"/>
                  <a:gd name="T53" fmla="*/ 204 h 231"/>
                  <a:gd name="T54" fmla="*/ 66 w 373"/>
                  <a:gd name="T55" fmla="*/ 210 h 231"/>
                  <a:gd name="T56" fmla="*/ 68 w 373"/>
                  <a:gd name="T57" fmla="*/ 219 h 231"/>
                  <a:gd name="T58" fmla="*/ 71 w 373"/>
                  <a:gd name="T59" fmla="*/ 226 h 231"/>
                  <a:gd name="T60" fmla="*/ 73 w 373"/>
                  <a:gd name="T61" fmla="*/ 223 h 231"/>
                  <a:gd name="T62" fmla="*/ 80 w 373"/>
                  <a:gd name="T63" fmla="*/ 223 h 231"/>
                  <a:gd name="T64" fmla="*/ 89 w 373"/>
                  <a:gd name="T65" fmla="*/ 223 h 231"/>
                  <a:gd name="T66" fmla="*/ 95 w 373"/>
                  <a:gd name="T67" fmla="*/ 222 h 231"/>
                  <a:gd name="T68" fmla="*/ 107 w 373"/>
                  <a:gd name="T69" fmla="*/ 224 h 231"/>
                  <a:gd name="T70" fmla="*/ 116 w 373"/>
                  <a:gd name="T71" fmla="*/ 225 h 231"/>
                  <a:gd name="T72" fmla="*/ 121 w 373"/>
                  <a:gd name="T73" fmla="*/ 218 h 231"/>
                  <a:gd name="T74" fmla="*/ 125 w 373"/>
                  <a:gd name="T75" fmla="*/ 223 h 231"/>
                  <a:gd name="T76" fmla="*/ 130 w 373"/>
                  <a:gd name="T77" fmla="*/ 229 h 231"/>
                  <a:gd name="T78" fmla="*/ 130 w 373"/>
                  <a:gd name="T79" fmla="*/ 229 h 231"/>
                  <a:gd name="T80" fmla="*/ 132 w 373"/>
                  <a:gd name="T81" fmla="*/ 212 h 231"/>
                  <a:gd name="T82" fmla="*/ 146 w 373"/>
                  <a:gd name="T83" fmla="*/ 209 h 231"/>
                  <a:gd name="T84" fmla="*/ 360 w 373"/>
                  <a:gd name="T85" fmla="*/ 230 h 231"/>
                  <a:gd name="T86" fmla="*/ 360 w 373"/>
                  <a:gd name="T87" fmla="*/ 231 h 231"/>
                  <a:gd name="T88" fmla="*/ 373 w 373"/>
                  <a:gd name="T89" fmla="*/ 49 h 231"/>
                  <a:gd name="T90" fmla="*/ 234 w 373"/>
                  <a:gd name="T91" fmla="*/ 36 h 231"/>
                  <a:gd name="T92" fmla="*/ 9 w 373"/>
                  <a:gd name="T93" fmla="*/ 0 h 231"/>
                  <a:gd name="T94" fmla="*/ 2 w 373"/>
                  <a:gd name="T95" fmla="*/ 40 h 231"/>
                  <a:gd name="T96" fmla="*/ 3 w 373"/>
                  <a:gd name="T97" fmla="*/ 5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231">
                    <a:moveTo>
                      <a:pt x="3" y="50"/>
                    </a:moveTo>
                    <a:cubicBezTo>
                      <a:pt x="5" y="53"/>
                      <a:pt x="5" y="59"/>
                      <a:pt x="8" y="61"/>
                    </a:cubicBezTo>
                    <a:cubicBezTo>
                      <a:pt x="10" y="63"/>
                      <a:pt x="6" y="69"/>
                      <a:pt x="6" y="69"/>
                    </a:cubicBezTo>
                    <a:cubicBezTo>
                      <a:pt x="6" y="69"/>
                      <a:pt x="7" y="72"/>
                      <a:pt x="10" y="75"/>
                    </a:cubicBezTo>
                    <a:cubicBezTo>
                      <a:pt x="12" y="78"/>
                      <a:pt x="9" y="79"/>
                      <a:pt x="13" y="81"/>
                    </a:cubicBezTo>
                    <a:cubicBezTo>
                      <a:pt x="17" y="83"/>
                      <a:pt x="19" y="89"/>
                      <a:pt x="21" y="91"/>
                    </a:cubicBezTo>
                    <a:cubicBezTo>
                      <a:pt x="22" y="93"/>
                      <a:pt x="25" y="99"/>
                      <a:pt x="26" y="102"/>
                    </a:cubicBezTo>
                    <a:cubicBezTo>
                      <a:pt x="26" y="104"/>
                      <a:pt x="28" y="107"/>
                      <a:pt x="30" y="108"/>
                    </a:cubicBezTo>
                    <a:cubicBezTo>
                      <a:pt x="31" y="109"/>
                      <a:pt x="33" y="110"/>
                      <a:pt x="33" y="112"/>
                    </a:cubicBezTo>
                    <a:cubicBezTo>
                      <a:pt x="33" y="115"/>
                      <a:pt x="36" y="115"/>
                      <a:pt x="38" y="115"/>
                    </a:cubicBezTo>
                    <a:cubicBezTo>
                      <a:pt x="41" y="115"/>
                      <a:pt x="42" y="117"/>
                      <a:pt x="42" y="119"/>
                    </a:cubicBezTo>
                    <a:cubicBezTo>
                      <a:pt x="41" y="120"/>
                      <a:pt x="37" y="124"/>
                      <a:pt x="37" y="126"/>
                    </a:cubicBezTo>
                    <a:cubicBezTo>
                      <a:pt x="36" y="129"/>
                      <a:pt x="35" y="133"/>
                      <a:pt x="34" y="137"/>
                    </a:cubicBezTo>
                    <a:cubicBezTo>
                      <a:pt x="33" y="141"/>
                      <a:pt x="35" y="145"/>
                      <a:pt x="34" y="147"/>
                    </a:cubicBezTo>
                    <a:cubicBezTo>
                      <a:pt x="34" y="150"/>
                      <a:pt x="30" y="151"/>
                      <a:pt x="30" y="151"/>
                    </a:cubicBezTo>
                    <a:cubicBezTo>
                      <a:pt x="30" y="151"/>
                      <a:pt x="29" y="155"/>
                      <a:pt x="29" y="157"/>
                    </a:cubicBezTo>
                    <a:cubicBezTo>
                      <a:pt x="29" y="159"/>
                      <a:pt x="25" y="161"/>
                      <a:pt x="25" y="161"/>
                    </a:cubicBezTo>
                    <a:cubicBezTo>
                      <a:pt x="28" y="164"/>
                      <a:pt x="28" y="164"/>
                      <a:pt x="28" y="164"/>
                    </a:cubicBezTo>
                    <a:cubicBezTo>
                      <a:pt x="28" y="164"/>
                      <a:pt x="31" y="165"/>
                      <a:pt x="32" y="167"/>
                    </a:cubicBezTo>
                    <a:cubicBezTo>
                      <a:pt x="34" y="170"/>
                      <a:pt x="36" y="166"/>
                      <a:pt x="41" y="165"/>
                    </a:cubicBezTo>
                    <a:cubicBezTo>
                      <a:pt x="45" y="164"/>
                      <a:pt x="43" y="161"/>
                      <a:pt x="46" y="162"/>
                    </a:cubicBezTo>
                    <a:cubicBezTo>
                      <a:pt x="48" y="163"/>
                      <a:pt x="50" y="166"/>
                      <a:pt x="51" y="169"/>
                    </a:cubicBezTo>
                    <a:cubicBezTo>
                      <a:pt x="51" y="172"/>
                      <a:pt x="50" y="178"/>
                      <a:pt x="51" y="180"/>
                    </a:cubicBezTo>
                    <a:cubicBezTo>
                      <a:pt x="52" y="182"/>
                      <a:pt x="53" y="184"/>
                      <a:pt x="55" y="187"/>
                    </a:cubicBezTo>
                    <a:cubicBezTo>
                      <a:pt x="56" y="189"/>
                      <a:pt x="57" y="192"/>
                      <a:pt x="56" y="194"/>
                    </a:cubicBezTo>
                    <a:cubicBezTo>
                      <a:pt x="56" y="197"/>
                      <a:pt x="55" y="202"/>
                      <a:pt x="56" y="203"/>
                    </a:cubicBezTo>
                    <a:cubicBezTo>
                      <a:pt x="57" y="203"/>
                      <a:pt x="60" y="205"/>
                      <a:pt x="62" y="204"/>
                    </a:cubicBezTo>
                    <a:cubicBezTo>
                      <a:pt x="63" y="204"/>
                      <a:pt x="66" y="206"/>
                      <a:pt x="66" y="210"/>
                    </a:cubicBezTo>
                    <a:cubicBezTo>
                      <a:pt x="66" y="213"/>
                      <a:pt x="67" y="216"/>
                      <a:pt x="68" y="219"/>
                    </a:cubicBezTo>
                    <a:cubicBezTo>
                      <a:pt x="68" y="222"/>
                      <a:pt x="69" y="226"/>
                      <a:pt x="71" y="226"/>
                    </a:cubicBezTo>
                    <a:cubicBezTo>
                      <a:pt x="73" y="226"/>
                      <a:pt x="73" y="223"/>
                      <a:pt x="73" y="223"/>
                    </a:cubicBezTo>
                    <a:cubicBezTo>
                      <a:pt x="73" y="223"/>
                      <a:pt x="76" y="221"/>
                      <a:pt x="80" y="223"/>
                    </a:cubicBezTo>
                    <a:cubicBezTo>
                      <a:pt x="83" y="224"/>
                      <a:pt x="87" y="225"/>
                      <a:pt x="89" y="223"/>
                    </a:cubicBezTo>
                    <a:cubicBezTo>
                      <a:pt x="91" y="220"/>
                      <a:pt x="94" y="220"/>
                      <a:pt x="95" y="222"/>
                    </a:cubicBezTo>
                    <a:cubicBezTo>
                      <a:pt x="96" y="224"/>
                      <a:pt x="104" y="224"/>
                      <a:pt x="107" y="224"/>
                    </a:cubicBezTo>
                    <a:cubicBezTo>
                      <a:pt x="109" y="224"/>
                      <a:pt x="114" y="227"/>
                      <a:pt x="116" y="225"/>
                    </a:cubicBezTo>
                    <a:cubicBezTo>
                      <a:pt x="118" y="223"/>
                      <a:pt x="118" y="218"/>
                      <a:pt x="121" y="218"/>
                    </a:cubicBezTo>
                    <a:cubicBezTo>
                      <a:pt x="124" y="218"/>
                      <a:pt x="125" y="221"/>
                      <a:pt x="125" y="223"/>
                    </a:cubicBezTo>
                    <a:cubicBezTo>
                      <a:pt x="125" y="224"/>
                      <a:pt x="125" y="227"/>
                      <a:pt x="130" y="229"/>
                    </a:cubicBezTo>
                    <a:cubicBezTo>
                      <a:pt x="130" y="229"/>
                      <a:pt x="130" y="229"/>
                      <a:pt x="130" y="229"/>
                    </a:cubicBezTo>
                    <a:cubicBezTo>
                      <a:pt x="131" y="219"/>
                      <a:pt x="132" y="213"/>
                      <a:pt x="132" y="212"/>
                    </a:cubicBezTo>
                    <a:cubicBezTo>
                      <a:pt x="133" y="209"/>
                      <a:pt x="131" y="206"/>
                      <a:pt x="146" y="209"/>
                    </a:cubicBezTo>
                    <a:cubicBezTo>
                      <a:pt x="161" y="211"/>
                      <a:pt x="305" y="231"/>
                      <a:pt x="360" y="230"/>
                    </a:cubicBezTo>
                    <a:cubicBezTo>
                      <a:pt x="360" y="230"/>
                      <a:pt x="360" y="231"/>
                      <a:pt x="360" y="231"/>
                    </a:cubicBezTo>
                    <a:cubicBezTo>
                      <a:pt x="373" y="49"/>
                      <a:pt x="373" y="49"/>
                      <a:pt x="373" y="49"/>
                    </a:cubicBezTo>
                    <a:cubicBezTo>
                      <a:pt x="330" y="46"/>
                      <a:pt x="283" y="42"/>
                      <a:pt x="234" y="36"/>
                    </a:cubicBezTo>
                    <a:cubicBezTo>
                      <a:pt x="152" y="26"/>
                      <a:pt x="75" y="13"/>
                      <a:pt x="9" y="0"/>
                    </a:cubicBezTo>
                    <a:cubicBezTo>
                      <a:pt x="7" y="14"/>
                      <a:pt x="3" y="37"/>
                      <a:pt x="2" y="40"/>
                    </a:cubicBezTo>
                    <a:cubicBezTo>
                      <a:pt x="0" y="45"/>
                      <a:pt x="1" y="47"/>
                      <a:pt x="3" y="5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7" name="Freeform 45">
                <a:extLst>
                  <a:ext uri="{FF2B5EF4-FFF2-40B4-BE49-F238E27FC236}">
                    <a16:creationId xmlns:a16="http://schemas.microsoft.com/office/drawing/2014/main" id="{2D72D101-0B78-4260-A1F9-CE02D229101A}"/>
                  </a:ext>
                </a:extLst>
              </p:cNvPr>
              <p:cNvSpPr>
                <a:spLocks/>
              </p:cNvSpPr>
              <p:nvPr/>
            </p:nvSpPr>
            <p:spPr bwMode="auto">
              <a:xfrm>
                <a:off x="8890454" y="3329640"/>
                <a:ext cx="596654" cy="518067"/>
              </a:xfrm>
              <a:custGeom>
                <a:avLst/>
                <a:gdLst>
                  <a:gd name="T0" fmla="*/ 231 w 243"/>
                  <a:gd name="T1" fmla="*/ 183 h 210"/>
                  <a:gd name="T2" fmla="*/ 234 w 243"/>
                  <a:gd name="T3" fmla="*/ 184 h 210"/>
                  <a:gd name="T4" fmla="*/ 241 w 243"/>
                  <a:gd name="T5" fmla="*/ 178 h 210"/>
                  <a:gd name="T6" fmla="*/ 243 w 243"/>
                  <a:gd name="T7" fmla="*/ 172 h 210"/>
                  <a:gd name="T8" fmla="*/ 241 w 243"/>
                  <a:gd name="T9" fmla="*/ 161 h 210"/>
                  <a:gd name="T10" fmla="*/ 239 w 243"/>
                  <a:gd name="T11" fmla="*/ 160 h 210"/>
                  <a:gd name="T12" fmla="*/ 229 w 243"/>
                  <a:gd name="T13" fmla="*/ 150 h 210"/>
                  <a:gd name="T14" fmla="*/ 227 w 243"/>
                  <a:gd name="T15" fmla="*/ 138 h 210"/>
                  <a:gd name="T16" fmla="*/ 219 w 243"/>
                  <a:gd name="T17" fmla="*/ 125 h 210"/>
                  <a:gd name="T18" fmla="*/ 209 w 243"/>
                  <a:gd name="T19" fmla="*/ 120 h 210"/>
                  <a:gd name="T20" fmla="*/ 194 w 243"/>
                  <a:gd name="T21" fmla="*/ 101 h 210"/>
                  <a:gd name="T22" fmla="*/ 200 w 243"/>
                  <a:gd name="T23" fmla="*/ 81 h 210"/>
                  <a:gd name="T24" fmla="*/ 188 w 243"/>
                  <a:gd name="T25" fmla="*/ 73 h 210"/>
                  <a:gd name="T26" fmla="*/ 185 w 243"/>
                  <a:gd name="T27" fmla="*/ 77 h 210"/>
                  <a:gd name="T28" fmla="*/ 178 w 243"/>
                  <a:gd name="T29" fmla="*/ 62 h 210"/>
                  <a:gd name="T30" fmla="*/ 165 w 243"/>
                  <a:gd name="T31" fmla="*/ 51 h 210"/>
                  <a:gd name="T32" fmla="*/ 158 w 243"/>
                  <a:gd name="T33" fmla="*/ 43 h 210"/>
                  <a:gd name="T34" fmla="*/ 149 w 243"/>
                  <a:gd name="T35" fmla="*/ 24 h 210"/>
                  <a:gd name="T36" fmla="*/ 150 w 243"/>
                  <a:gd name="T37" fmla="*/ 10 h 210"/>
                  <a:gd name="T38" fmla="*/ 0 w 243"/>
                  <a:gd name="T39" fmla="*/ 5 h 210"/>
                  <a:gd name="T40" fmla="*/ 2 w 243"/>
                  <a:gd name="T41" fmla="*/ 12 h 210"/>
                  <a:gd name="T42" fmla="*/ 10 w 243"/>
                  <a:gd name="T43" fmla="*/ 21 h 210"/>
                  <a:gd name="T44" fmla="*/ 13 w 243"/>
                  <a:gd name="T45" fmla="*/ 30 h 210"/>
                  <a:gd name="T46" fmla="*/ 23 w 243"/>
                  <a:gd name="T47" fmla="*/ 38 h 210"/>
                  <a:gd name="T48" fmla="*/ 32 w 243"/>
                  <a:gd name="T49" fmla="*/ 40 h 210"/>
                  <a:gd name="T50" fmla="*/ 28 w 243"/>
                  <a:gd name="T51" fmla="*/ 45 h 210"/>
                  <a:gd name="T52" fmla="*/ 29 w 243"/>
                  <a:gd name="T53" fmla="*/ 58 h 210"/>
                  <a:gd name="T54" fmla="*/ 34 w 243"/>
                  <a:gd name="T55" fmla="*/ 67 h 210"/>
                  <a:gd name="T56" fmla="*/ 42 w 243"/>
                  <a:gd name="T57" fmla="*/ 73 h 210"/>
                  <a:gd name="T58" fmla="*/ 44 w 243"/>
                  <a:gd name="T59" fmla="*/ 172 h 210"/>
                  <a:gd name="T60" fmla="*/ 45 w 243"/>
                  <a:gd name="T61" fmla="*/ 195 h 210"/>
                  <a:gd name="T62" fmla="*/ 204 w 243"/>
                  <a:gd name="T63" fmla="*/ 187 h 210"/>
                  <a:gd name="T64" fmla="*/ 206 w 243"/>
                  <a:gd name="T65" fmla="*/ 202 h 210"/>
                  <a:gd name="T66" fmla="*/ 210 w 243"/>
                  <a:gd name="T67" fmla="*/ 210 h 210"/>
                  <a:gd name="T68" fmla="*/ 225 w 243"/>
                  <a:gd name="T69" fmla="*/ 205 h 210"/>
                  <a:gd name="T70" fmla="*/ 225 w 243"/>
                  <a:gd name="T71" fmla="*/ 198 h 210"/>
                  <a:gd name="T72" fmla="*/ 228 w 243"/>
                  <a:gd name="T73" fmla="*/ 192 h 210"/>
                  <a:gd name="T74" fmla="*/ 230 w 243"/>
                  <a:gd name="T75" fmla="*/ 18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 h="210">
                    <a:moveTo>
                      <a:pt x="230" y="184"/>
                    </a:moveTo>
                    <a:cubicBezTo>
                      <a:pt x="231" y="183"/>
                      <a:pt x="231" y="183"/>
                      <a:pt x="231" y="183"/>
                    </a:cubicBezTo>
                    <a:cubicBezTo>
                      <a:pt x="231" y="183"/>
                      <a:pt x="231" y="183"/>
                      <a:pt x="232" y="184"/>
                    </a:cubicBezTo>
                    <a:cubicBezTo>
                      <a:pt x="233" y="184"/>
                      <a:pt x="233" y="184"/>
                      <a:pt x="234" y="184"/>
                    </a:cubicBezTo>
                    <a:cubicBezTo>
                      <a:pt x="235" y="181"/>
                      <a:pt x="232" y="180"/>
                      <a:pt x="235" y="180"/>
                    </a:cubicBezTo>
                    <a:cubicBezTo>
                      <a:pt x="237" y="180"/>
                      <a:pt x="241" y="178"/>
                      <a:pt x="241" y="178"/>
                    </a:cubicBezTo>
                    <a:cubicBezTo>
                      <a:pt x="241" y="178"/>
                      <a:pt x="243" y="177"/>
                      <a:pt x="242" y="175"/>
                    </a:cubicBezTo>
                    <a:cubicBezTo>
                      <a:pt x="241" y="174"/>
                      <a:pt x="243" y="172"/>
                      <a:pt x="243" y="172"/>
                    </a:cubicBezTo>
                    <a:cubicBezTo>
                      <a:pt x="243" y="172"/>
                      <a:pt x="243" y="166"/>
                      <a:pt x="243" y="164"/>
                    </a:cubicBezTo>
                    <a:cubicBezTo>
                      <a:pt x="243" y="163"/>
                      <a:pt x="242" y="162"/>
                      <a:pt x="241" y="161"/>
                    </a:cubicBezTo>
                    <a:cubicBezTo>
                      <a:pt x="241" y="161"/>
                      <a:pt x="241" y="161"/>
                      <a:pt x="241" y="161"/>
                    </a:cubicBezTo>
                    <a:cubicBezTo>
                      <a:pt x="240" y="160"/>
                      <a:pt x="240" y="160"/>
                      <a:pt x="239" y="160"/>
                    </a:cubicBezTo>
                    <a:cubicBezTo>
                      <a:pt x="237" y="160"/>
                      <a:pt x="235" y="160"/>
                      <a:pt x="234" y="159"/>
                    </a:cubicBezTo>
                    <a:cubicBezTo>
                      <a:pt x="233" y="158"/>
                      <a:pt x="230" y="153"/>
                      <a:pt x="229" y="150"/>
                    </a:cubicBezTo>
                    <a:cubicBezTo>
                      <a:pt x="227" y="148"/>
                      <a:pt x="231" y="146"/>
                      <a:pt x="231" y="145"/>
                    </a:cubicBezTo>
                    <a:cubicBezTo>
                      <a:pt x="231" y="144"/>
                      <a:pt x="227" y="138"/>
                      <a:pt x="227" y="138"/>
                    </a:cubicBezTo>
                    <a:cubicBezTo>
                      <a:pt x="227" y="138"/>
                      <a:pt x="226" y="134"/>
                      <a:pt x="226" y="132"/>
                    </a:cubicBezTo>
                    <a:cubicBezTo>
                      <a:pt x="225" y="130"/>
                      <a:pt x="222" y="128"/>
                      <a:pt x="219" y="125"/>
                    </a:cubicBezTo>
                    <a:cubicBezTo>
                      <a:pt x="217" y="123"/>
                      <a:pt x="216" y="121"/>
                      <a:pt x="214" y="122"/>
                    </a:cubicBezTo>
                    <a:cubicBezTo>
                      <a:pt x="211" y="122"/>
                      <a:pt x="212" y="122"/>
                      <a:pt x="209" y="120"/>
                    </a:cubicBezTo>
                    <a:cubicBezTo>
                      <a:pt x="206" y="118"/>
                      <a:pt x="197" y="110"/>
                      <a:pt x="196" y="108"/>
                    </a:cubicBezTo>
                    <a:cubicBezTo>
                      <a:pt x="194" y="107"/>
                      <a:pt x="194" y="103"/>
                      <a:pt x="194" y="101"/>
                    </a:cubicBezTo>
                    <a:cubicBezTo>
                      <a:pt x="194" y="98"/>
                      <a:pt x="196" y="93"/>
                      <a:pt x="197" y="91"/>
                    </a:cubicBezTo>
                    <a:cubicBezTo>
                      <a:pt x="198" y="90"/>
                      <a:pt x="200" y="84"/>
                      <a:pt x="200" y="81"/>
                    </a:cubicBezTo>
                    <a:cubicBezTo>
                      <a:pt x="200" y="78"/>
                      <a:pt x="199" y="77"/>
                      <a:pt x="197" y="75"/>
                    </a:cubicBezTo>
                    <a:cubicBezTo>
                      <a:pt x="195" y="74"/>
                      <a:pt x="188" y="73"/>
                      <a:pt x="188" y="73"/>
                    </a:cubicBezTo>
                    <a:cubicBezTo>
                      <a:pt x="188" y="73"/>
                      <a:pt x="184" y="72"/>
                      <a:pt x="186" y="74"/>
                    </a:cubicBezTo>
                    <a:cubicBezTo>
                      <a:pt x="188" y="77"/>
                      <a:pt x="188" y="77"/>
                      <a:pt x="185" y="77"/>
                    </a:cubicBezTo>
                    <a:cubicBezTo>
                      <a:pt x="183" y="77"/>
                      <a:pt x="178" y="74"/>
                      <a:pt x="179" y="71"/>
                    </a:cubicBezTo>
                    <a:cubicBezTo>
                      <a:pt x="181" y="69"/>
                      <a:pt x="178" y="63"/>
                      <a:pt x="178" y="62"/>
                    </a:cubicBezTo>
                    <a:cubicBezTo>
                      <a:pt x="177" y="61"/>
                      <a:pt x="177" y="59"/>
                      <a:pt x="173" y="57"/>
                    </a:cubicBezTo>
                    <a:cubicBezTo>
                      <a:pt x="169" y="55"/>
                      <a:pt x="166" y="53"/>
                      <a:pt x="165" y="51"/>
                    </a:cubicBezTo>
                    <a:cubicBezTo>
                      <a:pt x="165" y="50"/>
                      <a:pt x="165" y="48"/>
                      <a:pt x="165" y="48"/>
                    </a:cubicBezTo>
                    <a:cubicBezTo>
                      <a:pt x="165" y="48"/>
                      <a:pt x="160" y="44"/>
                      <a:pt x="158" y="43"/>
                    </a:cubicBezTo>
                    <a:cubicBezTo>
                      <a:pt x="155" y="42"/>
                      <a:pt x="154" y="39"/>
                      <a:pt x="153" y="37"/>
                    </a:cubicBezTo>
                    <a:cubicBezTo>
                      <a:pt x="152" y="35"/>
                      <a:pt x="150" y="25"/>
                      <a:pt x="149" y="24"/>
                    </a:cubicBezTo>
                    <a:cubicBezTo>
                      <a:pt x="147" y="22"/>
                      <a:pt x="147" y="14"/>
                      <a:pt x="148" y="12"/>
                    </a:cubicBezTo>
                    <a:cubicBezTo>
                      <a:pt x="148" y="11"/>
                      <a:pt x="149" y="10"/>
                      <a:pt x="150" y="10"/>
                    </a:cubicBezTo>
                    <a:cubicBezTo>
                      <a:pt x="139" y="0"/>
                      <a:pt x="139" y="0"/>
                      <a:pt x="139" y="0"/>
                    </a:cubicBezTo>
                    <a:cubicBezTo>
                      <a:pt x="88" y="5"/>
                      <a:pt x="17" y="5"/>
                      <a:pt x="0" y="5"/>
                    </a:cubicBezTo>
                    <a:cubicBezTo>
                      <a:pt x="0" y="5"/>
                      <a:pt x="0" y="7"/>
                      <a:pt x="0" y="8"/>
                    </a:cubicBezTo>
                    <a:cubicBezTo>
                      <a:pt x="1" y="10"/>
                      <a:pt x="2" y="10"/>
                      <a:pt x="2" y="12"/>
                    </a:cubicBezTo>
                    <a:cubicBezTo>
                      <a:pt x="3" y="13"/>
                      <a:pt x="4" y="14"/>
                      <a:pt x="5" y="16"/>
                    </a:cubicBezTo>
                    <a:cubicBezTo>
                      <a:pt x="6" y="18"/>
                      <a:pt x="9" y="19"/>
                      <a:pt x="10" y="21"/>
                    </a:cubicBezTo>
                    <a:cubicBezTo>
                      <a:pt x="12" y="23"/>
                      <a:pt x="11" y="24"/>
                      <a:pt x="12" y="25"/>
                    </a:cubicBezTo>
                    <a:cubicBezTo>
                      <a:pt x="13" y="26"/>
                      <a:pt x="11" y="28"/>
                      <a:pt x="13" y="30"/>
                    </a:cubicBezTo>
                    <a:cubicBezTo>
                      <a:pt x="14" y="32"/>
                      <a:pt x="17" y="33"/>
                      <a:pt x="19" y="34"/>
                    </a:cubicBezTo>
                    <a:cubicBezTo>
                      <a:pt x="21" y="35"/>
                      <a:pt x="22" y="38"/>
                      <a:pt x="23" y="38"/>
                    </a:cubicBezTo>
                    <a:cubicBezTo>
                      <a:pt x="24" y="39"/>
                      <a:pt x="26" y="37"/>
                      <a:pt x="26" y="37"/>
                    </a:cubicBezTo>
                    <a:cubicBezTo>
                      <a:pt x="26" y="37"/>
                      <a:pt x="30" y="39"/>
                      <a:pt x="32" y="40"/>
                    </a:cubicBezTo>
                    <a:cubicBezTo>
                      <a:pt x="33" y="41"/>
                      <a:pt x="32" y="42"/>
                      <a:pt x="32" y="44"/>
                    </a:cubicBezTo>
                    <a:cubicBezTo>
                      <a:pt x="31" y="46"/>
                      <a:pt x="28" y="44"/>
                      <a:pt x="28" y="45"/>
                    </a:cubicBezTo>
                    <a:cubicBezTo>
                      <a:pt x="28" y="46"/>
                      <a:pt x="26" y="50"/>
                      <a:pt x="24" y="52"/>
                    </a:cubicBezTo>
                    <a:cubicBezTo>
                      <a:pt x="23" y="54"/>
                      <a:pt x="27" y="57"/>
                      <a:pt x="29" y="58"/>
                    </a:cubicBezTo>
                    <a:cubicBezTo>
                      <a:pt x="30" y="60"/>
                      <a:pt x="32" y="60"/>
                      <a:pt x="32" y="62"/>
                    </a:cubicBezTo>
                    <a:cubicBezTo>
                      <a:pt x="32" y="64"/>
                      <a:pt x="32" y="65"/>
                      <a:pt x="34" y="67"/>
                    </a:cubicBezTo>
                    <a:cubicBezTo>
                      <a:pt x="35" y="68"/>
                      <a:pt x="36" y="70"/>
                      <a:pt x="38" y="70"/>
                    </a:cubicBezTo>
                    <a:cubicBezTo>
                      <a:pt x="40" y="71"/>
                      <a:pt x="42" y="73"/>
                      <a:pt x="42" y="73"/>
                    </a:cubicBezTo>
                    <a:cubicBezTo>
                      <a:pt x="42" y="73"/>
                      <a:pt x="43" y="136"/>
                      <a:pt x="44" y="170"/>
                    </a:cubicBezTo>
                    <a:cubicBezTo>
                      <a:pt x="44" y="172"/>
                      <a:pt x="44" y="172"/>
                      <a:pt x="44" y="172"/>
                    </a:cubicBezTo>
                    <a:cubicBezTo>
                      <a:pt x="44" y="182"/>
                      <a:pt x="45" y="189"/>
                      <a:pt x="45" y="191"/>
                    </a:cubicBezTo>
                    <a:cubicBezTo>
                      <a:pt x="45" y="192"/>
                      <a:pt x="45" y="193"/>
                      <a:pt x="45" y="195"/>
                    </a:cubicBezTo>
                    <a:cubicBezTo>
                      <a:pt x="56" y="194"/>
                      <a:pt x="91" y="193"/>
                      <a:pt x="129" y="191"/>
                    </a:cubicBezTo>
                    <a:cubicBezTo>
                      <a:pt x="175" y="188"/>
                      <a:pt x="201" y="187"/>
                      <a:pt x="204" y="187"/>
                    </a:cubicBezTo>
                    <a:cubicBezTo>
                      <a:pt x="208" y="187"/>
                      <a:pt x="211" y="191"/>
                      <a:pt x="211" y="194"/>
                    </a:cubicBezTo>
                    <a:cubicBezTo>
                      <a:pt x="211" y="197"/>
                      <a:pt x="209" y="200"/>
                      <a:pt x="206" y="202"/>
                    </a:cubicBezTo>
                    <a:cubicBezTo>
                      <a:pt x="203" y="205"/>
                      <a:pt x="200" y="208"/>
                      <a:pt x="203" y="209"/>
                    </a:cubicBezTo>
                    <a:cubicBezTo>
                      <a:pt x="205" y="210"/>
                      <a:pt x="206" y="210"/>
                      <a:pt x="210" y="210"/>
                    </a:cubicBezTo>
                    <a:cubicBezTo>
                      <a:pt x="213" y="210"/>
                      <a:pt x="220" y="209"/>
                      <a:pt x="225" y="208"/>
                    </a:cubicBezTo>
                    <a:cubicBezTo>
                      <a:pt x="225" y="207"/>
                      <a:pt x="225" y="206"/>
                      <a:pt x="225" y="205"/>
                    </a:cubicBezTo>
                    <a:cubicBezTo>
                      <a:pt x="227" y="203"/>
                      <a:pt x="228" y="201"/>
                      <a:pt x="228" y="201"/>
                    </a:cubicBezTo>
                    <a:cubicBezTo>
                      <a:pt x="225" y="198"/>
                      <a:pt x="225" y="198"/>
                      <a:pt x="225" y="198"/>
                    </a:cubicBezTo>
                    <a:cubicBezTo>
                      <a:pt x="228" y="195"/>
                      <a:pt x="228" y="195"/>
                      <a:pt x="228" y="195"/>
                    </a:cubicBezTo>
                    <a:cubicBezTo>
                      <a:pt x="228" y="192"/>
                      <a:pt x="228" y="192"/>
                      <a:pt x="228" y="192"/>
                    </a:cubicBezTo>
                    <a:cubicBezTo>
                      <a:pt x="231" y="190"/>
                      <a:pt x="231" y="190"/>
                      <a:pt x="231" y="190"/>
                    </a:cubicBezTo>
                    <a:cubicBezTo>
                      <a:pt x="230" y="186"/>
                      <a:pt x="230" y="186"/>
                      <a:pt x="230" y="186"/>
                    </a:cubicBezTo>
                    <a:cubicBezTo>
                      <a:pt x="230" y="184"/>
                      <a:pt x="230" y="184"/>
                      <a:pt x="230" y="18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8" name="Freeform 46">
                <a:extLst>
                  <a:ext uri="{FF2B5EF4-FFF2-40B4-BE49-F238E27FC236}">
                    <a16:creationId xmlns:a16="http://schemas.microsoft.com/office/drawing/2014/main" id="{C1D4AC34-56FE-42B3-9BFB-AD4EF7153A11}"/>
                  </a:ext>
                </a:extLst>
              </p:cNvPr>
              <p:cNvSpPr>
                <a:spLocks/>
              </p:cNvSpPr>
              <p:nvPr/>
            </p:nvSpPr>
            <p:spPr bwMode="auto">
              <a:xfrm>
                <a:off x="9300252" y="3944361"/>
                <a:ext cx="319591" cy="556728"/>
              </a:xfrm>
              <a:custGeom>
                <a:avLst/>
                <a:gdLst>
                  <a:gd name="T0" fmla="*/ 123 w 130"/>
                  <a:gd name="T1" fmla="*/ 6 h 226"/>
                  <a:gd name="T2" fmla="*/ 41 w 130"/>
                  <a:gd name="T3" fmla="*/ 6 h 226"/>
                  <a:gd name="T4" fmla="*/ 40 w 130"/>
                  <a:gd name="T5" fmla="*/ 13 h 226"/>
                  <a:gd name="T6" fmla="*/ 36 w 130"/>
                  <a:gd name="T7" fmla="*/ 16 h 226"/>
                  <a:gd name="T8" fmla="*/ 33 w 130"/>
                  <a:gd name="T9" fmla="*/ 22 h 226"/>
                  <a:gd name="T10" fmla="*/ 33 w 130"/>
                  <a:gd name="T11" fmla="*/ 27 h 226"/>
                  <a:gd name="T12" fmla="*/ 29 w 130"/>
                  <a:gd name="T13" fmla="*/ 36 h 226"/>
                  <a:gd name="T14" fmla="*/ 23 w 130"/>
                  <a:gd name="T15" fmla="*/ 41 h 226"/>
                  <a:gd name="T16" fmla="*/ 21 w 130"/>
                  <a:gd name="T17" fmla="*/ 53 h 226"/>
                  <a:gd name="T18" fmla="*/ 15 w 130"/>
                  <a:gd name="T19" fmla="*/ 62 h 226"/>
                  <a:gd name="T20" fmla="*/ 14 w 130"/>
                  <a:gd name="T21" fmla="*/ 68 h 226"/>
                  <a:gd name="T22" fmla="*/ 11 w 130"/>
                  <a:gd name="T23" fmla="*/ 73 h 226"/>
                  <a:gd name="T24" fmla="*/ 12 w 130"/>
                  <a:gd name="T25" fmla="*/ 79 h 226"/>
                  <a:gd name="T26" fmla="*/ 13 w 130"/>
                  <a:gd name="T27" fmla="*/ 87 h 226"/>
                  <a:gd name="T28" fmla="*/ 13 w 130"/>
                  <a:gd name="T29" fmla="*/ 96 h 226"/>
                  <a:gd name="T30" fmla="*/ 12 w 130"/>
                  <a:gd name="T31" fmla="*/ 101 h 226"/>
                  <a:gd name="T32" fmla="*/ 16 w 130"/>
                  <a:gd name="T33" fmla="*/ 104 h 226"/>
                  <a:gd name="T34" fmla="*/ 16 w 130"/>
                  <a:gd name="T35" fmla="*/ 113 h 226"/>
                  <a:gd name="T36" fmla="*/ 16 w 130"/>
                  <a:gd name="T37" fmla="*/ 119 h 226"/>
                  <a:gd name="T38" fmla="*/ 17 w 130"/>
                  <a:gd name="T39" fmla="*/ 123 h 226"/>
                  <a:gd name="T40" fmla="*/ 20 w 130"/>
                  <a:gd name="T41" fmla="*/ 129 h 226"/>
                  <a:gd name="T42" fmla="*/ 22 w 130"/>
                  <a:gd name="T43" fmla="*/ 136 h 226"/>
                  <a:gd name="T44" fmla="*/ 21 w 130"/>
                  <a:gd name="T45" fmla="*/ 140 h 226"/>
                  <a:gd name="T46" fmla="*/ 17 w 130"/>
                  <a:gd name="T47" fmla="*/ 148 h 226"/>
                  <a:gd name="T48" fmla="*/ 9 w 130"/>
                  <a:gd name="T49" fmla="*/ 158 h 226"/>
                  <a:gd name="T50" fmla="*/ 6 w 130"/>
                  <a:gd name="T51" fmla="*/ 168 h 226"/>
                  <a:gd name="T52" fmla="*/ 3 w 130"/>
                  <a:gd name="T53" fmla="*/ 179 h 226"/>
                  <a:gd name="T54" fmla="*/ 1 w 130"/>
                  <a:gd name="T55" fmla="*/ 187 h 226"/>
                  <a:gd name="T56" fmla="*/ 1 w 130"/>
                  <a:gd name="T57" fmla="*/ 195 h 226"/>
                  <a:gd name="T58" fmla="*/ 73 w 130"/>
                  <a:gd name="T59" fmla="*/ 199 h 226"/>
                  <a:gd name="T60" fmla="*/ 80 w 130"/>
                  <a:gd name="T61" fmla="*/ 217 h 226"/>
                  <a:gd name="T62" fmla="*/ 87 w 130"/>
                  <a:gd name="T63" fmla="*/ 226 h 226"/>
                  <a:gd name="T64" fmla="*/ 90 w 130"/>
                  <a:gd name="T65" fmla="*/ 224 h 226"/>
                  <a:gd name="T66" fmla="*/ 95 w 130"/>
                  <a:gd name="T67" fmla="*/ 219 h 226"/>
                  <a:gd name="T68" fmla="*/ 101 w 130"/>
                  <a:gd name="T69" fmla="*/ 217 h 226"/>
                  <a:gd name="T70" fmla="*/ 108 w 130"/>
                  <a:gd name="T71" fmla="*/ 216 h 226"/>
                  <a:gd name="T72" fmla="*/ 113 w 130"/>
                  <a:gd name="T73" fmla="*/ 214 h 226"/>
                  <a:gd name="T74" fmla="*/ 119 w 130"/>
                  <a:gd name="T75" fmla="*/ 216 h 226"/>
                  <a:gd name="T76" fmla="*/ 124 w 130"/>
                  <a:gd name="T77" fmla="*/ 215 h 226"/>
                  <a:gd name="T78" fmla="*/ 129 w 130"/>
                  <a:gd name="T79" fmla="*/ 214 h 226"/>
                  <a:gd name="T80" fmla="*/ 121 w 130"/>
                  <a:gd name="T81" fmla="*/ 15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226">
                    <a:moveTo>
                      <a:pt x="121" y="85"/>
                    </a:moveTo>
                    <a:cubicBezTo>
                      <a:pt x="121" y="75"/>
                      <a:pt x="124" y="8"/>
                      <a:pt x="123" y="6"/>
                    </a:cubicBezTo>
                    <a:cubicBezTo>
                      <a:pt x="123" y="5"/>
                      <a:pt x="121" y="2"/>
                      <a:pt x="119" y="0"/>
                    </a:cubicBezTo>
                    <a:cubicBezTo>
                      <a:pt x="79" y="4"/>
                      <a:pt x="50" y="6"/>
                      <a:pt x="41" y="6"/>
                    </a:cubicBezTo>
                    <a:cubicBezTo>
                      <a:pt x="41" y="7"/>
                      <a:pt x="42" y="9"/>
                      <a:pt x="42" y="10"/>
                    </a:cubicBezTo>
                    <a:cubicBezTo>
                      <a:pt x="42" y="11"/>
                      <a:pt x="40" y="13"/>
                      <a:pt x="40" y="13"/>
                    </a:cubicBezTo>
                    <a:cubicBezTo>
                      <a:pt x="35" y="14"/>
                      <a:pt x="35" y="14"/>
                      <a:pt x="35" y="14"/>
                    </a:cubicBezTo>
                    <a:cubicBezTo>
                      <a:pt x="36" y="16"/>
                      <a:pt x="36" y="16"/>
                      <a:pt x="36" y="16"/>
                    </a:cubicBezTo>
                    <a:cubicBezTo>
                      <a:pt x="36" y="16"/>
                      <a:pt x="33" y="16"/>
                      <a:pt x="31" y="17"/>
                    </a:cubicBezTo>
                    <a:cubicBezTo>
                      <a:pt x="29" y="19"/>
                      <a:pt x="33" y="22"/>
                      <a:pt x="33" y="22"/>
                    </a:cubicBezTo>
                    <a:cubicBezTo>
                      <a:pt x="29" y="23"/>
                      <a:pt x="29" y="23"/>
                      <a:pt x="29" y="23"/>
                    </a:cubicBezTo>
                    <a:cubicBezTo>
                      <a:pt x="29" y="23"/>
                      <a:pt x="31" y="25"/>
                      <a:pt x="33" y="27"/>
                    </a:cubicBezTo>
                    <a:cubicBezTo>
                      <a:pt x="34" y="28"/>
                      <a:pt x="32" y="29"/>
                      <a:pt x="32" y="31"/>
                    </a:cubicBezTo>
                    <a:cubicBezTo>
                      <a:pt x="31" y="32"/>
                      <a:pt x="31" y="33"/>
                      <a:pt x="29" y="36"/>
                    </a:cubicBezTo>
                    <a:cubicBezTo>
                      <a:pt x="28" y="39"/>
                      <a:pt x="26" y="36"/>
                      <a:pt x="26" y="36"/>
                    </a:cubicBezTo>
                    <a:cubicBezTo>
                      <a:pt x="23" y="41"/>
                      <a:pt x="23" y="41"/>
                      <a:pt x="23" y="41"/>
                    </a:cubicBezTo>
                    <a:cubicBezTo>
                      <a:pt x="23" y="41"/>
                      <a:pt x="21" y="43"/>
                      <a:pt x="19" y="45"/>
                    </a:cubicBezTo>
                    <a:cubicBezTo>
                      <a:pt x="18" y="47"/>
                      <a:pt x="21" y="53"/>
                      <a:pt x="21" y="53"/>
                    </a:cubicBezTo>
                    <a:cubicBezTo>
                      <a:pt x="15" y="55"/>
                      <a:pt x="15" y="55"/>
                      <a:pt x="15" y="55"/>
                    </a:cubicBezTo>
                    <a:cubicBezTo>
                      <a:pt x="15" y="62"/>
                      <a:pt x="15" y="62"/>
                      <a:pt x="15" y="62"/>
                    </a:cubicBezTo>
                    <a:cubicBezTo>
                      <a:pt x="15" y="62"/>
                      <a:pt x="13" y="64"/>
                      <a:pt x="12" y="65"/>
                    </a:cubicBezTo>
                    <a:cubicBezTo>
                      <a:pt x="11" y="66"/>
                      <a:pt x="14" y="68"/>
                      <a:pt x="14" y="68"/>
                    </a:cubicBezTo>
                    <a:cubicBezTo>
                      <a:pt x="8" y="69"/>
                      <a:pt x="8" y="69"/>
                      <a:pt x="8" y="69"/>
                    </a:cubicBezTo>
                    <a:cubicBezTo>
                      <a:pt x="11" y="73"/>
                      <a:pt x="11" y="73"/>
                      <a:pt x="11" y="73"/>
                    </a:cubicBezTo>
                    <a:cubicBezTo>
                      <a:pt x="9" y="76"/>
                      <a:pt x="9" y="76"/>
                      <a:pt x="9" y="76"/>
                    </a:cubicBezTo>
                    <a:cubicBezTo>
                      <a:pt x="12" y="79"/>
                      <a:pt x="12" y="79"/>
                      <a:pt x="12" y="79"/>
                    </a:cubicBezTo>
                    <a:cubicBezTo>
                      <a:pt x="12" y="79"/>
                      <a:pt x="11" y="82"/>
                      <a:pt x="13" y="82"/>
                    </a:cubicBezTo>
                    <a:cubicBezTo>
                      <a:pt x="14" y="83"/>
                      <a:pt x="13" y="85"/>
                      <a:pt x="13" y="87"/>
                    </a:cubicBezTo>
                    <a:cubicBezTo>
                      <a:pt x="14" y="88"/>
                      <a:pt x="17" y="93"/>
                      <a:pt x="17" y="93"/>
                    </a:cubicBezTo>
                    <a:cubicBezTo>
                      <a:pt x="17" y="93"/>
                      <a:pt x="13" y="93"/>
                      <a:pt x="13" y="96"/>
                    </a:cubicBezTo>
                    <a:cubicBezTo>
                      <a:pt x="13" y="98"/>
                      <a:pt x="12" y="100"/>
                      <a:pt x="11" y="101"/>
                    </a:cubicBezTo>
                    <a:cubicBezTo>
                      <a:pt x="12" y="101"/>
                      <a:pt x="12" y="101"/>
                      <a:pt x="12" y="101"/>
                    </a:cubicBezTo>
                    <a:cubicBezTo>
                      <a:pt x="12" y="101"/>
                      <a:pt x="10" y="102"/>
                      <a:pt x="12" y="105"/>
                    </a:cubicBezTo>
                    <a:cubicBezTo>
                      <a:pt x="13" y="107"/>
                      <a:pt x="15" y="104"/>
                      <a:pt x="16" y="104"/>
                    </a:cubicBezTo>
                    <a:cubicBezTo>
                      <a:pt x="17" y="105"/>
                      <a:pt x="14" y="109"/>
                      <a:pt x="14" y="109"/>
                    </a:cubicBezTo>
                    <a:cubicBezTo>
                      <a:pt x="14" y="109"/>
                      <a:pt x="15" y="113"/>
                      <a:pt x="16" y="113"/>
                    </a:cubicBezTo>
                    <a:cubicBezTo>
                      <a:pt x="17" y="114"/>
                      <a:pt x="16" y="117"/>
                      <a:pt x="15" y="117"/>
                    </a:cubicBezTo>
                    <a:cubicBezTo>
                      <a:pt x="14" y="118"/>
                      <a:pt x="14" y="119"/>
                      <a:pt x="16" y="119"/>
                    </a:cubicBezTo>
                    <a:cubicBezTo>
                      <a:pt x="18" y="119"/>
                      <a:pt x="19" y="121"/>
                      <a:pt x="19" y="121"/>
                    </a:cubicBezTo>
                    <a:cubicBezTo>
                      <a:pt x="17" y="123"/>
                      <a:pt x="17" y="123"/>
                      <a:pt x="17" y="123"/>
                    </a:cubicBezTo>
                    <a:cubicBezTo>
                      <a:pt x="18" y="125"/>
                      <a:pt x="18" y="125"/>
                      <a:pt x="18" y="125"/>
                    </a:cubicBezTo>
                    <a:cubicBezTo>
                      <a:pt x="18" y="125"/>
                      <a:pt x="18" y="129"/>
                      <a:pt x="20" y="129"/>
                    </a:cubicBezTo>
                    <a:cubicBezTo>
                      <a:pt x="21" y="130"/>
                      <a:pt x="24" y="132"/>
                      <a:pt x="24" y="132"/>
                    </a:cubicBezTo>
                    <a:cubicBezTo>
                      <a:pt x="24" y="132"/>
                      <a:pt x="24" y="136"/>
                      <a:pt x="22" y="136"/>
                    </a:cubicBezTo>
                    <a:cubicBezTo>
                      <a:pt x="21" y="136"/>
                      <a:pt x="15" y="139"/>
                      <a:pt x="15" y="139"/>
                    </a:cubicBezTo>
                    <a:cubicBezTo>
                      <a:pt x="21" y="140"/>
                      <a:pt x="21" y="140"/>
                      <a:pt x="21" y="140"/>
                    </a:cubicBezTo>
                    <a:cubicBezTo>
                      <a:pt x="21" y="140"/>
                      <a:pt x="21" y="145"/>
                      <a:pt x="18" y="145"/>
                    </a:cubicBezTo>
                    <a:cubicBezTo>
                      <a:pt x="16" y="145"/>
                      <a:pt x="20" y="147"/>
                      <a:pt x="17" y="148"/>
                    </a:cubicBezTo>
                    <a:cubicBezTo>
                      <a:pt x="14" y="149"/>
                      <a:pt x="14" y="153"/>
                      <a:pt x="12" y="154"/>
                    </a:cubicBezTo>
                    <a:cubicBezTo>
                      <a:pt x="10" y="155"/>
                      <a:pt x="8" y="157"/>
                      <a:pt x="9" y="158"/>
                    </a:cubicBezTo>
                    <a:cubicBezTo>
                      <a:pt x="10" y="159"/>
                      <a:pt x="11" y="161"/>
                      <a:pt x="9" y="162"/>
                    </a:cubicBezTo>
                    <a:cubicBezTo>
                      <a:pt x="6" y="163"/>
                      <a:pt x="7" y="166"/>
                      <a:pt x="6" y="168"/>
                    </a:cubicBezTo>
                    <a:cubicBezTo>
                      <a:pt x="5" y="170"/>
                      <a:pt x="3" y="173"/>
                      <a:pt x="4" y="174"/>
                    </a:cubicBezTo>
                    <a:cubicBezTo>
                      <a:pt x="4" y="175"/>
                      <a:pt x="5" y="178"/>
                      <a:pt x="3" y="179"/>
                    </a:cubicBezTo>
                    <a:cubicBezTo>
                      <a:pt x="1" y="180"/>
                      <a:pt x="0" y="184"/>
                      <a:pt x="0" y="184"/>
                    </a:cubicBezTo>
                    <a:cubicBezTo>
                      <a:pt x="0" y="184"/>
                      <a:pt x="1" y="185"/>
                      <a:pt x="1" y="187"/>
                    </a:cubicBezTo>
                    <a:cubicBezTo>
                      <a:pt x="1" y="190"/>
                      <a:pt x="0" y="192"/>
                      <a:pt x="2" y="192"/>
                    </a:cubicBezTo>
                    <a:cubicBezTo>
                      <a:pt x="3" y="193"/>
                      <a:pt x="1" y="195"/>
                      <a:pt x="1" y="195"/>
                    </a:cubicBezTo>
                    <a:cubicBezTo>
                      <a:pt x="75" y="190"/>
                      <a:pt x="75" y="190"/>
                      <a:pt x="75" y="190"/>
                    </a:cubicBezTo>
                    <a:cubicBezTo>
                      <a:pt x="75" y="190"/>
                      <a:pt x="75" y="197"/>
                      <a:pt x="73" y="199"/>
                    </a:cubicBezTo>
                    <a:cubicBezTo>
                      <a:pt x="71" y="202"/>
                      <a:pt x="72" y="206"/>
                      <a:pt x="74" y="209"/>
                    </a:cubicBezTo>
                    <a:cubicBezTo>
                      <a:pt x="76" y="213"/>
                      <a:pt x="80" y="217"/>
                      <a:pt x="80" y="217"/>
                    </a:cubicBezTo>
                    <a:cubicBezTo>
                      <a:pt x="81" y="217"/>
                      <a:pt x="82" y="222"/>
                      <a:pt x="82" y="223"/>
                    </a:cubicBezTo>
                    <a:cubicBezTo>
                      <a:pt x="82" y="224"/>
                      <a:pt x="85" y="226"/>
                      <a:pt x="87" y="226"/>
                    </a:cubicBezTo>
                    <a:cubicBezTo>
                      <a:pt x="89" y="226"/>
                      <a:pt x="88" y="226"/>
                      <a:pt x="89" y="225"/>
                    </a:cubicBezTo>
                    <a:cubicBezTo>
                      <a:pt x="89" y="225"/>
                      <a:pt x="90" y="224"/>
                      <a:pt x="90" y="224"/>
                    </a:cubicBezTo>
                    <a:cubicBezTo>
                      <a:pt x="90" y="223"/>
                      <a:pt x="92" y="222"/>
                      <a:pt x="93" y="222"/>
                    </a:cubicBezTo>
                    <a:cubicBezTo>
                      <a:pt x="94" y="221"/>
                      <a:pt x="94" y="220"/>
                      <a:pt x="95" y="219"/>
                    </a:cubicBezTo>
                    <a:cubicBezTo>
                      <a:pt x="96" y="218"/>
                      <a:pt x="98" y="219"/>
                      <a:pt x="99" y="219"/>
                    </a:cubicBezTo>
                    <a:cubicBezTo>
                      <a:pt x="100" y="219"/>
                      <a:pt x="101" y="217"/>
                      <a:pt x="101" y="217"/>
                    </a:cubicBezTo>
                    <a:cubicBezTo>
                      <a:pt x="102" y="217"/>
                      <a:pt x="103" y="217"/>
                      <a:pt x="103" y="216"/>
                    </a:cubicBezTo>
                    <a:cubicBezTo>
                      <a:pt x="104" y="215"/>
                      <a:pt x="107" y="216"/>
                      <a:pt x="108" y="216"/>
                    </a:cubicBezTo>
                    <a:cubicBezTo>
                      <a:pt x="108" y="215"/>
                      <a:pt x="109" y="214"/>
                      <a:pt x="110" y="214"/>
                    </a:cubicBezTo>
                    <a:cubicBezTo>
                      <a:pt x="110" y="214"/>
                      <a:pt x="112" y="214"/>
                      <a:pt x="113" y="214"/>
                    </a:cubicBezTo>
                    <a:cubicBezTo>
                      <a:pt x="114" y="214"/>
                      <a:pt x="115" y="215"/>
                      <a:pt x="116" y="216"/>
                    </a:cubicBezTo>
                    <a:cubicBezTo>
                      <a:pt x="116" y="216"/>
                      <a:pt x="118" y="216"/>
                      <a:pt x="119" y="216"/>
                    </a:cubicBezTo>
                    <a:cubicBezTo>
                      <a:pt x="121" y="216"/>
                      <a:pt x="121" y="215"/>
                      <a:pt x="122" y="215"/>
                    </a:cubicBezTo>
                    <a:cubicBezTo>
                      <a:pt x="124" y="214"/>
                      <a:pt x="124" y="215"/>
                      <a:pt x="124" y="215"/>
                    </a:cubicBezTo>
                    <a:cubicBezTo>
                      <a:pt x="125" y="216"/>
                      <a:pt x="127" y="216"/>
                      <a:pt x="128" y="216"/>
                    </a:cubicBezTo>
                    <a:cubicBezTo>
                      <a:pt x="129" y="216"/>
                      <a:pt x="129" y="215"/>
                      <a:pt x="129" y="214"/>
                    </a:cubicBezTo>
                    <a:cubicBezTo>
                      <a:pt x="129" y="214"/>
                      <a:pt x="130" y="214"/>
                      <a:pt x="130" y="214"/>
                    </a:cubicBezTo>
                    <a:cubicBezTo>
                      <a:pt x="128" y="199"/>
                      <a:pt x="121" y="154"/>
                      <a:pt x="121" y="150"/>
                    </a:cubicBezTo>
                    <a:cubicBezTo>
                      <a:pt x="121" y="146"/>
                      <a:pt x="120" y="95"/>
                      <a:pt x="121" y="8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9" name="Freeform 47">
                <a:extLst>
                  <a:ext uri="{FF2B5EF4-FFF2-40B4-BE49-F238E27FC236}">
                    <a16:creationId xmlns:a16="http://schemas.microsoft.com/office/drawing/2014/main" id="{1B9A2047-50F8-4302-8639-BD9CC8D34DA1}"/>
                  </a:ext>
                </a:extLst>
              </p:cNvPr>
              <p:cNvSpPr>
                <a:spLocks/>
              </p:cNvSpPr>
              <p:nvPr/>
            </p:nvSpPr>
            <p:spPr bwMode="auto">
              <a:xfrm>
                <a:off x="9530924" y="4503667"/>
                <a:ext cx="12887" cy="7732"/>
              </a:xfrm>
              <a:custGeom>
                <a:avLst/>
                <a:gdLst>
                  <a:gd name="T0" fmla="*/ 0 w 5"/>
                  <a:gd name="T1" fmla="*/ 3 h 3"/>
                  <a:gd name="T2" fmla="*/ 3 w 5"/>
                  <a:gd name="T3" fmla="*/ 0 h 3"/>
                  <a:gd name="T4" fmla="*/ 3 w 5"/>
                  <a:gd name="T5" fmla="*/ 2 h 3"/>
                  <a:gd name="T6" fmla="*/ 0 w 5"/>
                  <a:gd name="T7" fmla="*/ 3 h 3"/>
                </a:gdLst>
                <a:ahLst/>
                <a:cxnLst>
                  <a:cxn ang="0">
                    <a:pos x="T0" y="T1"/>
                  </a:cxn>
                  <a:cxn ang="0">
                    <a:pos x="T2" y="T3"/>
                  </a:cxn>
                  <a:cxn ang="0">
                    <a:pos x="T4" y="T5"/>
                  </a:cxn>
                  <a:cxn ang="0">
                    <a:pos x="T6" y="T7"/>
                  </a:cxn>
                </a:cxnLst>
                <a:rect l="0" t="0" r="r" b="b"/>
                <a:pathLst>
                  <a:path w="5" h="3">
                    <a:moveTo>
                      <a:pt x="0" y="3"/>
                    </a:moveTo>
                    <a:cubicBezTo>
                      <a:pt x="1" y="1"/>
                      <a:pt x="3" y="0"/>
                      <a:pt x="3" y="0"/>
                    </a:cubicBezTo>
                    <a:cubicBezTo>
                      <a:pt x="4" y="0"/>
                      <a:pt x="5" y="1"/>
                      <a:pt x="3" y="2"/>
                    </a:cubicBezTo>
                    <a:cubicBezTo>
                      <a:pt x="2" y="3"/>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0" name="Freeform 48">
                <a:extLst>
                  <a:ext uri="{FF2B5EF4-FFF2-40B4-BE49-F238E27FC236}">
                    <a16:creationId xmlns:a16="http://schemas.microsoft.com/office/drawing/2014/main" id="{C43BC936-2119-49CC-872B-848657F5AE27}"/>
                  </a:ext>
                </a:extLst>
              </p:cNvPr>
              <p:cNvSpPr>
                <a:spLocks/>
              </p:cNvSpPr>
              <p:nvPr/>
            </p:nvSpPr>
            <p:spPr bwMode="auto">
              <a:xfrm>
                <a:off x="9590201" y="4481759"/>
                <a:ext cx="14175" cy="6443"/>
              </a:xfrm>
              <a:custGeom>
                <a:avLst/>
                <a:gdLst>
                  <a:gd name="T0" fmla="*/ 0 w 6"/>
                  <a:gd name="T1" fmla="*/ 2 h 3"/>
                  <a:gd name="T2" fmla="*/ 5 w 6"/>
                  <a:gd name="T3" fmla="*/ 1 h 3"/>
                  <a:gd name="T4" fmla="*/ 4 w 6"/>
                  <a:gd name="T5" fmla="*/ 3 h 3"/>
                  <a:gd name="T6" fmla="*/ 0 w 6"/>
                  <a:gd name="T7" fmla="*/ 2 h 3"/>
                </a:gdLst>
                <a:ahLst/>
                <a:cxnLst>
                  <a:cxn ang="0">
                    <a:pos x="T0" y="T1"/>
                  </a:cxn>
                  <a:cxn ang="0">
                    <a:pos x="T2" y="T3"/>
                  </a:cxn>
                  <a:cxn ang="0">
                    <a:pos x="T4" y="T5"/>
                  </a:cxn>
                  <a:cxn ang="0">
                    <a:pos x="T6" y="T7"/>
                  </a:cxn>
                </a:cxnLst>
                <a:rect l="0" t="0" r="r" b="b"/>
                <a:pathLst>
                  <a:path w="6" h="3">
                    <a:moveTo>
                      <a:pt x="0" y="2"/>
                    </a:moveTo>
                    <a:cubicBezTo>
                      <a:pt x="0" y="0"/>
                      <a:pt x="4" y="1"/>
                      <a:pt x="5" y="1"/>
                    </a:cubicBezTo>
                    <a:cubicBezTo>
                      <a:pt x="6" y="1"/>
                      <a:pt x="6" y="3"/>
                      <a:pt x="4" y="3"/>
                    </a:cubicBezTo>
                    <a:cubicBezTo>
                      <a:pt x="3" y="3"/>
                      <a:pt x="0" y="2"/>
                      <a:pt x="0" y="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1" name="Freeform 49">
                <a:extLst>
                  <a:ext uri="{FF2B5EF4-FFF2-40B4-BE49-F238E27FC236}">
                    <a16:creationId xmlns:a16="http://schemas.microsoft.com/office/drawing/2014/main" id="{9C206F7B-E506-4FC7-B713-854215D12D0B}"/>
                  </a:ext>
                </a:extLst>
              </p:cNvPr>
              <p:cNvSpPr>
                <a:spLocks/>
              </p:cNvSpPr>
              <p:nvPr/>
            </p:nvSpPr>
            <p:spPr bwMode="auto">
              <a:xfrm>
                <a:off x="8765453" y="2350210"/>
                <a:ext cx="586344" cy="661116"/>
              </a:xfrm>
              <a:custGeom>
                <a:avLst/>
                <a:gdLst>
                  <a:gd name="T0" fmla="*/ 4 w 239"/>
                  <a:gd name="T1" fmla="*/ 44 h 268"/>
                  <a:gd name="T2" fmla="*/ 5 w 239"/>
                  <a:gd name="T3" fmla="*/ 58 h 268"/>
                  <a:gd name="T4" fmla="*/ 11 w 239"/>
                  <a:gd name="T5" fmla="*/ 74 h 268"/>
                  <a:gd name="T6" fmla="*/ 13 w 239"/>
                  <a:gd name="T7" fmla="*/ 89 h 268"/>
                  <a:gd name="T8" fmla="*/ 15 w 239"/>
                  <a:gd name="T9" fmla="*/ 109 h 268"/>
                  <a:gd name="T10" fmla="*/ 15 w 239"/>
                  <a:gd name="T11" fmla="*/ 123 h 268"/>
                  <a:gd name="T12" fmla="*/ 18 w 239"/>
                  <a:gd name="T13" fmla="*/ 134 h 268"/>
                  <a:gd name="T14" fmla="*/ 22 w 239"/>
                  <a:gd name="T15" fmla="*/ 155 h 268"/>
                  <a:gd name="T16" fmla="*/ 22 w 239"/>
                  <a:gd name="T17" fmla="*/ 155 h 268"/>
                  <a:gd name="T18" fmla="*/ 22 w 239"/>
                  <a:gd name="T19" fmla="*/ 156 h 268"/>
                  <a:gd name="T20" fmla="*/ 19 w 239"/>
                  <a:gd name="T21" fmla="*/ 165 h 268"/>
                  <a:gd name="T22" fmla="*/ 13 w 239"/>
                  <a:gd name="T23" fmla="*/ 172 h 268"/>
                  <a:gd name="T24" fmla="*/ 21 w 239"/>
                  <a:gd name="T25" fmla="*/ 182 h 268"/>
                  <a:gd name="T26" fmla="*/ 27 w 239"/>
                  <a:gd name="T27" fmla="*/ 268 h 268"/>
                  <a:gd name="T28" fmla="*/ 198 w 239"/>
                  <a:gd name="T29" fmla="*/ 252 h 268"/>
                  <a:gd name="T30" fmla="*/ 188 w 239"/>
                  <a:gd name="T31" fmla="*/ 238 h 268"/>
                  <a:gd name="T32" fmla="*/ 173 w 239"/>
                  <a:gd name="T33" fmla="*/ 225 h 268"/>
                  <a:gd name="T34" fmla="*/ 160 w 239"/>
                  <a:gd name="T35" fmla="*/ 216 h 268"/>
                  <a:gd name="T36" fmla="*/ 149 w 239"/>
                  <a:gd name="T37" fmla="*/ 212 h 268"/>
                  <a:gd name="T38" fmla="*/ 146 w 239"/>
                  <a:gd name="T39" fmla="*/ 200 h 268"/>
                  <a:gd name="T40" fmla="*/ 146 w 239"/>
                  <a:gd name="T41" fmla="*/ 185 h 268"/>
                  <a:gd name="T42" fmla="*/ 147 w 239"/>
                  <a:gd name="T43" fmla="*/ 173 h 268"/>
                  <a:gd name="T44" fmla="*/ 141 w 239"/>
                  <a:gd name="T45" fmla="*/ 163 h 268"/>
                  <a:gd name="T46" fmla="*/ 147 w 239"/>
                  <a:gd name="T47" fmla="*/ 154 h 268"/>
                  <a:gd name="T48" fmla="*/ 158 w 239"/>
                  <a:gd name="T49" fmla="*/ 141 h 268"/>
                  <a:gd name="T50" fmla="*/ 165 w 239"/>
                  <a:gd name="T51" fmla="*/ 115 h 268"/>
                  <a:gd name="T52" fmla="*/ 176 w 239"/>
                  <a:gd name="T53" fmla="*/ 102 h 268"/>
                  <a:gd name="T54" fmla="*/ 203 w 239"/>
                  <a:gd name="T55" fmla="*/ 73 h 268"/>
                  <a:gd name="T56" fmla="*/ 231 w 239"/>
                  <a:gd name="T57" fmla="*/ 58 h 268"/>
                  <a:gd name="T58" fmla="*/ 234 w 239"/>
                  <a:gd name="T59" fmla="*/ 53 h 268"/>
                  <a:gd name="T60" fmla="*/ 225 w 239"/>
                  <a:gd name="T61" fmla="*/ 51 h 268"/>
                  <a:gd name="T62" fmla="*/ 216 w 239"/>
                  <a:gd name="T63" fmla="*/ 50 h 268"/>
                  <a:gd name="T64" fmla="*/ 202 w 239"/>
                  <a:gd name="T65" fmla="*/ 51 h 268"/>
                  <a:gd name="T66" fmla="*/ 188 w 239"/>
                  <a:gd name="T67" fmla="*/ 51 h 268"/>
                  <a:gd name="T68" fmla="*/ 173 w 239"/>
                  <a:gd name="T69" fmla="*/ 51 h 268"/>
                  <a:gd name="T70" fmla="*/ 158 w 239"/>
                  <a:gd name="T71" fmla="*/ 42 h 268"/>
                  <a:gd name="T72" fmla="*/ 150 w 239"/>
                  <a:gd name="T73" fmla="*/ 46 h 268"/>
                  <a:gd name="T74" fmla="*/ 142 w 239"/>
                  <a:gd name="T75" fmla="*/ 36 h 268"/>
                  <a:gd name="T76" fmla="*/ 127 w 239"/>
                  <a:gd name="T77" fmla="*/ 31 h 268"/>
                  <a:gd name="T78" fmla="*/ 113 w 239"/>
                  <a:gd name="T79" fmla="*/ 36 h 268"/>
                  <a:gd name="T80" fmla="*/ 104 w 239"/>
                  <a:gd name="T81" fmla="*/ 32 h 268"/>
                  <a:gd name="T82" fmla="*/ 91 w 239"/>
                  <a:gd name="T83" fmla="*/ 30 h 268"/>
                  <a:gd name="T84" fmla="*/ 79 w 239"/>
                  <a:gd name="T85" fmla="*/ 25 h 268"/>
                  <a:gd name="T86" fmla="*/ 76 w 239"/>
                  <a:gd name="T87" fmla="*/ 9 h 268"/>
                  <a:gd name="T88" fmla="*/ 64 w 239"/>
                  <a:gd name="T89" fmla="*/ 0 h 268"/>
                  <a:gd name="T90" fmla="*/ 0 w 239"/>
                  <a:gd name="T91" fmla="*/ 16 h 268"/>
                  <a:gd name="T92" fmla="*/ 5 w 239"/>
                  <a:gd name="T93" fmla="*/ 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9" h="268">
                    <a:moveTo>
                      <a:pt x="5" y="34"/>
                    </a:moveTo>
                    <a:cubicBezTo>
                      <a:pt x="3" y="37"/>
                      <a:pt x="5" y="42"/>
                      <a:pt x="4" y="44"/>
                    </a:cubicBezTo>
                    <a:cubicBezTo>
                      <a:pt x="4" y="45"/>
                      <a:pt x="4" y="45"/>
                      <a:pt x="4" y="49"/>
                    </a:cubicBezTo>
                    <a:cubicBezTo>
                      <a:pt x="4" y="53"/>
                      <a:pt x="4" y="56"/>
                      <a:pt x="5" y="58"/>
                    </a:cubicBezTo>
                    <a:cubicBezTo>
                      <a:pt x="6" y="60"/>
                      <a:pt x="7" y="64"/>
                      <a:pt x="8" y="67"/>
                    </a:cubicBezTo>
                    <a:cubicBezTo>
                      <a:pt x="9" y="69"/>
                      <a:pt x="10" y="72"/>
                      <a:pt x="11" y="74"/>
                    </a:cubicBezTo>
                    <a:cubicBezTo>
                      <a:pt x="12" y="76"/>
                      <a:pt x="13" y="81"/>
                      <a:pt x="13" y="83"/>
                    </a:cubicBezTo>
                    <a:cubicBezTo>
                      <a:pt x="13" y="85"/>
                      <a:pt x="12" y="87"/>
                      <a:pt x="13" y="89"/>
                    </a:cubicBezTo>
                    <a:cubicBezTo>
                      <a:pt x="14" y="91"/>
                      <a:pt x="14" y="102"/>
                      <a:pt x="14" y="104"/>
                    </a:cubicBezTo>
                    <a:cubicBezTo>
                      <a:pt x="14" y="106"/>
                      <a:pt x="14" y="108"/>
                      <a:pt x="15" y="109"/>
                    </a:cubicBezTo>
                    <a:cubicBezTo>
                      <a:pt x="17" y="110"/>
                      <a:pt x="15" y="112"/>
                      <a:pt x="15" y="113"/>
                    </a:cubicBezTo>
                    <a:cubicBezTo>
                      <a:pt x="15" y="114"/>
                      <a:pt x="14" y="122"/>
                      <a:pt x="15" y="123"/>
                    </a:cubicBezTo>
                    <a:cubicBezTo>
                      <a:pt x="17" y="124"/>
                      <a:pt x="16" y="125"/>
                      <a:pt x="16" y="128"/>
                    </a:cubicBezTo>
                    <a:cubicBezTo>
                      <a:pt x="16" y="131"/>
                      <a:pt x="17" y="132"/>
                      <a:pt x="18" y="134"/>
                    </a:cubicBezTo>
                    <a:cubicBezTo>
                      <a:pt x="19" y="135"/>
                      <a:pt x="21" y="138"/>
                      <a:pt x="21" y="141"/>
                    </a:cubicBezTo>
                    <a:cubicBezTo>
                      <a:pt x="22" y="145"/>
                      <a:pt x="22" y="153"/>
                      <a:pt x="22" y="155"/>
                    </a:cubicBezTo>
                    <a:cubicBezTo>
                      <a:pt x="22" y="153"/>
                      <a:pt x="22" y="150"/>
                      <a:pt x="22" y="150"/>
                    </a:cubicBezTo>
                    <a:cubicBezTo>
                      <a:pt x="22" y="150"/>
                      <a:pt x="22" y="153"/>
                      <a:pt x="22" y="155"/>
                    </a:cubicBezTo>
                    <a:cubicBezTo>
                      <a:pt x="22" y="155"/>
                      <a:pt x="22" y="156"/>
                      <a:pt x="22" y="156"/>
                    </a:cubicBezTo>
                    <a:cubicBezTo>
                      <a:pt x="22" y="156"/>
                      <a:pt x="22" y="156"/>
                      <a:pt x="22" y="156"/>
                    </a:cubicBezTo>
                    <a:cubicBezTo>
                      <a:pt x="22" y="157"/>
                      <a:pt x="22" y="158"/>
                      <a:pt x="22" y="159"/>
                    </a:cubicBezTo>
                    <a:cubicBezTo>
                      <a:pt x="22" y="160"/>
                      <a:pt x="20" y="164"/>
                      <a:pt x="19" y="165"/>
                    </a:cubicBezTo>
                    <a:cubicBezTo>
                      <a:pt x="19" y="166"/>
                      <a:pt x="16" y="167"/>
                      <a:pt x="15" y="168"/>
                    </a:cubicBezTo>
                    <a:cubicBezTo>
                      <a:pt x="13" y="169"/>
                      <a:pt x="12" y="172"/>
                      <a:pt x="13" y="172"/>
                    </a:cubicBezTo>
                    <a:cubicBezTo>
                      <a:pt x="14" y="172"/>
                      <a:pt x="16" y="177"/>
                      <a:pt x="16" y="178"/>
                    </a:cubicBezTo>
                    <a:cubicBezTo>
                      <a:pt x="17" y="180"/>
                      <a:pt x="17" y="181"/>
                      <a:pt x="21" y="182"/>
                    </a:cubicBezTo>
                    <a:cubicBezTo>
                      <a:pt x="25" y="182"/>
                      <a:pt x="26" y="186"/>
                      <a:pt x="26" y="186"/>
                    </a:cubicBezTo>
                    <a:cubicBezTo>
                      <a:pt x="27" y="268"/>
                      <a:pt x="27" y="268"/>
                      <a:pt x="27" y="268"/>
                    </a:cubicBezTo>
                    <a:cubicBezTo>
                      <a:pt x="41" y="268"/>
                      <a:pt x="131" y="268"/>
                      <a:pt x="200" y="262"/>
                    </a:cubicBezTo>
                    <a:cubicBezTo>
                      <a:pt x="199" y="259"/>
                      <a:pt x="199" y="256"/>
                      <a:pt x="198" y="252"/>
                    </a:cubicBezTo>
                    <a:cubicBezTo>
                      <a:pt x="198" y="247"/>
                      <a:pt x="196" y="246"/>
                      <a:pt x="195" y="244"/>
                    </a:cubicBezTo>
                    <a:cubicBezTo>
                      <a:pt x="193" y="243"/>
                      <a:pt x="190" y="239"/>
                      <a:pt x="188" y="238"/>
                    </a:cubicBezTo>
                    <a:cubicBezTo>
                      <a:pt x="187" y="238"/>
                      <a:pt x="184" y="238"/>
                      <a:pt x="183" y="236"/>
                    </a:cubicBezTo>
                    <a:cubicBezTo>
                      <a:pt x="181" y="234"/>
                      <a:pt x="174" y="226"/>
                      <a:pt x="173" y="225"/>
                    </a:cubicBezTo>
                    <a:cubicBezTo>
                      <a:pt x="172" y="223"/>
                      <a:pt x="169" y="223"/>
                      <a:pt x="165" y="222"/>
                    </a:cubicBezTo>
                    <a:cubicBezTo>
                      <a:pt x="161" y="221"/>
                      <a:pt x="160" y="216"/>
                      <a:pt x="160" y="216"/>
                    </a:cubicBezTo>
                    <a:cubicBezTo>
                      <a:pt x="160" y="216"/>
                      <a:pt x="157" y="216"/>
                      <a:pt x="156" y="216"/>
                    </a:cubicBezTo>
                    <a:cubicBezTo>
                      <a:pt x="154" y="216"/>
                      <a:pt x="151" y="214"/>
                      <a:pt x="149" y="212"/>
                    </a:cubicBezTo>
                    <a:cubicBezTo>
                      <a:pt x="148" y="210"/>
                      <a:pt x="145" y="209"/>
                      <a:pt x="145" y="207"/>
                    </a:cubicBezTo>
                    <a:cubicBezTo>
                      <a:pt x="145" y="205"/>
                      <a:pt x="147" y="202"/>
                      <a:pt x="146" y="200"/>
                    </a:cubicBezTo>
                    <a:cubicBezTo>
                      <a:pt x="145" y="198"/>
                      <a:pt x="144" y="194"/>
                      <a:pt x="144" y="192"/>
                    </a:cubicBezTo>
                    <a:cubicBezTo>
                      <a:pt x="144" y="189"/>
                      <a:pt x="146" y="186"/>
                      <a:pt x="146" y="185"/>
                    </a:cubicBezTo>
                    <a:cubicBezTo>
                      <a:pt x="146" y="183"/>
                      <a:pt x="149" y="181"/>
                      <a:pt x="149" y="180"/>
                    </a:cubicBezTo>
                    <a:cubicBezTo>
                      <a:pt x="149" y="179"/>
                      <a:pt x="149" y="174"/>
                      <a:pt x="147" y="173"/>
                    </a:cubicBezTo>
                    <a:cubicBezTo>
                      <a:pt x="146" y="172"/>
                      <a:pt x="145" y="169"/>
                      <a:pt x="143" y="169"/>
                    </a:cubicBezTo>
                    <a:cubicBezTo>
                      <a:pt x="141" y="169"/>
                      <a:pt x="141" y="164"/>
                      <a:pt x="141" y="163"/>
                    </a:cubicBezTo>
                    <a:cubicBezTo>
                      <a:pt x="141" y="162"/>
                      <a:pt x="144" y="163"/>
                      <a:pt x="144" y="159"/>
                    </a:cubicBezTo>
                    <a:cubicBezTo>
                      <a:pt x="144" y="155"/>
                      <a:pt x="144" y="155"/>
                      <a:pt x="147" y="154"/>
                    </a:cubicBezTo>
                    <a:cubicBezTo>
                      <a:pt x="149" y="152"/>
                      <a:pt x="157" y="149"/>
                      <a:pt x="157" y="147"/>
                    </a:cubicBezTo>
                    <a:cubicBezTo>
                      <a:pt x="157" y="145"/>
                      <a:pt x="158" y="141"/>
                      <a:pt x="158" y="141"/>
                    </a:cubicBezTo>
                    <a:cubicBezTo>
                      <a:pt x="158" y="120"/>
                      <a:pt x="158" y="120"/>
                      <a:pt x="158" y="120"/>
                    </a:cubicBezTo>
                    <a:cubicBezTo>
                      <a:pt x="158" y="120"/>
                      <a:pt x="162" y="117"/>
                      <a:pt x="165" y="115"/>
                    </a:cubicBezTo>
                    <a:cubicBezTo>
                      <a:pt x="165" y="114"/>
                      <a:pt x="164" y="114"/>
                      <a:pt x="164" y="114"/>
                    </a:cubicBezTo>
                    <a:cubicBezTo>
                      <a:pt x="165" y="111"/>
                      <a:pt x="171" y="106"/>
                      <a:pt x="176" y="102"/>
                    </a:cubicBezTo>
                    <a:cubicBezTo>
                      <a:pt x="180" y="98"/>
                      <a:pt x="188" y="89"/>
                      <a:pt x="189" y="86"/>
                    </a:cubicBezTo>
                    <a:cubicBezTo>
                      <a:pt x="191" y="84"/>
                      <a:pt x="198" y="76"/>
                      <a:pt x="203" y="73"/>
                    </a:cubicBezTo>
                    <a:cubicBezTo>
                      <a:pt x="208" y="71"/>
                      <a:pt x="212" y="66"/>
                      <a:pt x="216" y="66"/>
                    </a:cubicBezTo>
                    <a:cubicBezTo>
                      <a:pt x="219" y="66"/>
                      <a:pt x="227" y="60"/>
                      <a:pt x="231" y="58"/>
                    </a:cubicBezTo>
                    <a:cubicBezTo>
                      <a:pt x="234" y="57"/>
                      <a:pt x="237" y="54"/>
                      <a:pt x="239" y="52"/>
                    </a:cubicBezTo>
                    <a:cubicBezTo>
                      <a:pt x="238" y="52"/>
                      <a:pt x="236" y="53"/>
                      <a:pt x="234" y="53"/>
                    </a:cubicBezTo>
                    <a:cubicBezTo>
                      <a:pt x="232" y="53"/>
                      <a:pt x="229" y="54"/>
                      <a:pt x="228" y="54"/>
                    </a:cubicBezTo>
                    <a:cubicBezTo>
                      <a:pt x="227" y="54"/>
                      <a:pt x="226" y="54"/>
                      <a:pt x="225" y="51"/>
                    </a:cubicBezTo>
                    <a:cubicBezTo>
                      <a:pt x="223" y="49"/>
                      <a:pt x="222" y="49"/>
                      <a:pt x="220" y="49"/>
                    </a:cubicBezTo>
                    <a:cubicBezTo>
                      <a:pt x="218" y="49"/>
                      <a:pt x="217" y="49"/>
                      <a:pt x="216" y="50"/>
                    </a:cubicBezTo>
                    <a:cubicBezTo>
                      <a:pt x="215" y="50"/>
                      <a:pt x="214" y="51"/>
                      <a:pt x="209" y="51"/>
                    </a:cubicBezTo>
                    <a:cubicBezTo>
                      <a:pt x="205" y="51"/>
                      <a:pt x="202" y="51"/>
                      <a:pt x="202" y="51"/>
                    </a:cubicBezTo>
                    <a:cubicBezTo>
                      <a:pt x="201" y="48"/>
                      <a:pt x="199" y="46"/>
                      <a:pt x="197" y="46"/>
                    </a:cubicBezTo>
                    <a:cubicBezTo>
                      <a:pt x="194" y="46"/>
                      <a:pt x="190" y="50"/>
                      <a:pt x="188" y="51"/>
                    </a:cubicBezTo>
                    <a:cubicBezTo>
                      <a:pt x="187" y="53"/>
                      <a:pt x="184" y="55"/>
                      <a:pt x="180" y="55"/>
                    </a:cubicBezTo>
                    <a:cubicBezTo>
                      <a:pt x="176" y="54"/>
                      <a:pt x="176" y="55"/>
                      <a:pt x="173" y="51"/>
                    </a:cubicBezTo>
                    <a:cubicBezTo>
                      <a:pt x="170" y="48"/>
                      <a:pt x="167" y="49"/>
                      <a:pt x="165" y="47"/>
                    </a:cubicBezTo>
                    <a:cubicBezTo>
                      <a:pt x="164" y="46"/>
                      <a:pt x="162" y="43"/>
                      <a:pt x="158" y="42"/>
                    </a:cubicBezTo>
                    <a:cubicBezTo>
                      <a:pt x="155" y="42"/>
                      <a:pt x="155" y="45"/>
                      <a:pt x="155" y="45"/>
                    </a:cubicBezTo>
                    <a:cubicBezTo>
                      <a:pt x="154" y="46"/>
                      <a:pt x="151" y="47"/>
                      <a:pt x="150" y="46"/>
                    </a:cubicBezTo>
                    <a:cubicBezTo>
                      <a:pt x="149" y="46"/>
                      <a:pt x="150" y="43"/>
                      <a:pt x="148" y="41"/>
                    </a:cubicBezTo>
                    <a:cubicBezTo>
                      <a:pt x="147" y="39"/>
                      <a:pt x="143" y="38"/>
                      <a:pt x="142" y="36"/>
                    </a:cubicBezTo>
                    <a:cubicBezTo>
                      <a:pt x="140" y="34"/>
                      <a:pt x="136" y="33"/>
                      <a:pt x="135" y="32"/>
                    </a:cubicBezTo>
                    <a:cubicBezTo>
                      <a:pt x="133" y="32"/>
                      <a:pt x="130" y="31"/>
                      <a:pt x="127" y="31"/>
                    </a:cubicBezTo>
                    <a:cubicBezTo>
                      <a:pt x="125" y="31"/>
                      <a:pt x="121" y="31"/>
                      <a:pt x="120" y="32"/>
                    </a:cubicBezTo>
                    <a:cubicBezTo>
                      <a:pt x="119" y="32"/>
                      <a:pt x="115" y="36"/>
                      <a:pt x="113" y="36"/>
                    </a:cubicBezTo>
                    <a:cubicBezTo>
                      <a:pt x="112" y="37"/>
                      <a:pt x="108" y="37"/>
                      <a:pt x="108" y="36"/>
                    </a:cubicBezTo>
                    <a:cubicBezTo>
                      <a:pt x="107" y="35"/>
                      <a:pt x="105" y="32"/>
                      <a:pt x="104" y="32"/>
                    </a:cubicBezTo>
                    <a:cubicBezTo>
                      <a:pt x="103" y="32"/>
                      <a:pt x="97" y="32"/>
                      <a:pt x="96" y="32"/>
                    </a:cubicBezTo>
                    <a:cubicBezTo>
                      <a:pt x="95" y="32"/>
                      <a:pt x="92" y="31"/>
                      <a:pt x="91" y="30"/>
                    </a:cubicBezTo>
                    <a:cubicBezTo>
                      <a:pt x="90" y="30"/>
                      <a:pt x="87" y="30"/>
                      <a:pt x="84" y="29"/>
                    </a:cubicBezTo>
                    <a:cubicBezTo>
                      <a:pt x="81" y="29"/>
                      <a:pt x="80" y="26"/>
                      <a:pt x="79" y="25"/>
                    </a:cubicBezTo>
                    <a:cubicBezTo>
                      <a:pt x="79" y="24"/>
                      <a:pt x="78" y="20"/>
                      <a:pt x="78" y="19"/>
                    </a:cubicBezTo>
                    <a:cubicBezTo>
                      <a:pt x="78" y="17"/>
                      <a:pt x="76" y="12"/>
                      <a:pt x="76" y="9"/>
                    </a:cubicBezTo>
                    <a:cubicBezTo>
                      <a:pt x="76" y="7"/>
                      <a:pt x="72" y="2"/>
                      <a:pt x="71" y="1"/>
                    </a:cubicBezTo>
                    <a:cubicBezTo>
                      <a:pt x="70" y="0"/>
                      <a:pt x="64" y="0"/>
                      <a:pt x="64" y="0"/>
                    </a:cubicBezTo>
                    <a:cubicBezTo>
                      <a:pt x="64" y="15"/>
                      <a:pt x="64" y="15"/>
                      <a:pt x="64" y="15"/>
                    </a:cubicBezTo>
                    <a:cubicBezTo>
                      <a:pt x="64" y="15"/>
                      <a:pt x="41" y="16"/>
                      <a:pt x="0" y="16"/>
                    </a:cubicBezTo>
                    <a:cubicBezTo>
                      <a:pt x="2" y="21"/>
                      <a:pt x="4" y="28"/>
                      <a:pt x="5" y="29"/>
                    </a:cubicBezTo>
                    <a:cubicBezTo>
                      <a:pt x="6" y="31"/>
                      <a:pt x="7" y="32"/>
                      <a:pt x="5" y="3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2" name="Freeform 50">
                <a:extLst>
                  <a:ext uri="{FF2B5EF4-FFF2-40B4-BE49-F238E27FC236}">
                    <a16:creationId xmlns:a16="http://schemas.microsoft.com/office/drawing/2014/main" id="{E082C4EF-6E77-4616-9C68-DD2FEC7DD262}"/>
                  </a:ext>
                </a:extLst>
              </p:cNvPr>
              <p:cNvSpPr>
                <a:spLocks/>
              </p:cNvSpPr>
              <p:nvPr/>
            </p:nvSpPr>
            <p:spPr bwMode="auto">
              <a:xfrm>
                <a:off x="9381438" y="2454596"/>
                <a:ext cx="51546" cy="46394"/>
              </a:xfrm>
              <a:custGeom>
                <a:avLst/>
                <a:gdLst>
                  <a:gd name="T0" fmla="*/ 1 w 21"/>
                  <a:gd name="T1" fmla="*/ 17 h 19"/>
                  <a:gd name="T2" fmla="*/ 2 w 21"/>
                  <a:gd name="T3" fmla="*/ 12 h 19"/>
                  <a:gd name="T4" fmla="*/ 7 w 21"/>
                  <a:gd name="T5" fmla="*/ 8 h 19"/>
                  <a:gd name="T6" fmla="*/ 12 w 21"/>
                  <a:gd name="T7" fmla="*/ 6 h 19"/>
                  <a:gd name="T8" fmla="*/ 16 w 21"/>
                  <a:gd name="T9" fmla="*/ 2 h 19"/>
                  <a:gd name="T10" fmla="*/ 21 w 21"/>
                  <a:gd name="T11" fmla="*/ 0 h 19"/>
                  <a:gd name="T12" fmla="*/ 18 w 21"/>
                  <a:gd name="T13" fmla="*/ 4 h 19"/>
                  <a:gd name="T14" fmla="*/ 15 w 21"/>
                  <a:gd name="T15" fmla="*/ 8 h 19"/>
                  <a:gd name="T16" fmla="*/ 11 w 21"/>
                  <a:gd name="T17" fmla="*/ 11 h 19"/>
                  <a:gd name="T18" fmla="*/ 7 w 21"/>
                  <a:gd name="T19" fmla="*/ 13 h 19"/>
                  <a:gd name="T20" fmla="*/ 1 w 21"/>
                  <a:gd name="T2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 y="17"/>
                    </a:moveTo>
                    <a:cubicBezTo>
                      <a:pt x="0" y="15"/>
                      <a:pt x="0" y="13"/>
                      <a:pt x="2" y="12"/>
                    </a:cubicBezTo>
                    <a:cubicBezTo>
                      <a:pt x="5" y="10"/>
                      <a:pt x="6" y="9"/>
                      <a:pt x="7" y="8"/>
                    </a:cubicBezTo>
                    <a:cubicBezTo>
                      <a:pt x="9" y="7"/>
                      <a:pt x="10" y="8"/>
                      <a:pt x="12" y="6"/>
                    </a:cubicBezTo>
                    <a:cubicBezTo>
                      <a:pt x="13" y="5"/>
                      <a:pt x="15" y="3"/>
                      <a:pt x="16" y="2"/>
                    </a:cubicBezTo>
                    <a:cubicBezTo>
                      <a:pt x="17" y="2"/>
                      <a:pt x="21" y="0"/>
                      <a:pt x="21" y="0"/>
                    </a:cubicBezTo>
                    <a:cubicBezTo>
                      <a:pt x="21" y="0"/>
                      <a:pt x="18" y="3"/>
                      <a:pt x="18" y="4"/>
                    </a:cubicBezTo>
                    <a:cubicBezTo>
                      <a:pt x="17" y="5"/>
                      <a:pt x="17" y="8"/>
                      <a:pt x="15" y="8"/>
                    </a:cubicBezTo>
                    <a:cubicBezTo>
                      <a:pt x="14" y="9"/>
                      <a:pt x="12" y="10"/>
                      <a:pt x="11" y="11"/>
                    </a:cubicBezTo>
                    <a:cubicBezTo>
                      <a:pt x="10" y="12"/>
                      <a:pt x="8" y="11"/>
                      <a:pt x="7" y="13"/>
                    </a:cubicBezTo>
                    <a:cubicBezTo>
                      <a:pt x="6" y="15"/>
                      <a:pt x="2" y="19"/>
                      <a:pt x="1" y="1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3" name="Freeform 51">
                <a:extLst>
                  <a:ext uri="{FF2B5EF4-FFF2-40B4-BE49-F238E27FC236}">
                    <a16:creationId xmlns:a16="http://schemas.microsoft.com/office/drawing/2014/main" id="{C5567161-90BF-41FC-9B01-8E8488AF1D2B}"/>
                  </a:ext>
                </a:extLst>
              </p:cNvPr>
              <p:cNvSpPr>
                <a:spLocks/>
              </p:cNvSpPr>
              <p:nvPr/>
            </p:nvSpPr>
            <p:spPr bwMode="auto">
              <a:xfrm>
                <a:off x="9680408" y="2700742"/>
                <a:ext cx="15464" cy="24487"/>
              </a:xfrm>
              <a:custGeom>
                <a:avLst/>
                <a:gdLst>
                  <a:gd name="T0" fmla="*/ 1 w 6"/>
                  <a:gd name="T1" fmla="*/ 7 h 10"/>
                  <a:gd name="T2" fmla="*/ 1 w 6"/>
                  <a:gd name="T3" fmla="*/ 3 h 10"/>
                  <a:gd name="T4" fmla="*/ 4 w 6"/>
                  <a:gd name="T5" fmla="*/ 2 h 10"/>
                  <a:gd name="T6" fmla="*/ 5 w 6"/>
                  <a:gd name="T7" fmla="*/ 7 h 10"/>
                  <a:gd name="T8" fmla="*/ 1 w 6"/>
                  <a:gd name="T9" fmla="*/ 7 h 10"/>
                </a:gdLst>
                <a:ahLst/>
                <a:cxnLst>
                  <a:cxn ang="0">
                    <a:pos x="T0" y="T1"/>
                  </a:cxn>
                  <a:cxn ang="0">
                    <a:pos x="T2" y="T3"/>
                  </a:cxn>
                  <a:cxn ang="0">
                    <a:pos x="T4" y="T5"/>
                  </a:cxn>
                  <a:cxn ang="0">
                    <a:pos x="T6" y="T7"/>
                  </a:cxn>
                  <a:cxn ang="0">
                    <a:pos x="T8" y="T9"/>
                  </a:cxn>
                </a:cxnLst>
                <a:rect l="0" t="0" r="r" b="b"/>
                <a:pathLst>
                  <a:path w="6" h="10">
                    <a:moveTo>
                      <a:pt x="1" y="7"/>
                    </a:moveTo>
                    <a:cubicBezTo>
                      <a:pt x="1" y="6"/>
                      <a:pt x="0" y="3"/>
                      <a:pt x="1" y="3"/>
                    </a:cubicBezTo>
                    <a:cubicBezTo>
                      <a:pt x="2" y="2"/>
                      <a:pt x="3" y="0"/>
                      <a:pt x="4" y="2"/>
                    </a:cubicBezTo>
                    <a:cubicBezTo>
                      <a:pt x="5" y="3"/>
                      <a:pt x="6" y="6"/>
                      <a:pt x="5" y="7"/>
                    </a:cubicBezTo>
                    <a:cubicBezTo>
                      <a:pt x="4" y="8"/>
                      <a:pt x="2" y="10"/>
                      <a:pt x="1"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4" name="Freeform 52">
                <a:extLst>
                  <a:ext uri="{FF2B5EF4-FFF2-40B4-BE49-F238E27FC236}">
                    <a16:creationId xmlns:a16="http://schemas.microsoft.com/office/drawing/2014/main" id="{EC826403-2250-44E2-9923-B278F38D56A8}"/>
                  </a:ext>
                </a:extLst>
              </p:cNvPr>
              <p:cNvSpPr>
                <a:spLocks/>
              </p:cNvSpPr>
              <p:nvPr/>
            </p:nvSpPr>
            <p:spPr bwMode="auto">
              <a:xfrm>
                <a:off x="9631439" y="2693010"/>
                <a:ext cx="349229" cy="471674"/>
              </a:xfrm>
              <a:custGeom>
                <a:avLst/>
                <a:gdLst>
                  <a:gd name="T0" fmla="*/ 115 w 142"/>
                  <a:gd name="T1" fmla="*/ 178 h 191"/>
                  <a:gd name="T2" fmla="*/ 123 w 142"/>
                  <a:gd name="T3" fmla="*/ 164 h 191"/>
                  <a:gd name="T4" fmla="*/ 124 w 142"/>
                  <a:gd name="T5" fmla="*/ 162 h 191"/>
                  <a:gd name="T6" fmla="*/ 128 w 142"/>
                  <a:gd name="T7" fmla="*/ 148 h 191"/>
                  <a:gd name="T8" fmla="*/ 129 w 142"/>
                  <a:gd name="T9" fmla="*/ 142 h 191"/>
                  <a:gd name="T10" fmla="*/ 136 w 142"/>
                  <a:gd name="T11" fmla="*/ 133 h 191"/>
                  <a:gd name="T12" fmla="*/ 140 w 142"/>
                  <a:gd name="T13" fmla="*/ 135 h 191"/>
                  <a:gd name="T14" fmla="*/ 141 w 142"/>
                  <a:gd name="T15" fmla="*/ 120 h 191"/>
                  <a:gd name="T16" fmla="*/ 142 w 142"/>
                  <a:gd name="T17" fmla="*/ 113 h 191"/>
                  <a:gd name="T18" fmla="*/ 136 w 142"/>
                  <a:gd name="T19" fmla="*/ 105 h 191"/>
                  <a:gd name="T20" fmla="*/ 133 w 142"/>
                  <a:gd name="T21" fmla="*/ 92 h 191"/>
                  <a:gd name="T22" fmla="*/ 129 w 142"/>
                  <a:gd name="T23" fmla="*/ 82 h 191"/>
                  <a:gd name="T24" fmla="*/ 119 w 142"/>
                  <a:gd name="T25" fmla="*/ 70 h 191"/>
                  <a:gd name="T26" fmla="*/ 109 w 142"/>
                  <a:gd name="T27" fmla="*/ 74 h 191"/>
                  <a:gd name="T28" fmla="*/ 104 w 142"/>
                  <a:gd name="T29" fmla="*/ 81 h 191"/>
                  <a:gd name="T30" fmla="*/ 99 w 142"/>
                  <a:gd name="T31" fmla="*/ 91 h 191"/>
                  <a:gd name="T32" fmla="*/ 89 w 142"/>
                  <a:gd name="T33" fmla="*/ 92 h 191"/>
                  <a:gd name="T34" fmla="*/ 86 w 142"/>
                  <a:gd name="T35" fmla="*/ 82 h 191"/>
                  <a:gd name="T36" fmla="*/ 94 w 142"/>
                  <a:gd name="T37" fmla="*/ 76 h 191"/>
                  <a:gd name="T38" fmla="*/ 96 w 142"/>
                  <a:gd name="T39" fmla="*/ 65 h 191"/>
                  <a:gd name="T40" fmla="*/ 103 w 142"/>
                  <a:gd name="T41" fmla="*/ 55 h 191"/>
                  <a:gd name="T42" fmla="*/ 102 w 142"/>
                  <a:gd name="T43" fmla="*/ 43 h 191"/>
                  <a:gd name="T44" fmla="*/ 94 w 142"/>
                  <a:gd name="T45" fmla="*/ 31 h 191"/>
                  <a:gd name="T46" fmla="*/ 98 w 142"/>
                  <a:gd name="T47" fmla="*/ 25 h 191"/>
                  <a:gd name="T48" fmla="*/ 92 w 142"/>
                  <a:gd name="T49" fmla="*/ 16 h 191"/>
                  <a:gd name="T50" fmla="*/ 81 w 142"/>
                  <a:gd name="T51" fmla="*/ 13 h 191"/>
                  <a:gd name="T52" fmla="*/ 70 w 142"/>
                  <a:gd name="T53" fmla="*/ 9 h 191"/>
                  <a:gd name="T54" fmla="*/ 62 w 142"/>
                  <a:gd name="T55" fmla="*/ 3 h 191"/>
                  <a:gd name="T56" fmla="*/ 50 w 142"/>
                  <a:gd name="T57" fmla="*/ 1 h 191"/>
                  <a:gd name="T58" fmla="*/ 42 w 142"/>
                  <a:gd name="T59" fmla="*/ 4 h 191"/>
                  <a:gd name="T60" fmla="*/ 38 w 142"/>
                  <a:gd name="T61" fmla="*/ 13 h 191"/>
                  <a:gd name="T62" fmla="*/ 42 w 142"/>
                  <a:gd name="T63" fmla="*/ 18 h 191"/>
                  <a:gd name="T64" fmla="*/ 32 w 142"/>
                  <a:gd name="T65" fmla="*/ 22 h 191"/>
                  <a:gd name="T66" fmla="*/ 30 w 142"/>
                  <a:gd name="T67" fmla="*/ 32 h 191"/>
                  <a:gd name="T68" fmla="*/ 30 w 142"/>
                  <a:gd name="T69" fmla="*/ 44 h 191"/>
                  <a:gd name="T70" fmla="*/ 27 w 142"/>
                  <a:gd name="T71" fmla="*/ 47 h 191"/>
                  <a:gd name="T72" fmla="*/ 24 w 142"/>
                  <a:gd name="T73" fmla="*/ 40 h 191"/>
                  <a:gd name="T74" fmla="*/ 24 w 142"/>
                  <a:gd name="T75" fmla="*/ 29 h 191"/>
                  <a:gd name="T76" fmla="*/ 20 w 142"/>
                  <a:gd name="T77" fmla="*/ 34 h 191"/>
                  <a:gd name="T78" fmla="*/ 15 w 142"/>
                  <a:gd name="T79" fmla="*/ 40 h 191"/>
                  <a:gd name="T80" fmla="*/ 10 w 142"/>
                  <a:gd name="T81" fmla="*/ 48 h 191"/>
                  <a:gd name="T82" fmla="*/ 6 w 142"/>
                  <a:gd name="T83" fmla="*/ 57 h 191"/>
                  <a:gd name="T84" fmla="*/ 7 w 142"/>
                  <a:gd name="T85" fmla="*/ 71 h 191"/>
                  <a:gd name="T86" fmla="*/ 3 w 142"/>
                  <a:gd name="T87" fmla="*/ 80 h 191"/>
                  <a:gd name="T88" fmla="*/ 3 w 142"/>
                  <a:gd name="T89" fmla="*/ 91 h 191"/>
                  <a:gd name="T90" fmla="*/ 1 w 142"/>
                  <a:gd name="T91" fmla="*/ 102 h 191"/>
                  <a:gd name="T92" fmla="*/ 6 w 142"/>
                  <a:gd name="T93" fmla="*/ 113 h 191"/>
                  <a:gd name="T94" fmla="*/ 14 w 142"/>
                  <a:gd name="T95" fmla="*/ 121 h 191"/>
                  <a:gd name="T96" fmla="*/ 15 w 142"/>
                  <a:gd name="T97" fmla="*/ 131 h 191"/>
                  <a:gd name="T98" fmla="*/ 17 w 142"/>
                  <a:gd name="T99" fmla="*/ 146 h 191"/>
                  <a:gd name="T100" fmla="*/ 14 w 142"/>
                  <a:gd name="T101" fmla="*/ 166 h 191"/>
                  <a:gd name="T102" fmla="*/ 8 w 142"/>
                  <a:gd name="T103" fmla="*/ 180 h 191"/>
                  <a:gd name="T104" fmla="*/ 1 w 142"/>
                  <a:gd name="T105" fmla="*/ 191 h 191"/>
                  <a:gd name="T106" fmla="*/ 69 w 142"/>
                  <a:gd name="T107" fmla="*/ 18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91">
                    <a:moveTo>
                      <a:pt x="69" y="187"/>
                    </a:moveTo>
                    <a:cubicBezTo>
                      <a:pt x="115" y="178"/>
                      <a:pt x="115" y="178"/>
                      <a:pt x="115" y="178"/>
                    </a:cubicBezTo>
                    <a:cubicBezTo>
                      <a:pt x="116" y="176"/>
                      <a:pt x="116" y="172"/>
                      <a:pt x="117" y="171"/>
                    </a:cubicBezTo>
                    <a:cubicBezTo>
                      <a:pt x="117" y="170"/>
                      <a:pt x="122" y="166"/>
                      <a:pt x="123" y="164"/>
                    </a:cubicBezTo>
                    <a:cubicBezTo>
                      <a:pt x="123" y="164"/>
                      <a:pt x="123" y="163"/>
                      <a:pt x="124" y="162"/>
                    </a:cubicBezTo>
                    <a:cubicBezTo>
                      <a:pt x="124" y="162"/>
                      <a:pt x="124" y="162"/>
                      <a:pt x="124" y="162"/>
                    </a:cubicBezTo>
                    <a:cubicBezTo>
                      <a:pt x="123" y="160"/>
                      <a:pt x="123" y="157"/>
                      <a:pt x="123" y="155"/>
                    </a:cubicBezTo>
                    <a:cubicBezTo>
                      <a:pt x="123" y="153"/>
                      <a:pt x="127" y="149"/>
                      <a:pt x="128" y="148"/>
                    </a:cubicBezTo>
                    <a:cubicBezTo>
                      <a:pt x="128" y="148"/>
                      <a:pt x="129" y="148"/>
                      <a:pt x="129" y="147"/>
                    </a:cubicBezTo>
                    <a:cubicBezTo>
                      <a:pt x="129" y="145"/>
                      <a:pt x="129" y="144"/>
                      <a:pt x="129" y="142"/>
                    </a:cubicBezTo>
                    <a:cubicBezTo>
                      <a:pt x="128" y="139"/>
                      <a:pt x="130" y="136"/>
                      <a:pt x="131" y="134"/>
                    </a:cubicBezTo>
                    <a:cubicBezTo>
                      <a:pt x="133" y="131"/>
                      <a:pt x="135" y="133"/>
                      <a:pt x="136" y="133"/>
                    </a:cubicBezTo>
                    <a:cubicBezTo>
                      <a:pt x="137" y="133"/>
                      <a:pt x="138" y="135"/>
                      <a:pt x="138" y="137"/>
                    </a:cubicBezTo>
                    <a:cubicBezTo>
                      <a:pt x="139" y="136"/>
                      <a:pt x="139" y="135"/>
                      <a:pt x="140" y="135"/>
                    </a:cubicBezTo>
                    <a:cubicBezTo>
                      <a:pt x="142" y="134"/>
                      <a:pt x="141" y="129"/>
                      <a:pt x="141" y="128"/>
                    </a:cubicBezTo>
                    <a:cubicBezTo>
                      <a:pt x="140" y="126"/>
                      <a:pt x="141" y="121"/>
                      <a:pt x="141" y="120"/>
                    </a:cubicBezTo>
                    <a:cubicBezTo>
                      <a:pt x="141" y="118"/>
                      <a:pt x="142" y="116"/>
                      <a:pt x="142" y="114"/>
                    </a:cubicBezTo>
                    <a:cubicBezTo>
                      <a:pt x="142" y="114"/>
                      <a:pt x="142" y="113"/>
                      <a:pt x="142" y="113"/>
                    </a:cubicBezTo>
                    <a:cubicBezTo>
                      <a:pt x="140" y="112"/>
                      <a:pt x="138" y="111"/>
                      <a:pt x="138" y="111"/>
                    </a:cubicBezTo>
                    <a:cubicBezTo>
                      <a:pt x="138" y="111"/>
                      <a:pt x="137" y="106"/>
                      <a:pt x="136" y="105"/>
                    </a:cubicBezTo>
                    <a:cubicBezTo>
                      <a:pt x="136" y="103"/>
                      <a:pt x="135" y="98"/>
                      <a:pt x="135" y="98"/>
                    </a:cubicBezTo>
                    <a:cubicBezTo>
                      <a:pt x="133" y="92"/>
                      <a:pt x="133" y="92"/>
                      <a:pt x="133" y="92"/>
                    </a:cubicBezTo>
                    <a:cubicBezTo>
                      <a:pt x="130" y="87"/>
                      <a:pt x="130" y="87"/>
                      <a:pt x="130" y="87"/>
                    </a:cubicBezTo>
                    <a:cubicBezTo>
                      <a:pt x="130" y="87"/>
                      <a:pt x="130" y="84"/>
                      <a:pt x="129" y="82"/>
                    </a:cubicBezTo>
                    <a:cubicBezTo>
                      <a:pt x="129" y="79"/>
                      <a:pt x="127" y="77"/>
                      <a:pt x="126" y="75"/>
                    </a:cubicBezTo>
                    <a:cubicBezTo>
                      <a:pt x="124" y="72"/>
                      <a:pt x="121" y="71"/>
                      <a:pt x="119" y="70"/>
                    </a:cubicBezTo>
                    <a:cubicBezTo>
                      <a:pt x="116" y="70"/>
                      <a:pt x="115" y="69"/>
                      <a:pt x="113" y="71"/>
                    </a:cubicBezTo>
                    <a:cubicBezTo>
                      <a:pt x="112" y="72"/>
                      <a:pt x="109" y="74"/>
                      <a:pt x="109" y="74"/>
                    </a:cubicBezTo>
                    <a:cubicBezTo>
                      <a:pt x="106" y="77"/>
                      <a:pt x="106" y="77"/>
                      <a:pt x="106" y="77"/>
                    </a:cubicBezTo>
                    <a:cubicBezTo>
                      <a:pt x="106" y="77"/>
                      <a:pt x="103" y="80"/>
                      <a:pt x="104" y="81"/>
                    </a:cubicBezTo>
                    <a:cubicBezTo>
                      <a:pt x="104" y="83"/>
                      <a:pt x="105" y="85"/>
                      <a:pt x="102" y="86"/>
                    </a:cubicBezTo>
                    <a:cubicBezTo>
                      <a:pt x="99" y="86"/>
                      <a:pt x="99" y="90"/>
                      <a:pt x="99" y="91"/>
                    </a:cubicBezTo>
                    <a:cubicBezTo>
                      <a:pt x="100" y="92"/>
                      <a:pt x="97" y="94"/>
                      <a:pt x="95" y="94"/>
                    </a:cubicBezTo>
                    <a:cubicBezTo>
                      <a:pt x="93" y="93"/>
                      <a:pt x="91" y="93"/>
                      <a:pt x="89" y="92"/>
                    </a:cubicBezTo>
                    <a:cubicBezTo>
                      <a:pt x="87" y="92"/>
                      <a:pt x="86" y="90"/>
                      <a:pt x="86" y="89"/>
                    </a:cubicBezTo>
                    <a:cubicBezTo>
                      <a:pt x="86" y="88"/>
                      <a:pt x="86" y="84"/>
                      <a:pt x="86" y="82"/>
                    </a:cubicBezTo>
                    <a:cubicBezTo>
                      <a:pt x="86" y="81"/>
                      <a:pt x="88" y="79"/>
                      <a:pt x="89" y="78"/>
                    </a:cubicBezTo>
                    <a:cubicBezTo>
                      <a:pt x="90" y="77"/>
                      <a:pt x="93" y="77"/>
                      <a:pt x="94" y="76"/>
                    </a:cubicBezTo>
                    <a:cubicBezTo>
                      <a:pt x="95" y="75"/>
                      <a:pt x="94" y="72"/>
                      <a:pt x="96" y="71"/>
                    </a:cubicBezTo>
                    <a:cubicBezTo>
                      <a:pt x="97" y="70"/>
                      <a:pt x="96" y="65"/>
                      <a:pt x="96" y="65"/>
                    </a:cubicBezTo>
                    <a:cubicBezTo>
                      <a:pt x="96" y="64"/>
                      <a:pt x="98" y="61"/>
                      <a:pt x="101" y="60"/>
                    </a:cubicBezTo>
                    <a:cubicBezTo>
                      <a:pt x="104" y="59"/>
                      <a:pt x="103" y="56"/>
                      <a:pt x="103" y="55"/>
                    </a:cubicBezTo>
                    <a:cubicBezTo>
                      <a:pt x="103" y="54"/>
                      <a:pt x="101" y="50"/>
                      <a:pt x="101" y="50"/>
                    </a:cubicBezTo>
                    <a:cubicBezTo>
                      <a:pt x="101" y="50"/>
                      <a:pt x="102" y="45"/>
                      <a:pt x="102" y="43"/>
                    </a:cubicBezTo>
                    <a:cubicBezTo>
                      <a:pt x="102" y="40"/>
                      <a:pt x="99" y="36"/>
                      <a:pt x="100" y="35"/>
                    </a:cubicBezTo>
                    <a:cubicBezTo>
                      <a:pt x="101" y="34"/>
                      <a:pt x="97" y="32"/>
                      <a:pt x="94" y="31"/>
                    </a:cubicBezTo>
                    <a:cubicBezTo>
                      <a:pt x="92" y="30"/>
                      <a:pt x="93" y="28"/>
                      <a:pt x="93" y="28"/>
                    </a:cubicBezTo>
                    <a:cubicBezTo>
                      <a:pt x="93" y="28"/>
                      <a:pt x="97" y="26"/>
                      <a:pt x="98" y="25"/>
                    </a:cubicBezTo>
                    <a:cubicBezTo>
                      <a:pt x="99" y="24"/>
                      <a:pt x="96" y="21"/>
                      <a:pt x="95" y="20"/>
                    </a:cubicBezTo>
                    <a:cubicBezTo>
                      <a:pt x="94" y="20"/>
                      <a:pt x="94" y="16"/>
                      <a:pt x="92" y="16"/>
                    </a:cubicBezTo>
                    <a:cubicBezTo>
                      <a:pt x="91" y="15"/>
                      <a:pt x="89" y="13"/>
                      <a:pt x="88" y="13"/>
                    </a:cubicBezTo>
                    <a:cubicBezTo>
                      <a:pt x="86" y="13"/>
                      <a:pt x="84" y="12"/>
                      <a:pt x="81" y="13"/>
                    </a:cubicBezTo>
                    <a:cubicBezTo>
                      <a:pt x="79" y="13"/>
                      <a:pt x="78" y="10"/>
                      <a:pt x="77" y="9"/>
                    </a:cubicBezTo>
                    <a:cubicBezTo>
                      <a:pt x="76" y="8"/>
                      <a:pt x="71" y="9"/>
                      <a:pt x="70" y="9"/>
                    </a:cubicBezTo>
                    <a:cubicBezTo>
                      <a:pt x="69" y="9"/>
                      <a:pt x="69" y="6"/>
                      <a:pt x="67" y="5"/>
                    </a:cubicBezTo>
                    <a:cubicBezTo>
                      <a:pt x="64" y="3"/>
                      <a:pt x="63" y="3"/>
                      <a:pt x="62" y="3"/>
                    </a:cubicBezTo>
                    <a:cubicBezTo>
                      <a:pt x="61" y="3"/>
                      <a:pt x="57" y="3"/>
                      <a:pt x="56" y="3"/>
                    </a:cubicBezTo>
                    <a:cubicBezTo>
                      <a:pt x="56" y="3"/>
                      <a:pt x="53" y="2"/>
                      <a:pt x="50" y="1"/>
                    </a:cubicBezTo>
                    <a:cubicBezTo>
                      <a:pt x="48" y="0"/>
                      <a:pt x="47" y="0"/>
                      <a:pt x="45" y="1"/>
                    </a:cubicBezTo>
                    <a:cubicBezTo>
                      <a:pt x="44" y="2"/>
                      <a:pt x="42" y="2"/>
                      <a:pt x="42" y="4"/>
                    </a:cubicBezTo>
                    <a:cubicBezTo>
                      <a:pt x="42" y="6"/>
                      <a:pt x="39" y="5"/>
                      <a:pt x="39" y="7"/>
                    </a:cubicBezTo>
                    <a:cubicBezTo>
                      <a:pt x="38" y="10"/>
                      <a:pt x="38" y="11"/>
                      <a:pt x="38" y="13"/>
                    </a:cubicBezTo>
                    <a:cubicBezTo>
                      <a:pt x="38" y="15"/>
                      <a:pt x="38" y="15"/>
                      <a:pt x="40" y="16"/>
                    </a:cubicBezTo>
                    <a:cubicBezTo>
                      <a:pt x="42" y="17"/>
                      <a:pt x="42" y="18"/>
                      <a:pt x="42" y="18"/>
                    </a:cubicBezTo>
                    <a:cubicBezTo>
                      <a:pt x="42" y="18"/>
                      <a:pt x="39" y="19"/>
                      <a:pt x="38" y="19"/>
                    </a:cubicBezTo>
                    <a:cubicBezTo>
                      <a:pt x="37" y="19"/>
                      <a:pt x="34" y="21"/>
                      <a:pt x="32" y="22"/>
                    </a:cubicBezTo>
                    <a:cubicBezTo>
                      <a:pt x="31" y="23"/>
                      <a:pt x="29" y="25"/>
                      <a:pt x="30" y="28"/>
                    </a:cubicBezTo>
                    <a:cubicBezTo>
                      <a:pt x="31" y="30"/>
                      <a:pt x="31" y="30"/>
                      <a:pt x="30" y="32"/>
                    </a:cubicBezTo>
                    <a:cubicBezTo>
                      <a:pt x="29" y="34"/>
                      <a:pt x="32" y="37"/>
                      <a:pt x="32" y="40"/>
                    </a:cubicBezTo>
                    <a:cubicBezTo>
                      <a:pt x="32" y="42"/>
                      <a:pt x="30" y="44"/>
                      <a:pt x="30" y="44"/>
                    </a:cubicBezTo>
                    <a:cubicBezTo>
                      <a:pt x="30" y="44"/>
                      <a:pt x="29" y="40"/>
                      <a:pt x="28" y="42"/>
                    </a:cubicBezTo>
                    <a:cubicBezTo>
                      <a:pt x="27" y="43"/>
                      <a:pt x="28" y="46"/>
                      <a:pt x="27" y="47"/>
                    </a:cubicBezTo>
                    <a:cubicBezTo>
                      <a:pt x="25" y="49"/>
                      <a:pt x="25" y="47"/>
                      <a:pt x="24" y="44"/>
                    </a:cubicBezTo>
                    <a:cubicBezTo>
                      <a:pt x="24" y="42"/>
                      <a:pt x="24" y="40"/>
                      <a:pt x="24" y="40"/>
                    </a:cubicBezTo>
                    <a:cubicBezTo>
                      <a:pt x="23" y="39"/>
                      <a:pt x="24" y="35"/>
                      <a:pt x="24" y="33"/>
                    </a:cubicBezTo>
                    <a:cubicBezTo>
                      <a:pt x="24" y="31"/>
                      <a:pt x="27" y="28"/>
                      <a:pt x="24" y="29"/>
                    </a:cubicBezTo>
                    <a:cubicBezTo>
                      <a:pt x="21" y="30"/>
                      <a:pt x="22" y="29"/>
                      <a:pt x="22" y="33"/>
                    </a:cubicBezTo>
                    <a:cubicBezTo>
                      <a:pt x="22" y="36"/>
                      <a:pt x="21" y="32"/>
                      <a:pt x="20" y="34"/>
                    </a:cubicBezTo>
                    <a:cubicBezTo>
                      <a:pt x="18" y="36"/>
                      <a:pt x="19" y="38"/>
                      <a:pt x="19" y="40"/>
                    </a:cubicBezTo>
                    <a:cubicBezTo>
                      <a:pt x="19" y="42"/>
                      <a:pt x="17" y="40"/>
                      <a:pt x="15" y="40"/>
                    </a:cubicBezTo>
                    <a:cubicBezTo>
                      <a:pt x="14" y="40"/>
                      <a:pt x="13" y="42"/>
                      <a:pt x="12" y="43"/>
                    </a:cubicBezTo>
                    <a:cubicBezTo>
                      <a:pt x="11" y="45"/>
                      <a:pt x="10" y="46"/>
                      <a:pt x="10" y="48"/>
                    </a:cubicBezTo>
                    <a:cubicBezTo>
                      <a:pt x="10" y="50"/>
                      <a:pt x="9" y="51"/>
                      <a:pt x="6" y="53"/>
                    </a:cubicBezTo>
                    <a:cubicBezTo>
                      <a:pt x="3" y="54"/>
                      <a:pt x="4" y="56"/>
                      <a:pt x="6" y="57"/>
                    </a:cubicBezTo>
                    <a:cubicBezTo>
                      <a:pt x="8" y="59"/>
                      <a:pt x="5" y="60"/>
                      <a:pt x="5" y="63"/>
                    </a:cubicBezTo>
                    <a:cubicBezTo>
                      <a:pt x="5" y="66"/>
                      <a:pt x="8" y="70"/>
                      <a:pt x="7" y="71"/>
                    </a:cubicBezTo>
                    <a:cubicBezTo>
                      <a:pt x="7" y="72"/>
                      <a:pt x="5" y="72"/>
                      <a:pt x="5" y="74"/>
                    </a:cubicBezTo>
                    <a:cubicBezTo>
                      <a:pt x="5" y="77"/>
                      <a:pt x="5" y="78"/>
                      <a:pt x="3" y="80"/>
                    </a:cubicBezTo>
                    <a:cubicBezTo>
                      <a:pt x="2" y="81"/>
                      <a:pt x="1" y="84"/>
                      <a:pt x="1" y="85"/>
                    </a:cubicBezTo>
                    <a:cubicBezTo>
                      <a:pt x="0" y="87"/>
                      <a:pt x="2" y="89"/>
                      <a:pt x="3" y="91"/>
                    </a:cubicBezTo>
                    <a:cubicBezTo>
                      <a:pt x="5" y="93"/>
                      <a:pt x="4" y="97"/>
                      <a:pt x="4" y="97"/>
                    </a:cubicBezTo>
                    <a:cubicBezTo>
                      <a:pt x="4" y="97"/>
                      <a:pt x="2" y="99"/>
                      <a:pt x="1" y="102"/>
                    </a:cubicBezTo>
                    <a:cubicBezTo>
                      <a:pt x="0" y="104"/>
                      <a:pt x="0" y="105"/>
                      <a:pt x="1" y="106"/>
                    </a:cubicBezTo>
                    <a:cubicBezTo>
                      <a:pt x="2" y="107"/>
                      <a:pt x="4" y="111"/>
                      <a:pt x="6" y="113"/>
                    </a:cubicBezTo>
                    <a:cubicBezTo>
                      <a:pt x="8" y="115"/>
                      <a:pt x="8" y="118"/>
                      <a:pt x="9" y="119"/>
                    </a:cubicBezTo>
                    <a:cubicBezTo>
                      <a:pt x="10" y="120"/>
                      <a:pt x="14" y="121"/>
                      <a:pt x="14" y="121"/>
                    </a:cubicBezTo>
                    <a:cubicBezTo>
                      <a:pt x="14" y="121"/>
                      <a:pt x="12" y="123"/>
                      <a:pt x="13" y="125"/>
                    </a:cubicBezTo>
                    <a:cubicBezTo>
                      <a:pt x="13" y="126"/>
                      <a:pt x="13" y="129"/>
                      <a:pt x="15" y="131"/>
                    </a:cubicBezTo>
                    <a:cubicBezTo>
                      <a:pt x="16" y="134"/>
                      <a:pt x="15" y="137"/>
                      <a:pt x="15" y="139"/>
                    </a:cubicBezTo>
                    <a:cubicBezTo>
                      <a:pt x="15" y="142"/>
                      <a:pt x="17" y="143"/>
                      <a:pt x="17" y="146"/>
                    </a:cubicBezTo>
                    <a:cubicBezTo>
                      <a:pt x="17" y="149"/>
                      <a:pt x="16" y="156"/>
                      <a:pt x="15" y="160"/>
                    </a:cubicBezTo>
                    <a:cubicBezTo>
                      <a:pt x="15" y="164"/>
                      <a:pt x="14" y="165"/>
                      <a:pt x="14" y="166"/>
                    </a:cubicBezTo>
                    <a:cubicBezTo>
                      <a:pt x="14" y="168"/>
                      <a:pt x="11" y="171"/>
                      <a:pt x="11" y="173"/>
                    </a:cubicBezTo>
                    <a:cubicBezTo>
                      <a:pt x="11" y="174"/>
                      <a:pt x="9" y="178"/>
                      <a:pt x="8" y="180"/>
                    </a:cubicBezTo>
                    <a:cubicBezTo>
                      <a:pt x="7" y="182"/>
                      <a:pt x="6" y="186"/>
                      <a:pt x="4" y="187"/>
                    </a:cubicBezTo>
                    <a:cubicBezTo>
                      <a:pt x="3" y="188"/>
                      <a:pt x="2" y="190"/>
                      <a:pt x="1" y="191"/>
                    </a:cubicBezTo>
                    <a:cubicBezTo>
                      <a:pt x="16" y="189"/>
                      <a:pt x="62" y="184"/>
                      <a:pt x="64" y="184"/>
                    </a:cubicBezTo>
                    <a:cubicBezTo>
                      <a:pt x="66" y="184"/>
                      <a:pt x="68" y="185"/>
                      <a:pt x="69" y="18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5" name="Freeform 53">
                <a:extLst>
                  <a:ext uri="{FF2B5EF4-FFF2-40B4-BE49-F238E27FC236}">
                    <a16:creationId xmlns:a16="http://schemas.microsoft.com/office/drawing/2014/main" id="{554D1AB8-577D-4BF6-81C7-D073B7BB1757}"/>
                  </a:ext>
                </a:extLst>
              </p:cNvPr>
              <p:cNvSpPr>
                <a:spLocks/>
              </p:cNvSpPr>
              <p:nvPr/>
            </p:nvSpPr>
            <p:spPr bwMode="auto">
              <a:xfrm>
                <a:off x="9297674" y="2528052"/>
                <a:ext cx="542530" cy="264188"/>
              </a:xfrm>
              <a:custGeom>
                <a:avLst/>
                <a:gdLst>
                  <a:gd name="T0" fmla="*/ 9 w 221"/>
                  <a:gd name="T1" fmla="*/ 55 h 107"/>
                  <a:gd name="T2" fmla="*/ 34 w 221"/>
                  <a:gd name="T3" fmla="*/ 62 h 107"/>
                  <a:gd name="T4" fmla="*/ 52 w 221"/>
                  <a:gd name="T5" fmla="*/ 69 h 107"/>
                  <a:gd name="T6" fmla="*/ 70 w 221"/>
                  <a:gd name="T7" fmla="*/ 70 h 107"/>
                  <a:gd name="T8" fmla="*/ 77 w 221"/>
                  <a:gd name="T9" fmla="*/ 77 h 107"/>
                  <a:gd name="T10" fmla="*/ 88 w 221"/>
                  <a:gd name="T11" fmla="*/ 85 h 107"/>
                  <a:gd name="T12" fmla="*/ 88 w 221"/>
                  <a:gd name="T13" fmla="*/ 96 h 107"/>
                  <a:gd name="T14" fmla="*/ 92 w 221"/>
                  <a:gd name="T15" fmla="*/ 101 h 107"/>
                  <a:gd name="T16" fmla="*/ 95 w 221"/>
                  <a:gd name="T17" fmla="*/ 107 h 107"/>
                  <a:gd name="T18" fmla="*/ 101 w 221"/>
                  <a:gd name="T19" fmla="*/ 97 h 107"/>
                  <a:gd name="T20" fmla="*/ 106 w 221"/>
                  <a:gd name="T21" fmla="*/ 84 h 107"/>
                  <a:gd name="T22" fmla="*/ 110 w 221"/>
                  <a:gd name="T23" fmla="*/ 75 h 107"/>
                  <a:gd name="T24" fmla="*/ 112 w 221"/>
                  <a:gd name="T25" fmla="*/ 77 h 107"/>
                  <a:gd name="T26" fmla="*/ 118 w 221"/>
                  <a:gd name="T27" fmla="*/ 73 h 107"/>
                  <a:gd name="T28" fmla="*/ 126 w 221"/>
                  <a:gd name="T29" fmla="*/ 72 h 107"/>
                  <a:gd name="T30" fmla="*/ 124 w 221"/>
                  <a:gd name="T31" fmla="*/ 79 h 107"/>
                  <a:gd name="T32" fmla="*/ 130 w 221"/>
                  <a:gd name="T33" fmla="*/ 74 h 107"/>
                  <a:gd name="T34" fmla="*/ 137 w 221"/>
                  <a:gd name="T35" fmla="*/ 64 h 107"/>
                  <a:gd name="T36" fmla="*/ 152 w 221"/>
                  <a:gd name="T37" fmla="*/ 62 h 107"/>
                  <a:gd name="T38" fmla="*/ 162 w 221"/>
                  <a:gd name="T39" fmla="*/ 55 h 107"/>
                  <a:gd name="T40" fmla="*/ 176 w 221"/>
                  <a:gd name="T41" fmla="*/ 59 h 107"/>
                  <a:gd name="T42" fmla="*/ 184 w 221"/>
                  <a:gd name="T43" fmla="*/ 57 h 107"/>
                  <a:gd name="T44" fmla="*/ 190 w 221"/>
                  <a:gd name="T45" fmla="*/ 55 h 107"/>
                  <a:gd name="T46" fmla="*/ 209 w 221"/>
                  <a:gd name="T47" fmla="*/ 56 h 107"/>
                  <a:gd name="T48" fmla="*/ 218 w 221"/>
                  <a:gd name="T49" fmla="*/ 54 h 107"/>
                  <a:gd name="T50" fmla="*/ 217 w 221"/>
                  <a:gd name="T51" fmla="*/ 48 h 107"/>
                  <a:gd name="T52" fmla="*/ 211 w 221"/>
                  <a:gd name="T53" fmla="*/ 54 h 107"/>
                  <a:gd name="T54" fmla="*/ 203 w 221"/>
                  <a:gd name="T55" fmla="*/ 48 h 107"/>
                  <a:gd name="T56" fmla="*/ 197 w 221"/>
                  <a:gd name="T57" fmla="*/ 38 h 107"/>
                  <a:gd name="T58" fmla="*/ 186 w 221"/>
                  <a:gd name="T59" fmla="*/ 37 h 107"/>
                  <a:gd name="T60" fmla="*/ 178 w 221"/>
                  <a:gd name="T61" fmla="*/ 36 h 107"/>
                  <a:gd name="T62" fmla="*/ 171 w 221"/>
                  <a:gd name="T63" fmla="*/ 32 h 107"/>
                  <a:gd name="T64" fmla="*/ 168 w 221"/>
                  <a:gd name="T65" fmla="*/ 23 h 107"/>
                  <a:gd name="T66" fmla="*/ 155 w 221"/>
                  <a:gd name="T67" fmla="*/ 28 h 107"/>
                  <a:gd name="T68" fmla="*/ 140 w 221"/>
                  <a:gd name="T69" fmla="*/ 31 h 107"/>
                  <a:gd name="T70" fmla="*/ 129 w 221"/>
                  <a:gd name="T71" fmla="*/ 36 h 107"/>
                  <a:gd name="T72" fmla="*/ 119 w 221"/>
                  <a:gd name="T73" fmla="*/ 43 h 107"/>
                  <a:gd name="T74" fmla="*/ 109 w 221"/>
                  <a:gd name="T75" fmla="*/ 40 h 107"/>
                  <a:gd name="T76" fmla="*/ 99 w 221"/>
                  <a:gd name="T77" fmla="*/ 43 h 107"/>
                  <a:gd name="T78" fmla="*/ 90 w 221"/>
                  <a:gd name="T79" fmla="*/ 32 h 107"/>
                  <a:gd name="T80" fmla="*/ 73 w 221"/>
                  <a:gd name="T81" fmla="*/ 26 h 107"/>
                  <a:gd name="T82" fmla="*/ 69 w 221"/>
                  <a:gd name="T83" fmla="*/ 25 h 107"/>
                  <a:gd name="T84" fmla="*/ 61 w 221"/>
                  <a:gd name="T85" fmla="*/ 32 h 107"/>
                  <a:gd name="T86" fmla="*/ 63 w 221"/>
                  <a:gd name="T87" fmla="*/ 23 h 107"/>
                  <a:gd name="T88" fmla="*/ 69 w 221"/>
                  <a:gd name="T89" fmla="*/ 13 h 107"/>
                  <a:gd name="T90" fmla="*/ 75 w 221"/>
                  <a:gd name="T91" fmla="*/ 6 h 107"/>
                  <a:gd name="T92" fmla="*/ 80 w 221"/>
                  <a:gd name="T93" fmla="*/ 1 h 107"/>
                  <a:gd name="T94" fmla="*/ 64 w 221"/>
                  <a:gd name="T95" fmla="*/ 4 h 107"/>
                  <a:gd name="T96" fmla="*/ 55 w 221"/>
                  <a:gd name="T97" fmla="*/ 15 h 107"/>
                  <a:gd name="T98" fmla="*/ 60 w 221"/>
                  <a:gd name="T99" fmla="*/ 22 h 107"/>
                  <a:gd name="T100" fmla="*/ 52 w 221"/>
                  <a:gd name="T101" fmla="*/ 15 h 107"/>
                  <a:gd name="T102" fmla="*/ 45 w 221"/>
                  <a:gd name="T103" fmla="*/ 23 h 107"/>
                  <a:gd name="T104" fmla="*/ 34 w 221"/>
                  <a:gd name="T105" fmla="*/ 31 h 107"/>
                  <a:gd name="T106" fmla="*/ 17 w 221"/>
                  <a:gd name="T107" fmla="*/ 38 h 107"/>
                  <a:gd name="T108" fmla="*/ 0 w 221"/>
                  <a:gd name="T109"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1" h="107">
                    <a:moveTo>
                      <a:pt x="3" y="50"/>
                    </a:moveTo>
                    <a:cubicBezTo>
                      <a:pt x="6" y="50"/>
                      <a:pt x="8" y="53"/>
                      <a:pt x="9" y="55"/>
                    </a:cubicBezTo>
                    <a:cubicBezTo>
                      <a:pt x="10" y="56"/>
                      <a:pt x="11" y="58"/>
                      <a:pt x="12" y="59"/>
                    </a:cubicBezTo>
                    <a:cubicBezTo>
                      <a:pt x="14" y="59"/>
                      <a:pt x="31" y="61"/>
                      <a:pt x="34" y="62"/>
                    </a:cubicBezTo>
                    <a:cubicBezTo>
                      <a:pt x="38" y="64"/>
                      <a:pt x="43" y="64"/>
                      <a:pt x="45" y="65"/>
                    </a:cubicBezTo>
                    <a:cubicBezTo>
                      <a:pt x="47" y="66"/>
                      <a:pt x="51" y="69"/>
                      <a:pt x="52" y="69"/>
                    </a:cubicBezTo>
                    <a:cubicBezTo>
                      <a:pt x="54" y="69"/>
                      <a:pt x="61" y="67"/>
                      <a:pt x="64" y="68"/>
                    </a:cubicBezTo>
                    <a:cubicBezTo>
                      <a:pt x="66" y="69"/>
                      <a:pt x="69" y="70"/>
                      <a:pt x="70" y="70"/>
                    </a:cubicBezTo>
                    <a:cubicBezTo>
                      <a:pt x="71" y="71"/>
                      <a:pt x="76" y="71"/>
                      <a:pt x="76" y="71"/>
                    </a:cubicBezTo>
                    <a:cubicBezTo>
                      <a:pt x="77" y="77"/>
                      <a:pt x="77" y="77"/>
                      <a:pt x="77" y="77"/>
                    </a:cubicBezTo>
                    <a:cubicBezTo>
                      <a:pt x="77" y="77"/>
                      <a:pt x="82" y="80"/>
                      <a:pt x="83" y="80"/>
                    </a:cubicBezTo>
                    <a:cubicBezTo>
                      <a:pt x="85" y="80"/>
                      <a:pt x="88" y="85"/>
                      <a:pt x="88" y="85"/>
                    </a:cubicBezTo>
                    <a:cubicBezTo>
                      <a:pt x="88" y="85"/>
                      <a:pt x="87" y="90"/>
                      <a:pt x="87" y="92"/>
                    </a:cubicBezTo>
                    <a:cubicBezTo>
                      <a:pt x="87" y="94"/>
                      <a:pt x="85" y="97"/>
                      <a:pt x="88" y="96"/>
                    </a:cubicBezTo>
                    <a:cubicBezTo>
                      <a:pt x="90" y="95"/>
                      <a:pt x="93" y="95"/>
                      <a:pt x="93" y="95"/>
                    </a:cubicBezTo>
                    <a:cubicBezTo>
                      <a:pt x="92" y="101"/>
                      <a:pt x="92" y="101"/>
                      <a:pt x="92" y="101"/>
                    </a:cubicBezTo>
                    <a:cubicBezTo>
                      <a:pt x="92" y="106"/>
                      <a:pt x="92" y="106"/>
                      <a:pt x="92" y="106"/>
                    </a:cubicBezTo>
                    <a:cubicBezTo>
                      <a:pt x="95" y="107"/>
                      <a:pt x="95" y="107"/>
                      <a:pt x="95" y="107"/>
                    </a:cubicBezTo>
                    <a:cubicBezTo>
                      <a:pt x="96" y="105"/>
                      <a:pt x="97" y="103"/>
                      <a:pt x="97" y="102"/>
                    </a:cubicBezTo>
                    <a:cubicBezTo>
                      <a:pt x="97" y="101"/>
                      <a:pt x="99" y="98"/>
                      <a:pt x="101" y="97"/>
                    </a:cubicBezTo>
                    <a:cubicBezTo>
                      <a:pt x="102" y="96"/>
                      <a:pt x="103" y="92"/>
                      <a:pt x="104" y="90"/>
                    </a:cubicBezTo>
                    <a:cubicBezTo>
                      <a:pt x="105" y="88"/>
                      <a:pt x="106" y="86"/>
                      <a:pt x="106" y="84"/>
                    </a:cubicBezTo>
                    <a:cubicBezTo>
                      <a:pt x="107" y="83"/>
                      <a:pt x="105" y="82"/>
                      <a:pt x="108" y="79"/>
                    </a:cubicBezTo>
                    <a:cubicBezTo>
                      <a:pt x="111" y="77"/>
                      <a:pt x="109" y="77"/>
                      <a:pt x="110" y="75"/>
                    </a:cubicBezTo>
                    <a:cubicBezTo>
                      <a:pt x="110" y="73"/>
                      <a:pt x="112" y="70"/>
                      <a:pt x="112" y="70"/>
                    </a:cubicBezTo>
                    <a:cubicBezTo>
                      <a:pt x="112" y="70"/>
                      <a:pt x="112" y="75"/>
                      <a:pt x="112" y="77"/>
                    </a:cubicBezTo>
                    <a:cubicBezTo>
                      <a:pt x="113" y="79"/>
                      <a:pt x="115" y="77"/>
                      <a:pt x="117" y="77"/>
                    </a:cubicBezTo>
                    <a:cubicBezTo>
                      <a:pt x="118" y="76"/>
                      <a:pt x="118" y="73"/>
                      <a:pt x="118" y="73"/>
                    </a:cubicBezTo>
                    <a:cubicBezTo>
                      <a:pt x="118" y="73"/>
                      <a:pt x="122" y="70"/>
                      <a:pt x="124" y="70"/>
                    </a:cubicBezTo>
                    <a:cubicBezTo>
                      <a:pt x="126" y="70"/>
                      <a:pt x="127" y="71"/>
                      <a:pt x="126" y="72"/>
                    </a:cubicBezTo>
                    <a:cubicBezTo>
                      <a:pt x="125" y="73"/>
                      <a:pt x="123" y="75"/>
                      <a:pt x="122" y="77"/>
                    </a:cubicBezTo>
                    <a:cubicBezTo>
                      <a:pt x="121" y="78"/>
                      <a:pt x="121" y="79"/>
                      <a:pt x="124" y="79"/>
                    </a:cubicBezTo>
                    <a:cubicBezTo>
                      <a:pt x="126" y="79"/>
                      <a:pt x="126" y="77"/>
                      <a:pt x="126" y="76"/>
                    </a:cubicBezTo>
                    <a:cubicBezTo>
                      <a:pt x="127" y="75"/>
                      <a:pt x="129" y="75"/>
                      <a:pt x="130" y="74"/>
                    </a:cubicBezTo>
                    <a:cubicBezTo>
                      <a:pt x="132" y="73"/>
                      <a:pt x="132" y="71"/>
                      <a:pt x="132" y="69"/>
                    </a:cubicBezTo>
                    <a:cubicBezTo>
                      <a:pt x="132" y="67"/>
                      <a:pt x="134" y="64"/>
                      <a:pt x="137" y="64"/>
                    </a:cubicBezTo>
                    <a:cubicBezTo>
                      <a:pt x="139" y="64"/>
                      <a:pt x="143" y="65"/>
                      <a:pt x="145" y="64"/>
                    </a:cubicBezTo>
                    <a:cubicBezTo>
                      <a:pt x="147" y="63"/>
                      <a:pt x="150" y="62"/>
                      <a:pt x="152" y="62"/>
                    </a:cubicBezTo>
                    <a:cubicBezTo>
                      <a:pt x="153" y="61"/>
                      <a:pt x="154" y="60"/>
                      <a:pt x="156" y="57"/>
                    </a:cubicBezTo>
                    <a:cubicBezTo>
                      <a:pt x="158" y="54"/>
                      <a:pt x="160" y="55"/>
                      <a:pt x="162" y="55"/>
                    </a:cubicBezTo>
                    <a:cubicBezTo>
                      <a:pt x="164" y="55"/>
                      <a:pt x="168" y="56"/>
                      <a:pt x="170" y="56"/>
                    </a:cubicBezTo>
                    <a:cubicBezTo>
                      <a:pt x="173" y="56"/>
                      <a:pt x="174" y="58"/>
                      <a:pt x="176" y="59"/>
                    </a:cubicBezTo>
                    <a:cubicBezTo>
                      <a:pt x="178" y="60"/>
                      <a:pt x="181" y="64"/>
                      <a:pt x="183" y="64"/>
                    </a:cubicBezTo>
                    <a:cubicBezTo>
                      <a:pt x="184" y="64"/>
                      <a:pt x="184" y="60"/>
                      <a:pt x="184" y="57"/>
                    </a:cubicBezTo>
                    <a:cubicBezTo>
                      <a:pt x="185" y="54"/>
                      <a:pt x="185" y="54"/>
                      <a:pt x="187" y="54"/>
                    </a:cubicBezTo>
                    <a:cubicBezTo>
                      <a:pt x="188" y="54"/>
                      <a:pt x="189" y="56"/>
                      <a:pt x="190" y="55"/>
                    </a:cubicBezTo>
                    <a:cubicBezTo>
                      <a:pt x="191" y="54"/>
                      <a:pt x="194" y="55"/>
                      <a:pt x="197" y="55"/>
                    </a:cubicBezTo>
                    <a:cubicBezTo>
                      <a:pt x="200" y="55"/>
                      <a:pt x="206" y="56"/>
                      <a:pt x="209" y="56"/>
                    </a:cubicBezTo>
                    <a:cubicBezTo>
                      <a:pt x="211" y="56"/>
                      <a:pt x="211" y="55"/>
                      <a:pt x="213" y="55"/>
                    </a:cubicBezTo>
                    <a:cubicBezTo>
                      <a:pt x="215" y="55"/>
                      <a:pt x="216" y="54"/>
                      <a:pt x="218" y="54"/>
                    </a:cubicBezTo>
                    <a:cubicBezTo>
                      <a:pt x="220" y="54"/>
                      <a:pt x="220" y="52"/>
                      <a:pt x="220" y="51"/>
                    </a:cubicBezTo>
                    <a:cubicBezTo>
                      <a:pt x="221" y="50"/>
                      <a:pt x="218" y="49"/>
                      <a:pt x="217" y="48"/>
                    </a:cubicBezTo>
                    <a:cubicBezTo>
                      <a:pt x="215" y="47"/>
                      <a:pt x="215" y="48"/>
                      <a:pt x="214" y="50"/>
                    </a:cubicBezTo>
                    <a:cubicBezTo>
                      <a:pt x="213" y="52"/>
                      <a:pt x="211" y="54"/>
                      <a:pt x="211" y="54"/>
                    </a:cubicBezTo>
                    <a:cubicBezTo>
                      <a:pt x="211" y="54"/>
                      <a:pt x="209" y="53"/>
                      <a:pt x="208" y="52"/>
                    </a:cubicBezTo>
                    <a:cubicBezTo>
                      <a:pt x="206" y="52"/>
                      <a:pt x="204" y="50"/>
                      <a:pt x="203" y="48"/>
                    </a:cubicBezTo>
                    <a:cubicBezTo>
                      <a:pt x="202" y="45"/>
                      <a:pt x="198" y="45"/>
                      <a:pt x="197" y="43"/>
                    </a:cubicBezTo>
                    <a:cubicBezTo>
                      <a:pt x="196" y="41"/>
                      <a:pt x="197" y="39"/>
                      <a:pt x="197" y="38"/>
                    </a:cubicBezTo>
                    <a:cubicBezTo>
                      <a:pt x="196" y="37"/>
                      <a:pt x="193" y="34"/>
                      <a:pt x="192" y="34"/>
                    </a:cubicBezTo>
                    <a:cubicBezTo>
                      <a:pt x="190" y="34"/>
                      <a:pt x="187" y="36"/>
                      <a:pt x="186" y="37"/>
                    </a:cubicBezTo>
                    <a:cubicBezTo>
                      <a:pt x="185" y="38"/>
                      <a:pt x="183" y="35"/>
                      <a:pt x="182" y="35"/>
                    </a:cubicBezTo>
                    <a:cubicBezTo>
                      <a:pt x="181" y="34"/>
                      <a:pt x="180" y="35"/>
                      <a:pt x="178" y="36"/>
                    </a:cubicBezTo>
                    <a:cubicBezTo>
                      <a:pt x="177" y="36"/>
                      <a:pt x="177" y="36"/>
                      <a:pt x="174" y="36"/>
                    </a:cubicBezTo>
                    <a:cubicBezTo>
                      <a:pt x="171" y="35"/>
                      <a:pt x="171" y="33"/>
                      <a:pt x="171" y="32"/>
                    </a:cubicBezTo>
                    <a:cubicBezTo>
                      <a:pt x="171" y="31"/>
                      <a:pt x="171" y="25"/>
                      <a:pt x="171" y="24"/>
                    </a:cubicBezTo>
                    <a:cubicBezTo>
                      <a:pt x="171" y="23"/>
                      <a:pt x="169" y="23"/>
                      <a:pt x="168" y="23"/>
                    </a:cubicBezTo>
                    <a:cubicBezTo>
                      <a:pt x="167" y="22"/>
                      <a:pt x="164" y="23"/>
                      <a:pt x="162" y="24"/>
                    </a:cubicBezTo>
                    <a:cubicBezTo>
                      <a:pt x="159" y="25"/>
                      <a:pt x="158" y="27"/>
                      <a:pt x="155" y="28"/>
                    </a:cubicBezTo>
                    <a:cubicBezTo>
                      <a:pt x="152" y="28"/>
                      <a:pt x="149" y="29"/>
                      <a:pt x="146" y="29"/>
                    </a:cubicBezTo>
                    <a:cubicBezTo>
                      <a:pt x="142" y="29"/>
                      <a:pt x="141" y="30"/>
                      <a:pt x="140" y="31"/>
                    </a:cubicBezTo>
                    <a:cubicBezTo>
                      <a:pt x="139" y="31"/>
                      <a:pt x="135" y="31"/>
                      <a:pt x="133" y="31"/>
                    </a:cubicBezTo>
                    <a:cubicBezTo>
                      <a:pt x="132" y="32"/>
                      <a:pt x="130" y="35"/>
                      <a:pt x="129" y="36"/>
                    </a:cubicBezTo>
                    <a:cubicBezTo>
                      <a:pt x="128" y="38"/>
                      <a:pt x="125" y="37"/>
                      <a:pt x="124" y="38"/>
                    </a:cubicBezTo>
                    <a:cubicBezTo>
                      <a:pt x="123" y="39"/>
                      <a:pt x="121" y="43"/>
                      <a:pt x="119" y="43"/>
                    </a:cubicBezTo>
                    <a:cubicBezTo>
                      <a:pt x="118" y="43"/>
                      <a:pt x="113" y="43"/>
                      <a:pt x="113" y="43"/>
                    </a:cubicBezTo>
                    <a:cubicBezTo>
                      <a:pt x="113" y="43"/>
                      <a:pt x="110" y="40"/>
                      <a:pt x="109" y="40"/>
                    </a:cubicBezTo>
                    <a:cubicBezTo>
                      <a:pt x="107" y="40"/>
                      <a:pt x="105" y="41"/>
                      <a:pt x="104" y="43"/>
                    </a:cubicBezTo>
                    <a:cubicBezTo>
                      <a:pt x="103" y="44"/>
                      <a:pt x="100" y="43"/>
                      <a:pt x="99" y="43"/>
                    </a:cubicBezTo>
                    <a:cubicBezTo>
                      <a:pt x="97" y="43"/>
                      <a:pt x="96" y="40"/>
                      <a:pt x="94" y="38"/>
                    </a:cubicBezTo>
                    <a:cubicBezTo>
                      <a:pt x="93" y="36"/>
                      <a:pt x="91" y="35"/>
                      <a:pt x="90" y="32"/>
                    </a:cubicBezTo>
                    <a:cubicBezTo>
                      <a:pt x="89" y="29"/>
                      <a:pt x="87" y="29"/>
                      <a:pt x="84" y="28"/>
                    </a:cubicBezTo>
                    <a:cubicBezTo>
                      <a:pt x="81" y="27"/>
                      <a:pt x="75" y="27"/>
                      <a:pt x="73" y="26"/>
                    </a:cubicBezTo>
                    <a:cubicBezTo>
                      <a:pt x="70" y="25"/>
                      <a:pt x="69" y="29"/>
                      <a:pt x="69" y="29"/>
                    </a:cubicBezTo>
                    <a:cubicBezTo>
                      <a:pt x="69" y="25"/>
                      <a:pt x="69" y="25"/>
                      <a:pt x="69" y="25"/>
                    </a:cubicBezTo>
                    <a:cubicBezTo>
                      <a:pt x="69" y="25"/>
                      <a:pt x="67" y="27"/>
                      <a:pt x="65" y="28"/>
                    </a:cubicBezTo>
                    <a:cubicBezTo>
                      <a:pt x="63" y="29"/>
                      <a:pt x="62" y="32"/>
                      <a:pt x="61" y="32"/>
                    </a:cubicBezTo>
                    <a:cubicBezTo>
                      <a:pt x="60" y="32"/>
                      <a:pt x="60" y="26"/>
                      <a:pt x="60" y="24"/>
                    </a:cubicBezTo>
                    <a:cubicBezTo>
                      <a:pt x="61" y="23"/>
                      <a:pt x="63" y="23"/>
                      <a:pt x="63" y="23"/>
                    </a:cubicBezTo>
                    <a:cubicBezTo>
                      <a:pt x="63" y="23"/>
                      <a:pt x="64" y="20"/>
                      <a:pt x="64" y="18"/>
                    </a:cubicBezTo>
                    <a:cubicBezTo>
                      <a:pt x="65" y="16"/>
                      <a:pt x="68" y="15"/>
                      <a:pt x="69" y="13"/>
                    </a:cubicBezTo>
                    <a:cubicBezTo>
                      <a:pt x="69" y="12"/>
                      <a:pt x="71" y="11"/>
                      <a:pt x="73" y="9"/>
                    </a:cubicBezTo>
                    <a:cubicBezTo>
                      <a:pt x="76" y="8"/>
                      <a:pt x="74" y="7"/>
                      <a:pt x="75" y="6"/>
                    </a:cubicBezTo>
                    <a:cubicBezTo>
                      <a:pt x="75" y="4"/>
                      <a:pt x="80" y="4"/>
                      <a:pt x="82" y="4"/>
                    </a:cubicBezTo>
                    <a:cubicBezTo>
                      <a:pt x="84" y="3"/>
                      <a:pt x="81" y="1"/>
                      <a:pt x="80" y="1"/>
                    </a:cubicBezTo>
                    <a:cubicBezTo>
                      <a:pt x="79" y="0"/>
                      <a:pt x="75" y="0"/>
                      <a:pt x="72" y="0"/>
                    </a:cubicBezTo>
                    <a:cubicBezTo>
                      <a:pt x="68" y="0"/>
                      <a:pt x="66" y="2"/>
                      <a:pt x="64" y="4"/>
                    </a:cubicBezTo>
                    <a:cubicBezTo>
                      <a:pt x="61" y="6"/>
                      <a:pt x="60" y="7"/>
                      <a:pt x="57" y="9"/>
                    </a:cubicBezTo>
                    <a:cubicBezTo>
                      <a:pt x="55" y="11"/>
                      <a:pt x="55" y="14"/>
                      <a:pt x="55" y="15"/>
                    </a:cubicBezTo>
                    <a:cubicBezTo>
                      <a:pt x="55" y="16"/>
                      <a:pt x="59" y="18"/>
                      <a:pt x="60" y="18"/>
                    </a:cubicBezTo>
                    <a:cubicBezTo>
                      <a:pt x="61" y="18"/>
                      <a:pt x="60" y="23"/>
                      <a:pt x="60" y="22"/>
                    </a:cubicBezTo>
                    <a:cubicBezTo>
                      <a:pt x="60" y="20"/>
                      <a:pt x="58" y="21"/>
                      <a:pt x="56" y="20"/>
                    </a:cubicBezTo>
                    <a:cubicBezTo>
                      <a:pt x="54" y="20"/>
                      <a:pt x="54" y="16"/>
                      <a:pt x="52" y="15"/>
                    </a:cubicBezTo>
                    <a:cubicBezTo>
                      <a:pt x="51" y="14"/>
                      <a:pt x="50" y="17"/>
                      <a:pt x="49" y="18"/>
                    </a:cubicBezTo>
                    <a:cubicBezTo>
                      <a:pt x="48" y="19"/>
                      <a:pt x="45" y="21"/>
                      <a:pt x="45" y="23"/>
                    </a:cubicBezTo>
                    <a:cubicBezTo>
                      <a:pt x="44" y="25"/>
                      <a:pt x="43" y="26"/>
                      <a:pt x="40" y="26"/>
                    </a:cubicBezTo>
                    <a:cubicBezTo>
                      <a:pt x="38" y="26"/>
                      <a:pt x="36" y="29"/>
                      <a:pt x="34" y="31"/>
                    </a:cubicBezTo>
                    <a:cubicBezTo>
                      <a:pt x="33" y="33"/>
                      <a:pt x="28" y="33"/>
                      <a:pt x="24" y="34"/>
                    </a:cubicBezTo>
                    <a:cubicBezTo>
                      <a:pt x="20" y="34"/>
                      <a:pt x="18" y="36"/>
                      <a:pt x="17" y="38"/>
                    </a:cubicBezTo>
                    <a:cubicBezTo>
                      <a:pt x="16" y="40"/>
                      <a:pt x="10" y="43"/>
                      <a:pt x="7" y="44"/>
                    </a:cubicBezTo>
                    <a:cubicBezTo>
                      <a:pt x="5" y="44"/>
                      <a:pt x="2" y="46"/>
                      <a:pt x="0" y="47"/>
                    </a:cubicBezTo>
                    <a:cubicBezTo>
                      <a:pt x="1" y="48"/>
                      <a:pt x="2" y="50"/>
                      <a:pt x="3" y="5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6" name="Freeform 54">
                <a:extLst>
                  <a:ext uri="{FF2B5EF4-FFF2-40B4-BE49-F238E27FC236}">
                    <a16:creationId xmlns:a16="http://schemas.microsoft.com/office/drawing/2014/main" id="{2F01860C-E124-41C3-BC0D-C33CDE6A5493}"/>
                  </a:ext>
                </a:extLst>
              </p:cNvPr>
              <p:cNvSpPr>
                <a:spLocks/>
              </p:cNvSpPr>
              <p:nvPr/>
            </p:nvSpPr>
            <p:spPr bwMode="auto">
              <a:xfrm>
                <a:off x="10721654" y="2789664"/>
                <a:ext cx="300260" cy="162379"/>
              </a:xfrm>
              <a:custGeom>
                <a:avLst/>
                <a:gdLst>
                  <a:gd name="T0" fmla="*/ 58 w 122"/>
                  <a:gd name="T1" fmla="*/ 48 h 66"/>
                  <a:gd name="T2" fmla="*/ 72 w 122"/>
                  <a:gd name="T3" fmla="*/ 48 h 66"/>
                  <a:gd name="T4" fmla="*/ 78 w 122"/>
                  <a:gd name="T5" fmla="*/ 55 h 66"/>
                  <a:gd name="T6" fmla="*/ 81 w 122"/>
                  <a:gd name="T7" fmla="*/ 58 h 66"/>
                  <a:gd name="T8" fmla="*/ 83 w 122"/>
                  <a:gd name="T9" fmla="*/ 66 h 66"/>
                  <a:gd name="T10" fmla="*/ 87 w 122"/>
                  <a:gd name="T11" fmla="*/ 62 h 66"/>
                  <a:gd name="T12" fmla="*/ 92 w 122"/>
                  <a:gd name="T13" fmla="*/ 56 h 66"/>
                  <a:gd name="T14" fmla="*/ 98 w 122"/>
                  <a:gd name="T15" fmla="*/ 54 h 66"/>
                  <a:gd name="T16" fmla="*/ 102 w 122"/>
                  <a:gd name="T17" fmla="*/ 58 h 66"/>
                  <a:gd name="T18" fmla="*/ 111 w 122"/>
                  <a:gd name="T19" fmla="*/ 51 h 66"/>
                  <a:gd name="T20" fmla="*/ 120 w 122"/>
                  <a:gd name="T21" fmla="*/ 49 h 66"/>
                  <a:gd name="T22" fmla="*/ 122 w 122"/>
                  <a:gd name="T23" fmla="*/ 51 h 66"/>
                  <a:gd name="T24" fmla="*/ 119 w 122"/>
                  <a:gd name="T25" fmla="*/ 38 h 66"/>
                  <a:gd name="T26" fmla="*/ 110 w 122"/>
                  <a:gd name="T27" fmla="*/ 29 h 66"/>
                  <a:gd name="T28" fmla="*/ 110 w 122"/>
                  <a:gd name="T29" fmla="*/ 31 h 66"/>
                  <a:gd name="T30" fmla="*/ 115 w 122"/>
                  <a:gd name="T31" fmla="*/ 37 h 66"/>
                  <a:gd name="T32" fmla="*/ 113 w 122"/>
                  <a:gd name="T33" fmla="*/ 45 h 66"/>
                  <a:gd name="T34" fmla="*/ 100 w 122"/>
                  <a:gd name="T35" fmla="*/ 41 h 66"/>
                  <a:gd name="T36" fmla="*/ 94 w 122"/>
                  <a:gd name="T37" fmla="*/ 38 h 66"/>
                  <a:gd name="T38" fmla="*/ 96 w 122"/>
                  <a:gd name="T39" fmla="*/ 35 h 66"/>
                  <a:gd name="T40" fmla="*/ 89 w 122"/>
                  <a:gd name="T41" fmla="*/ 29 h 66"/>
                  <a:gd name="T42" fmla="*/ 81 w 122"/>
                  <a:gd name="T43" fmla="*/ 29 h 66"/>
                  <a:gd name="T44" fmla="*/ 79 w 122"/>
                  <a:gd name="T45" fmla="*/ 25 h 66"/>
                  <a:gd name="T46" fmla="*/ 81 w 122"/>
                  <a:gd name="T47" fmla="*/ 18 h 66"/>
                  <a:gd name="T48" fmla="*/ 87 w 122"/>
                  <a:gd name="T49" fmla="*/ 11 h 66"/>
                  <a:gd name="T50" fmla="*/ 85 w 122"/>
                  <a:gd name="T51" fmla="*/ 9 h 66"/>
                  <a:gd name="T52" fmla="*/ 80 w 122"/>
                  <a:gd name="T53" fmla="*/ 7 h 66"/>
                  <a:gd name="T54" fmla="*/ 78 w 122"/>
                  <a:gd name="T55" fmla="*/ 3 h 66"/>
                  <a:gd name="T56" fmla="*/ 74 w 122"/>
                  <a:gd name="T57" fmla="*/ 2 h 66"/>
                  <a:gd name="T58" fmla="*/ 62 w 122"/>
                  <a:gd name="T59" fmla="*/ 13 h 66"/>
                  <a:gd name="T60" fmla="*/ 26 w 122"/>
                  <a:gd name="T61" fmla="*/ 22 h 66"/>
                  <a:gd name="T62" fmla="*/ 0 w 122"/>
                  <a:gd name="T63" fmla="*/ 59 h 66"/>
                  <a:gd name="T64" fmla="*/ 1 w 122"/>
                  <a:gd name="T65" fmla="*/ 60 h 66"/>
                  <a:gd name="T66" fmla="*/ 35 w 122"/>
                  <a:gd name="T67" fmla="*/ 53 h 66"/>
                  <a:gd name="T68" fmla="*/ 57 w 122"/>
                  <a:gd name="T6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66">
                    <a:moveTo>
                      <a:pt x="57" y="48"/>
                    </a:moveTo>
                    <a:cubicBezTo>
                      <a:pt x="57" y="48"/>
                      <a:pt x="58" y="48"/>
                      <a:pt x="58" y="48"/>
                    </a:cubicBezTo>
                    <a:cubicBezTo>
                      <a:pt x="59" y="48"/>
                      <a:pt x="66" y="45"/>
                      <a:pt x="66" y="45"/>
                    </a:cubicBezTo>
                    <a:cubicBezTo>
                      <a:pt x="67" y="45"/>
                      <a:pt x="70" y="46"/>
                      <a:pt x="72" y="48"/>
                    </a:cubicBezTo>
                    <a:cubicBezTo>
                      <a:pt x="73" y="49"/>
                      <a:pt x="75" y="54"/>
                      <a:pt x="76" y="56"/>
                    </a:cubicBezTo>
                    <a:cubicBezTo>
                      <a:pt x="77" y="56"/>
                      <a:pt x="77" y="56"/>
                      <a:pt x="78" y="55"/>
                    </a:cubicBezTo>
                    <a:cubicBezTo>
                      <a:pt x="79" y="54"/>
                      <a:pt x="81" y="53"/>
                      <a:pt x="81" y="54"/>
                    </a:cubicBezTo>
                    <a:cubicBezTo>
                      <a:pt x="81" y="55"/>
                      <a:pt x="80" y="58"/>
                      <a:pt x="81" y="58"/>
                    </a:cubicBezTo>
                    <a:cubicBezTo>
                      <a:pt x="81" y="59"/>
                      <a:pt x="81" y="62"/>
                      <a:pt x="81" y="63"/>
                    </a:cubicBezTo>
                    <a:cubicBezTo>
                      <a:pt x="82" y="63"/>
                      <a:pt x="82" y="65"/>
                      <a:pt x="83" y="66"/>
                    </a:cubicBezTo>
                    <a:cubicBezTo>
                      <a:pt x="84" y="66"/>
                      <a:pt x="84" y="64"/>
                      <a:pt x="85" y="64"/>
                    </a:cubicBezTo>
                    <a:cubicBezTo>
                      <a:pt x="86" y="63"/>
                      <a:pt x="86" y="62"/>
                      <a:pt x="87" y="62"/>
                    </a:cubicBezTo>
                    <a:cubicBezTo>
                      <a:pt x="88" y="62"/>
                      <a:pt x="89" y="61"/>
                      <a:pt x="90" y="60"/>
                    </a:cubicBezTo>
                    <a:cubicBezTo>
                      <a:pt x="90" y="59"/>
                      <a:pt x="91" y="57"/>
                      <a:pt x="92" y="56"/>
                    </a:cubicBezTo>
                    <a:cubicBezTo>
                      <a:pt x="94" y="55"/>
                      <a:pt x="96" y="51"/>
                      <a:pt x="97" y="50"/>
                    </a:cubicBezTo>
                    <a:cubicBezTo>
                      <a:pt x="98" y="50"/>
                      <a:pt x="98" y="53"/>
                      <a:pt x="98" y="54"/>
                    </a:cubicBezTo>
                    <a:cubicBezTo>
                      <a:pt x="98" y="55"/>
                      <a:pt x="99" y="57"/>
                      <a:pt x="99" y="58"/>
                    </a:cubicBezTo>
                    <a:cubicBezTo>
                      <a:pt x="99" y="59"/>
                      <a:pt x="101" y="58"/>
                      <a:pt x="102" y="58"/>
                    </a:cubicBezTo>
                    <a:cubicBezTo>
                      <a:pt x="102" y="57"/>
                      <a:pt x="105" y="56"/>
                      <a:pt x="106" y="55"/>
                    </a:cubicBezTo>
                    <a:cubicBezTo>
                      <a:pt x="106" y="55"/>
                      <a:pt x="110" y="52"/>
                      <a:pt x="111" y="51"/>
                    </a:cubicBezTo>
                    <a:cubicBezTo>
                      <a:pt x="112" y="51"/>
                      <a:pt x="114" y="50"/>
                      <a:pt x="115" y="50"/>
                    </a:cubicBezTo>
                    <a:cubicBezTo>
                      <a:pt x="115" y="49"/>
                      <a:pt x="119" y="48"/>
                      <a:pt x="120" y="49"/>
                    </a:cubicBezTo>
                    <a:cubicBezTo>
                      <a:pt x="120" y="50"/>
                      <a:pt x="121" y="55"/>
                      <a:pt x="122" y="55"/>
                    </a:cubicBezTo>
                    <a:cubicBezTo>
                      <a:pt x="122" y="54"/>
                      <a:pt x="122" y="52"/>
                      <a:pt x="122" y="51"/>
                    </a:cubicBezTo>
                    <a:cubicBezTo>
                      <a:pt x="121" y="49"/>
                      <a:pt x="122" y="45"/>
                      <a:pt x="122" y="44"/>
                    </a:cubicBezTo>
                    <a:cubicBezTo>
                      <a:pt x="122" y="43"/>
                      <a:pt x="120" y="39"/>
                      <a:pt x="119" y="38"/>
                    </a:cubicBezTo>
                    <a:cubicBezTo>
                      <a:pt x="119" y="37"/>
                      <a:pt x="117" y="33"/>
                      <a:pt x="115" y="32"/>
                    </a:cubicBezTo>
                    <a:cubicBezTo>
                      <a:pt x="114" y="31"/>
                      <a:pt x="114" y="29"/>
                      <a:pt x="110" y="29"/>
                    </a:cubicBezTo>
                    <a:cubicBezTo>
                      <a:pt x="107" y="29"/>
                      <a:pt x="107" y="32"/>
                      <a:pt x="107" y="32"/>
                    </a:cubicBezTo>
                    <a:cubicBezTo>
                      <a:pt x="108" y="32"/>
                      <a:pt x="109" y="31"/>
                      <a:pt x="110" y="31"/>
                    </a:cubicBezTo>
                    <a:cubicBezTo>
                      <a:pt x="111" y="32"/>
                      <a:pt x="112" y="33"/>
                      <a:pt x="112" y="34"/>
                    </a:cubicBezTo>
                    <a:cubicBezTo>
                      <a:pt x="113" y="36"/>
                      <a:pt x="114" y="36"/>
                      <a:pt x="115" y="37"/>
                    </a:cubicBezTo>
                    <a:cubicBezTo>
                      <a:pt x="116" y="38"/>
                      <a:pt x="117" y="40"/>
                      <a:pt x="117" y="41"/>
                    </a:cubicBezTo>
                    <a:cubicBezTo>
                      <a:pt x="117" y="42"/>
                      <a:pt x="115" y="43"/>
                      <a:pt x="113" y="45"/>
                    </a:cubicBezTo>
                    <a:cubicBezTo>
                      <a:pt x="112" y="46"/>
                      <a:pt x="103" y="46"/>
                      <a:pt x="102" y="46"/>
                    </a:cubicBezTo>
                    <a:cubicBezTo>
                      <a:pt x="102" y="45"/>
                      <a:pt x="100" y="42"/>
                      <a:pt x="100" y="41"/>
                    </a:cubicBezTo>
                    <a:cubicBezTo>
                      <a:pt x="99" y="41"/>
                      <a:pt x="98" y="40"/>
                      <a:pt x="97" y="40"/>
                    </a:cubicBezTo>
                    <a:cubicBezTo>
                      <a:pt x="96" y="39"/>
                      <a:pt x="94" y="39"/>
                      <a:pt x="94" y="38"/>
                    </a:cubicBezTo>
                    <a:cubicBezTo>
                      <a:pt x="93" y="38"/>
                      <a:pt x="94" y="37"/>
                      <a:pt x="95" y="37"/>
                    </a:cubicBezTo>
                    <a:cubicBezTo>
                      <a:pt x="95" y="37"/>
                      <a:pt x="96" y="36"/>
                      <a:pt x="96" y="35"/>
                    </a:cubicBezTo>
                    <a:cubicBezTo>
                      <a:pt x="95" y="35"/>
                      <a:pt x="94" y="34"/>
                      <a:pt x="93" y="33"/>
                    </a:cubicBezTo>
                    <a:cubicBezTo>
                      <a:pt x="92" y="32"/>
                      <a:pt x="90" y="30"/>
                      <a:pt x="89" y="29"/>
                    </a:cubicBezTo>
                    <a:cubicBezTo>
                      <a:pt x="88" y="29"/>
                      <a:pt x="85" y="28"/>
                      <a:pt x="85" y="28"/>
                    </a:cubicBezTo>
                    <a:cubicBezTo>
                      <a:pt x="84" y="28"/>
                      <a:pt x="82" y="29"/>
                      <a:pt x="81" y="29"/>
                    </a:cubicBezTo>
                    <a:cubicBezTo>
                      <a:pt x="81" y="29"/>
                      <a:pt x="79" y="28"/>
                      <a:pt x="78" y="27"/>
                    </a:cubicBezTo>
                    <a:cubicBezTo>
                      <a:pt x="77" y="26"/>
                      <a:pt x="79" y="25"/>
                      <a:pt x="79" y="25"/>
                    </a:cubicBezTo>
                    <a:cubicBezTo>
                      <a:pt x="79" y="24"/>
                      <a:pt x="79" y="22"/>
                      <a:pt x="80" y="21"/>
                    </a:cubicBezTo>
                    <a:cubicBezTo>
                      <a:pt x="80" y="20"/>
                      <a:pt x="81" y="19"/>
                      <a:pt x="81" y="18"/>
                    </a:cubicBezTo>
                    <a:cubicBezTo>
                      <a:pt x="81" y="17"/>
                      <a:pt x="82" y="15"/>
                      <a:pt x="83" y="15"/>
                    </a:cubicBezTo>
                    <a:cubicBezTo>
                      <a:pt x="84" y="14"/>
                      <a:pt x="85" y="13"/>
                      <a:pt x="87" y="11"/>
                    </a:cubicBezTo>
                    <a:cubicBezTo>
                      <a:pt x="89" y="9"/>
                      <a:pt x="87" y="8"/>
                      <a:pt x="86" y="8"/>
                    </a:cubicBezTo>
                    <a:cubicBezTo>
                      <a:pt x="86" y="9"/>
                      <a:pt x="85" y="9"/>
                      <a:pt x="85" y="9"/>
                    </a:cubicBezTo>
                    <a:cubicBezTo>
                      <a:pt x="84" y="9"/>
                      <a:pt x="83" y="9"/>
                      <a:pt x="82" y="9"/>
                    </a:cubicBezTo>
                    <a:cubicBezTo>
                      <a:pt x="82" y="8"/>
                      <a:pt x="80" y="7"/>
                      <a:pt x="80" y="7"/>
                    </a:cubicBezTo>
                    <a:cubicBezTo>
                      <a:pt x="80" y="7"/>
                      <a:pt x="80" y="6"/>
                      <a:pt x="79" y="5"/>
                    </a:cubicBezTo>
                    <a:cubicBezTo>
                      <a:pt x="79" y="4"/>
                      <a:pt x="78" y="3"/>
                      <a:pt x="78" y="3"/>
                    </a:cubicBezTo>
                    <a:cubicBezTo>
                      <a:pt x="78" y="2"/>
                      <a:pt x="78" y="1"/>
                      <a:pt x="78" y="0"/>
                    </a:cubicBezTo>
                    <a:cubicBezTo>
                      <a:pt x="77" y="0"/>
                      <a:pt x="75" y="1"/>
                      <a:pt x="74" y="2"/>
                    </a:cubicBezTo>
                    <a:cubicBezTo>
                      <a:pt x="72" y="4"/>
                      <a:pt x="67" y="9"/>
                      <a:pt x="66" y="10"/>
                    </a:cubicBezTo>
                    <a:cubicBezTo>
                      <a:pt x="65" y="11"/>
                      <a:pt x="62" y="13"/>
                      <a:pt x="62" y="13"/>
                    </a:cubicBezTo>
                    <a:cubicBezTo>
                      <a:pt x="61" y="14"/>
                      <a:pt x="43" y="18"/>
                      <a:pt x="26" y="21"/>
                    </a:cubicBezTo>
                    <a:cubicBezTo>
                      <a:pt x="26" y="22"/>
                      <a:pt x="26" y="22"/>
                      <a:pt x="26" y="22"/>
                    </a:cubicBezTo>
                    <a:cubicBezTo>
                      <a:pt x="15" y="24"/>
                      <a:pt x="4" y="27"/>
                      <a:pt x="0" y="28"/>
                    </a:cubicBezTo>
                    <a:cubicBezTo>
                      <a:pt x="0" y="59"/>
                      <a:pt x="0" y="59"/>
                      <a:pt x="0" y="59"/>
                    </a:cubicBezTo>
                    <a:cubicBezTo>
                      <a:pt x="1" y="60"/>
                      <a:pt x="1" y="60"/>
                      <a:pt x="1" y="60"/>
                    </a:cubicBezTo>
                    <a:cubicBezTo>
                      <a:pt x="1" y="60"/>
                      <a:pt x="1" y="60"/>
                      <a:pt x="1" y="60"/>
                    </a:cubicBezTo>
                    <a:cubicBezTo>
                      <a:pt x="5" y="59"/>
                      <a:pt x="12" y="58"/>
                      <a:pt x="16" y="57"/>
                    </a:cubicBezTo>
                    <a:cubicBezTo>
                      <a:pt x="21" y="56"/>
                      <a:pt x="30" y="54"/>
                      <a:pt x="35" y="53"/>
                    </a:cubicBezTo>
                    <a:cubicBezTo>
                      <a:pt x="40" y="51"/>
                      <a:pt x="45" y="50"/>
                      <a:pt x="48" y="49"/>
                    </a:cubicBezTo>
                    <a:cubicBezTo>
                      <a:pt x="51" y="48"/>
                      <a:pt x="55" y="48"/>
                      <a:pt x="57" y="48"/>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7" name="Freeform 55">
                <a:extLst>
                  <a:ext uri="{FF2B5EF4-FFF2-40B4-BE49-F238E27FC236}">
                    <a16:creationId xmlns:a16="http://schemas.microsoft.com/office/drawing/2014/main" id="{BC654EF9-3BBF-46BF-B62C-B4EF539B55FD}"/>
                  </a:ext>
                </a:extLst>
              </p:cNvPr>
              <p:cNvSpPr>
                <a:spLocks/>
              </p:cNvSpPr>
              <p:nvPr/>
            </p:nvSpPr>
            <p:spPr bwMode="auto">
              <a:xfrm>
                <a:off x="10962636" y="2937867"/>
                <a:ext cx="21907" cy="16755"/>
              </a:xfrm>
              <a:custGeom>
                <a:avLst/>
                <a:gdLst>
                  <a:gd name="T0" fmla="*/ 0 w 9"/>
                  <a:gd name="T1" fmla="*/ 7 h 7"/>
                  <a:gd name="T2" fmla="*/ 2 w 9"/>
                  <a:gd name="T3" fmla="*/ 3 h 7"/>
                  <a:gd name="T4" fmla="*/ 5 w 9"/>
                  <a:gd name="T5" fmla="*/ 0 h 7"/>
                  <a:gd name="T6" fmla="*/ 7 w 9"/>
                  <a:gd name="T7" fmla="*/ 3 h 7"/>
                  <a:gd name="T8" fmla="*/ 3 w 9"/>
                  <a:gd name="T9" fmla="*/ 6 h 7"/>
                  <a:gd name="T10" fmla="*/ 0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0" y="7"/>
                    </a:moveTo>
                    <a:cubicBezTo>
                      <a:pt x="1" y="5"/>
                      <a:pt x="1" y="4"/>
                      <a:pt x="2" y="3"/>
                    </a:cubicBezTo>
                    <a:cubicBezTo>
                      <a:pt x="3" y="1"/>
                      <a:pt x="3" y="0"/>
                      <a:pt x="5" y="0"/>
                    </a:cubicBezTo>
                    <a:cubicBezTo>
                      <a:pt x="7" y="0"/>
                      <a:pt x="9" y="2"/>
                      <a:pt x="7" y="3"/>
                    </a:cubicBezTo>
                    <a:cubicBezTo>
                      <a:pt x="6" y="4"/>
                      <a:pt x="5" y="5"/>
                      <a:pt x="3" y="6"/>
                    </a:cubicBezTo>
                    <a:cubicBezTo>
                      <a:pt x="1" y="7"/>
                      <a:pt x="0" y="7"/>
                      <a:pt x="0"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8" name="Freeform 56">
                <a:extLst>
                  <a:ext uri="{FF2B5EF4-FFF2-40B4-BE49-F238E27FC236}">
                    <a16:creationId xmlns:a16="http://schemas.microsoft.com/office/drawing/2014/main" id="{7BC271BA-E697-48E0-AE6D-99A906F270AE}"/>
                  </a:ext>
                </a:extLst>
              </p:cNvPr>
              <p:cNvSpPr>
                <a:spLocks/>
              </p:cNvSpPr>
              <p:nvPr/>
            </p:nvSpPr>
            <p:spPr bwMode="auto">
              <a:xfrm>
                <a:off x="11016760" y="2932713"/>
                <a:ext cx="11598" cy="16755"/>
              </a:xfrm>
              <a:custGeom>
                <a:avLst/>
                <a:gdLst>
                  <a:gd name="T0" fmla="*/ 2 w 5"/>
                  <a:gd name="T1" fmla="*/ 7 h 7"/>
                  <a:gd name="T2" fmla="*/ 1 w 5"/>
                  <a:gd name="T3" fmla="*/ 5 h 7"/>
                  <a:gd name="T4" fmla="*/ 3 w 5"/>
                  <a:gd name="T5" fmla="*/ 1 h 7"/>
                  <a:gd name="T6" fmla="*/ 5 w 5"/>
                  <a:gd name="T7" fmla="*/ 3 h 7"/>
                  <a:gd name="T8" fmla="*/ 4 w 5"/>
                  <a:gd name="T9" fmla="*/ 6 h 7"/>
                  <a:gd name="T10" fmla="*/ 2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2" y="7"/>
                    </a:moveTo>
                    <a:cubicBezTo>
                      <a:pt x="0" y="6"/>
                      <a:pt x="0" y="6"/>
                      <a:pt x="1" y="5"/>
                    </a:cubicBezTo>
                    <a:cubicBezTo>
                      <a:pt x="3" y="3"/>
                      <a:pt x="3" y="2"/>
                      <a:pt x="3" y="1"/>
                    </a:cubicBezTo>
                    <a:cubicBezTo>
                      <a:pt x="3" y="0"/>
                      <a:pt x="4" y="2"/>
                      <a:pt x="5" y="3"/>
                    </a:cubicBezTo>
                    <a:cubicBezTo>
                      <a:pt x="5" y="4"/>
                      <a:pt x="5" y="6"/>
                      <a:pt x="4" y="6"/>
                    </a:cubicBezTo>
                    <a:cubicBezTo>
                      <a:pt x="2" y="7"/>
                      <a:pt x="2" y="7"/>
                      <a:pt x="2"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9" name="Freeform 57">
                <a:extLst>
                  <a:ext uri="{FF2B5EF4-FFF2-40B4-BE49-F238E27FC236}">
                    <a16:creationId xmlns:a16="http://schemas.microsoft.com/office/drawing/2014/main" id="{A0FA410B-945F-4E13-ACF5-675EF10AF589}"/>
                  </a:ext>
                </a:extLst>
              </p:cNvPr>
              <p:cNvSpPr>
                <a:spLocks/>
              </p:cNvSpPr>
              <p:nvPr/>
            </p:nvSpPr>
            <p:spPr bwMode="auto">
              <a:xfrm>
                <a:off x="10284795" y="3238140"/>
                <a:ext cx="405931" cy="291252"/>
              </a:xfrm>
              <a:custGeom>
                <a:avLst/>
                <a:gdLst>
                  <a:gd name="T0" fmla="*/ 0 w 165"/>
                  <a:gd name="T1" fmla="*/ 27 h 118"/>
                  <a:gd name="T2" fmla="*/ 13 w 165"/>
                  <a:gd name="T3" fmla="*/ 40 h 118"/>
                  <a:gd name="T4" fmla="*/ 22 w 165"/>
                  <a:gd name="T5" fmla="*/ 35 h 118"/>
                  <a:gd name="T6" fmla="*/ 28 w 165"/>
                  <a:gd name="T7" fmla="*/ 31 h 118"/>
                  <a:gd name="T8" fmla="*/ 39 w 165"/>
                  <a:gd name="T9" fmla="*/ 24 h 118"/>
                  <a:gd name="T10" fmla="*/ 49 w 165"/>
                  <a:gd name="T11" fmla="*/ 21 h 118"/>
                  <a:gd name="T12" fmla="*/ 60 w 165"/>
                  <a:gd name="T13" fmla="*/ 28 h 118"/>
                  <a:gd name="T14" fmla="*/ 72 w 165"/>
                  <a:gd name="T15" fmla="*/ 35 h 118"/>
                  <a:gd name="T16" fmla="*/ 83 w 165"/>
                  <a:gd name="T17" fmla="*/ 44 h 118"/>
                  <a:gd name="T18" fmla="*/ 93 w 165"/>
                  <a:gd name="T19" fmla="*/ 56 h 118"/>
                  <a:gd name="T20" fmla="*/ 92 w 165"/>
                  <a:gd name="T21" fmla="*/ 57 h 118"/>
                  <a:gd name="T22" fmla="*/ 89 w 165"/>
                  <a:gd name="T23" fmla="*/ 64 h 118"/>
                  <a:gd name="T24" fmla="*/ 95 w 165"/>
                  <a:gd name="T25" fmla="*/ 69 h 118"/>
                  <a:gd name="T26" fmla="*/ 106 w 165"/>
                  <a:gd name="T27" fmla="*/ 73 h 118"/>
                  <a:gd name="T28" fmla="*/ 115 w 165"/>
                  <a:gd name="T29" fmla="*/ 77 h 118"/>
                  <a:gd name="T30" fmla="*/ 126 w 165"/>
                  <a:gd name="T31" fmla="*/ 82 h 118"/>
                  <a:gd name="T32" fmla="*/ 118 w 165"/>
                  <a:gd name="T33" fmla="*/ 71 h 118"/>
                  <a:gd name="T34" fmla="*/ 106 w 165"/>
                  <a:gd name="T35" fmla="*/ 57 h 118"/>
                  <a:gd name="T36" fmla="*/ 116 w 165"/>
                  <a:gd name="T37" fmla="*/ 68 h 118"/>
                  <a:gd name="T38" fmla="*/ 114 w 165"/>
                  <a:gd name="T39" fmla="*/ 61 h 118"/>
                  <a:gd name="T40" fmla="*/ 111 w 165"/>
                  <a:gd name="T41" fmla="*/ 48 h 118"/>
                  <a:gd name="T42" fmla="*/ 111 w 165"/>
                  <a:gd name="T43" fmla="*/ 34 h 118"/>
                  <a:gd name="T44" fmla="*/ 110 w 165"/>
                  <a:gd name="T45" fmla="*/ 24 h 118"/>
                  <a:gd name="T46" fmla="*/ 114 w 165"/>
                  <a:gd name="T47" fmla="*/ 17 h 118"/>
                  <a:gd name="T48" fmla="*/ 119 w 165"/>
                  <a:gd name="T49" fmla="*/ 14 h 118"/>
                  <a:gd name="T50" fmla="*/ 125 w 165"/>
                  <a:gd name="T51" fmla="*/ 12 h 118"/>
                  <a:gd name="T52" fmla="*/ 123 w 165"/>
                  <a:gd name="T53" fmla="*/ 19 h 118"/>
                  <a:gd name="T54" fmla="*/ 116 w 165"/>
                  <a:gd name="T55" fmla="*/ 30 h 118"/>
                  <a:gd name="T56" fmla="*/ 118 w 165"/>
                  <a:gd name="T57" fmla="*/ 37 h 118"/>
                  <a:gd name="T58" fmla="*/ 116 w 165"/>
                  <a:gd name="T59" fmla="*/ 42 h 118"/>
                  <a:gd name="T60" fmla="*/ 122 w 165"/>
                  <a:gd name="T61" fmla="*/ 44 h 118"/>
                  <a:gd name="T62" fmla="*/ 122 w 165"/>
                  <a:gd name="T63" fmla="*/ 48 h 118"/>
                  <a:gd name="T64" fmla="*/ 122 w 165"/>
                  <a:gd name="T65" fmla="*/ 54 h 118"/>
                  <a:gd name="T66" fmla="*/ 126 w 165"/>
                  <a:gd name="T67" fmla="*/ 66 h 118"/>
                  <a:gd name="T68" fmla="*/ 134 w 165"/>
                  <a:gd name="T69" fmla="*/ 67 h 118"/>
                  <a:gd name="T70" fmla="*/ 138 w 165"/>
                  <a:gd name="T71" fmla="*/ 71 h 118"/>
                  <a:gd name="T72" fmla="*/ 150 w 165"/>
                  <a:gd name="T73" fmla="*/ 80 h 118"/>
                  <a:gd name="T74" fmla="*/ 147 w 165"/>
                  <a:gd name="T75" fmla="*/ 91 h 118"/>
                  <a:gd name="T76" fmla="*/ 143 w 165"/>
                  <a:gd name="T77" fmla="*/ 115 h 118"/>
                  <a:gd name="T78" fmla="*/ 149 w 165"/>
                  <a:gd name="T79" fmla="*/ 104 h 118"/>
                  <a:gd name="T80" fmla="*/ 155 w 165"/>
                  <a:gd name="T81" fmla="*/ 87 h 118"/>
                  <a:gd name="T82" fmla="*/ 161 w 165"/>
                  <a:gd name="T83" fmla="*/ 67 h 118"/>
                  <a:gd name="T84" fmla="*/ 164 w 165"/>
                  <a:gd name="T85" fmla="*/ 54 h 118"/>
                  <a:gd name="T86" fmla="*/ 127 w 165"/>
                  <a:gd name="T8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5" h="118">
                    <a:moveTo>
                      <a:pt x="127" y="1"/>
                    </a:moveTo>
                    <a:cubicBezTo>
                      <a:pt x="127" y="0"/>
                      <a:pt x="127" y="0"/>
                      <a:pt x="127" y="0"/>
                    </a:cubicBezTo>
                    <a:cubicBezTo>
                      <a:pt x="84" y="10"/>
                      <a:pt x="33" y="20"/>
                      <a:pt x="0" y="27"/>
                    </a:cubicBezTo>
                    <a:cubicBezTo>
                      <a:pt x="4" y="50"/>
                      <a:pt x="4" y="50"/>
                      <a:pt x="4" y="50"/>
                    </a:cubicBezTo>
                    <a:cubicBezTo>
                      <a:pt x="4" y="50"/>
                      <a:pt x="7" y="47"/>
                      <a:pt x="9" y="45"/>
                    </a:cubicBezTo>
                    <a:cubicBezTo>
                      <a:pt x="11" y="43"/>
                      <a:pt x="11" y="41"/>
                      <a:pt x="13" y="40"/>
                    </a:cubicBezTo>
                    <a:cubicBezTo>
                      <a:pt x="14" y="39"/>
                      <a:pt x="15" y="37"/>
                      <a:pt x="16" y="36"/>
                    </a:cubicBezTo>
                    <a:cubicBezTo>
                      <a:pt x="16" y="35"/>
                      <a:pt x="19" y="35"/>
                      <a:pt x="19" y="35"/>
                    </a:cubicBezTo>
                    <a:cubicBezTo>
                      <a:pt x="22" y="35"/>
                      <a:pt x="22" y="35"/>
                      <a:pt x="22" y="35"/>
                    </a:cubicBezTo>
                    <a:cubicBezTo>
                      <a:pt x="22" y="35"/>
                      <a:pt x="23" y="31"/>
                      <a:pt x="24" y="30"/>
                    </a:cubicBezTo>
                    <a:cubicBezTo>
                      <a:pt x="24" y="30"/>
                      <a:pt x="25" y="27"/>
                      <a:pt x="25" y="27"/>
                    </a:cubicBezTo>
                    <a:cubicBezTo>
                      <a:pt x="25" y="27"/>
                      <a:pt x="28" y="30"/>
                      <a:pt x="28" y="31"/>
                    </a:cubicBezTo>
                    <a:cubicBezTo>
                      <a:pt x="29" y="31"/>
                      <a:pt x="32" y="31"/>
                      <a:pt x="34" y="30"/>
                    </a:cubicBezTo>
                    <a:cubicBezTo>
                      <a:pt x="36" y="29"/>
                      <a:pt x="37" y="27"/>
                      <a:pt x="37" y="27"/>
                    </a:cubicBezTo>
                    <a:cubicBezTo>
                      <a:pt x="39" y="24"/>
                      <a:pt x="39" y="24"/>
                      <a:pt x="39" y="24"/>
                    </a:cubicBezTo>
                    <a:cubicBezTo>
                      <a:pt x="41" y="24"/>
                      <a:pt x="41" y="24"/>
                      <a:pt x="41" y="24"/>
                    </a:cubicBezTo>
                    <a:cubicBezTo>
                      <a:pt x="43" y="20"/>
                      <a:pt x="43" y="20"/>
                      <a:pt x="43" y="20"/>
                    </a:cubicBezTo>
                    <a:cubicBezTo>
                      <a:pt x="43" y="20"/>
                      <a:pt x="48" y="20"/>
                      <a:pt x="49" y="21"/>
                    </a:cubicBezTo>
                    <a:cubicBezTo>
                      <a:pt x="50" y="22"/>
                      <a:pt x="54" y="23"/>
                      <a:pt x="54" y="23"/>
                    </a:cubicBezTo>
                    <a:cubicBezTo>
                      <a:pt x="56" y="23"/>
                      <a:pt x="56" y="23"/>
                      <a:pt x="56" y="23"/>
                    </a:cubicBezTo>
                    <a:cubicBezTo>
                      <a:pt x="56" y="23"/>
                      <a:pt x="59" y="27"/>
                      <a:pt x="60" y="28"/>
                    </a:cubicBezTo>
                    <a:cubicBezTo>
                      <a:pt x="61" y="29"/>
                      <a:pt x="63" y="31"/>
                      <a:pt x="63" y="31"/>
                    </a:cubicBezTo>
                    <a:cubicBezTo>
                      <a:pt x="63" y="31"/>
                      <a:pt x="64" y="32"/>
                      <a:pt x="65" y="34"/>
                    </a:cubicBezTo>
                    <a:cubicBezTo>
                      <a:pt x="67" y="34"/>
                      <a:pt x="72" y="35"/>
                      <a:pt x="72" y="35"/>
                    </a:cubicBezTo>
                    <a:cubicBezTo>
                      <a:pt x="72" y="35"/>
                      <a:pt x="74" y="39"/>
                      <a:pt x="74" y="40"/>
                    </a:cubicBezTo>
                    <a:cubicBezTo>
                      <a:pt x="74" y="41"/>
                      <a:pt x="76" y="44"/>
                      <a:pt x="78" y="43"/>
                    </a:cubicBezTo>
                    <a:cubicBezTo>
                      <a:pt x="79" y="43"/>
                      <a:pt x="81" y="43"/>
                      <a:pt x="83" y="44"/>
                    </a:cubicBezTo>
                    <a:cubicBezTo>
                      <a:pt x="84" y="44"/>
                      <a:pt x="85" y="45"/>
                      <a:pt x="87" y="46"/>
                    </a:cubicBezTo>
                    <a:cubicBezTo>
                      <a:pt x="89" y="48"/>
                      <a:pt x="91" y="48"/>
                      <a:pt x="91" y="49"/>
                    </a:cubicBezTo>
                    <a:cubicBezTo>
                      <a:pt x="92" y="50"/>
                      <a:pt x="93" y="54"/>
                      <a:pt x="93" y="56"/>
                    </a:cubicBezTo>
                    <a:cubicBezTo>
                      <a:pt x="93" y="56"/>
                      <a:pt x="93" y="56"/>
                      <a:pt x="93" y="56"/>
                    </a:cubicBezTo>
                    <a:cubicBezTo>
                      <a:pt x="93" y="56"/>
                      <a:pt x="93" y="56"/>
                      <a:pt x="93" y="56"/>
                    </a:cubicBezTo>
                    <a:cubicBezTo>
                      <a:pt x="92" y="57"/>
                      <a:pt x="92" y="57"/>
                      <a:pt x="92" y="57"/>
                    </a:cubicBezTo>
                    <a:cubicBezTo>
                      <a:pt x="92" y="57"/>
                      <a:pt x="92" y="57"/>
                      <a:pt x="93" y="56"/>
                    </a:cubicBezTo>
                    <a:cubicBezTo>
                      <a:pt x="92" y="57"/>
                      <a:pt x="91" y="58"/>
                      <a:pt x="91" y="60"/>
                    </a:cubicBezTo>
                    <a:cubicBezTo>
                      <a:pt x="91" y="61"/>
                      <a:pt x="89" y="63"/>
                      <a:pt x="89" y="64"/>
                    </a:cubicBezTo>
                    <a:cubicBezTo>
                      <a:pt x="89" y="65"/>
                      <a:pt x="88" y="69"/>
                      <a:pt x="88" y="69"/>
                    </a:cubicBezTo>
                    <a:cubicBezTo>
                      <a:pt x="88" y="70"/>
                      <a:pt x="91" y="71"/>
                      <a:pt x="92" y="72"/>
                    </a:cubicBezTo>
                    <a:cubicBezTo>
                      <a:pt x="93" y="72"/>
                      <a:pt x="94" y="69"/>
                      <a:pt x="95" y="69"/>
                    </a:cubicBezTo>
                    <a:cubicBezTo>
                      <a:pt x="96" y="68"/>
                      <a:pt x="97" y="71"/>
                      <a:pt x="98" y="71"/>
                    </a:cubicBezTo>
                    <a:cubicBezTo>
                      <a:pt x="99" y="72"/>
                      <a:pt x="100" y="74"/>
                      <a:pt x="101" y="74"/>
                    </a:cubicBezTo>
                    <a:cubicBezTo>
                      <a:pt x="103" y="74"/>
                      <a:pt x="106" y="73"/>
                      <a:pt x="106" y="73"/>
                    </a:cubicBezTo>
                    <a:cubicBezTo>
                      <a:pt x="106" y="73"/>
                      <a:pt x="106" y="74"/>
                      <a:pt x="107" y="75"/>
                    </a:cubicBezTo>
                    <a:cubicBezTo>
                      <a:pt x="108" y="76"/>
                      <a:pt x="110" y="76"/>
                      <a:pt x="110" y="76"/>
                    </a:cubicBezTo>
                    <a:cubicBezTo>
                      <a:pt x="111" y="75"/>
                      <a:pt x="114" y="76"/>
                      <a:pt x="115" y="77"/>
                    </a:cubicBezTo>
                    <a:cubicBezTo>
                      <a:pt x="116" y="77"/>
                      <a:pt x="118" y="78"/>
                      <a:pt x="119" y="78"/>
                    </a:cubicBezTo>
                    <a:cubicBezTo>
                      <a:pt x="120" y="78"/>
                      <a:pt x="121" y="79"/>
                      <a:pt x="122" y="80"/>
                    </a:cubicBezTo>
                    <a:cubicBezTo>
                      <a:pt x="123" y="80"/>
                      <a:pt x="125" y="82"/>
                      <a:pt x="126" y="82"/>
                    </a:cubicBezTo>
                    <a:cubicBezTo>
                      <a:pt x="127" y="82"/>
                      <a:pt x="126" y="79"/>
                      <a:pt x="125" y="78"/>
                    </a:cubicBezTo>
                    <a:cubicBezTo>
                      <a:pt x="125" y="78"/>
                      <a:pt x="123" y="75"/>
                      <a:pt x="122" y="74"/>
                    </a:cubicBezTo>
                    <a:cubicBezTo>
                      <a:pt x="121" y="73"/>
                      <a:pt x="119" y="72"/>
                      <a:pt x="118" y="71"/>
                    </a:cubicBezTo>
                    <a:cubicBezTo>
                      <a:pt x="116" y="70"/>
                      <a:pt x="114" y="69"/>
                      <a:pt x="112" y="68"/>
                    </a:cubicBezTo>
                    <a:cubicBezTo>
                      <a:pt x="111" y="67"/>
                      <a:pt x="109" y="64"/>
                      <a:pt x="107" y="62"/>
                    </a:cubicBezTo>
                    <a:cubicBezTo>
                      <a:pt x="106" y="60"/>
                      <a:pt x="106" y="57"/>
                      <a:pt x="106" y="57"/>
                    </a:cubicBezTo>
                    <a:cubicBezTo>
                      <a:pt x="107" y="57"/>
                      <a:pt x="108" y="59"/>
                      <a:pt x="108" y="59"/>
                    </a:cubicBezTo>
                    <a:cubicBezTo>
                      <a:pt x="108" y="60"/>
                      <a:pt x="111" y="64"/>
                      <a:pt x="112" y="64"/>
                    </a:cubicBezTo>
                    <a:cubicBezTo>
                      <a:pt x="112" y="65"/>
                      <a:pt x="115" y="68"/>
                      <a:pt x="116" y="68"/>
                    </a:cubicBezTo>
                    <a:cubicBezTo>
                      <a:pt x="117" y="69"/>
                      <a:pt x="120" y="68"/>
                      <a:pt x="120" y="68"/>
                    </a:cubicBezTo>
                    <a:cubicBezTo>
                      <a:pt x="121" y="68"/>
                      <a:pt x="119" y="65"/>
                      <a:pt x="118" y="65"/>
                    </a:cubicBezTo>
                    <a:cubicBezTo>
                      <a:pt x="117" y="65"/>
                      <a:pt x="114" y="62"/>
                      <a:pt x="114" y="61"/>
                    </a:cubicBezTo>
                    <a:cubicBezTo>
                      <a:pt x="113" y="60"/>
                      <a:pt x="112" y="57"/>
                      <a:pt x="112" y="56"/>
                    </a:cubicBezTo>
                    <a:cubicBezTo>
                      <a:pt x="112" y="56"/>
                      <a:pt x="112" y="54"/>
                      <a:pt x="111" y="52"/>
                    </a:cubicBezTo>
                    <a:cubicBezTo>
                      <a:pt x="110" y="50"/>
                      <a:pt x="111" y="49"/>
                      <a:pt x="111" y="48"/>
                    </a:cubicBezTo>
                    <a:cubicBezTo>
                      <a:pt x="110" y="47"/>
                      <a:pt x="110" y="42"/>
                      <a:pt x="110" y="41"/>
                    </a:cubicBezTo>
                    <a:cubicBezTo>
                      <a:pt x="110" y="40"/>
                      <a:pt x="112" y="38"/>
                      <a:pt x="113" y="37"/>
                    </a:cubicBezTo>
                    <a:cubicBezTo>
                      <a:pt x="113" y="36"/>
                      <a:pt x="111" y="35"/>
                      <a:pt x="111" y="34"/>
                    </a:cubicBezTo>
                    <a:cubicBezTo>
                      <a:pt x="110" y="33"/>
                      <a:pt x="107" y="31"/>
                      <a:pt x="105" y="31"/>
                    </a:cubicBezTo>
                    <a:cubicBezTo>
                      <a:pt x="104" y="30"/>
                      <a:pt x="106" y="28"/>
                      <a:pt x="108" y="28"/>
                    </a:cubicBezTo>
                    <a:cubicBezTo>
                      <a:pt x="110" y="28"/>
                      <a:pt x="110" y="25"/>
                      <a:pt x="110" y="24"/>
                    </a:cubicBezTo>
                    <a:cubicBezTo>
                      <a:pt x="110" y="24"/>
                      <a:pt x="110" y="22"/>
                      <a:pt x="111" y="21"/>
                    </a:cubicBezTo>
                    <a:cubicBezTo>
                      <a:pt x="112" y="20"/>
                      <a:pt x="113" y="23"/>
                      <a:pt x="113" y="22"/>
                    </a:cubicBezTo>
                    <a:cubicBezTo>
                      <a:pt x="114" y="22"/>
                      <a:pt x="114" y="17"/>
                      <a:pt x="114" y="17"/>
                    </a:cubicBezTo>
                    <a:cubicBezTo>
                      <a:pt x="114" y="17"/>
                      <a:pt x="115" y="19"/>
                      <a:pt x="116" y="19"/>
                    </a:cubicBezTo>
                    <a:cubicBezTo>
                      <a:pt x="117" y="19"/>
                      <a:pt x="118" y="18"/>
                      <a:pt x="119" y="17"/>
                    </a:cubicBezTo>
                    <a:cubicBezTo>
                      <a:pt x="119" y="16"/>
                      <a:pt x="120" y="14"/>
                      <a:pt x="119" y="14"/>
                    </a:cubicBezTo>
                    <a:cubicBezTo>
                      <a:pt x="119" y="13"/>
                      <a:pt x="117" y="12"/>
                      <a:pt x="118" y="12"/>
                    </a:cubicBezTo>
                    <a:cubicBezTo>
                      <a:pt x="118" y="11"/>
                      <a:pt x="120" y="11"/>
                      <a:pt x="122" y="11"/>
                    </a:cubicBezTo>
                    <a:cubicBezTo>
                      <a:pt x="123" y="11"/>
                      <a:pt x="124" y="11"/>
                      <a:pt x="125" y="12"/>
                    </a:cubicBezTo>
                    <a:cubicBezTo>
                      <a:pt x="125" y="13"/>
                      <a:pt x="124" y="14"/>
                      <a:pt x="124" y="15"/>
                    </a:cubicBezTo>
                    <a:cubicBezTo>
                      <a:pt x="123" y="16"/>
                      <a:pt x="124" y="17"/>
                      <a:pt x="125" y="17"/>
                    </a:cubicBezTo>
                    <a:cubicBezTo>
                      <a:pt x="126" y="17"/>
                      <a:pt x="124" y="19"/>
                      <a:pt x="123" y="19"/>
                    </a:cubicBezTo>
                    <a:cubicBezTo>
                      <a:pt x="122" y="19"/>
                      <a:pt x="121" y="19"/>
                      <a:pt x="120" y="20"/>
                    </a:cubicBezTo>
                    <a:cubicBezTo>
                      <a:pt x="118" y="22"/>
                      <a:pt x="116" y="24"/>
                      <a:pt x="117" y="25"/>
                    </a:cubicBezTo>
                    <a:cubicBezTo>
                      <a:pt x="117" y="26"/>
                      <a:pt x="116" y="28"/>
                      <a:pt x="116" y="30"/>
                    </a:cubicBezTo>
                    <a:cubicBezTo>
                      <a:pt x="116" y="32"/>
                      <a:pt x="117" y="33"/>
                      <a:pt x="119" y="33"/>
                    </a:cubicBezTo>
                    <a:cubicBezTo>
                      <a:pt x="121" y="33"/>
                      <a:pt x="121" y="34"/>
                      <a:pt x="121" y="35"/>
                    </a:cubicBezTo>
                    <a:cubicBezTo>
                      <a:pt x="120" y="36"/>
                      <a:pt x="118" y="37"/>
                      <a:pt x="118" y="37"/>
                    </a:cubicBezTo>
                    <a:cubicBezTo>
                      <a:pt x="117" y="38"/>
                      <a:pt x="115" y="38"/>
                      <a:pt x="115" y="40"/>
                    </a:cubicBezTo>
                    <a:cubicBezTo>
                      <a:pt x="115" y="41"/>
                      <a:pt x="113" y="45"/>
                      <a:pt x="113" y="45"/>
                    </a:cubicBezTo>
                    <a:cubicBezTo>
                      <a:pt x="113" y="45"/>
                      <a:pt x="116" y="43"/>
                      <a:pt x="116" y="42"/>
                    </a:cubicBezTo>
                    <a:cubicBezTo>
                      <a:pt x="117" y="41"/>
                      <a:pt x="119" y="40"/>
                      <a:pt x="120" y="40"/>
                    </a:cubicBezTo>
                    <a:cubicBezTo>
                      <a:pt x="121" y="40"/>
                      <a:pt x="122" y="41"/>
                      <a:pt x="123" y="42"/>
                    </a:cubicBezTo>
                    <a:cubicBezTo>
                      <a:pt x="124" y="43"/>
                      <a:pt x="123" y="43"/>
                      <a:pt x="122" y="44"/>
                    </a:cubicBezTo>
                    <a:cubicBezTo>
                      <a:pt x="120" y="45"/>
                      <a:pt x="118" y="46"/>
                      <a:pt x="117" y="48"/>
                    </a:cubicBezTo>
                    <a:cubicBezTo>
                      <a:pt x="117" y="50"/>
                      <a:pt x="117" y="51"/>
                      <a:pt x="118" y="50"/>
                    </a:cubicBezTo>
                    <a:cubicBezTo>
                      <a:pt x="119" y="49"/>
                      <a:pt x="121" y="49"/>
                      <a:pt x="122" y="48"/>
                    </a:cubicBezTo>
                    <a:cubicBezTo>
                      <a:pt x="124" y="47"/>
                      <a:pt x="124" y="50"/>
                      <a:pt x="125" y="51"/>
                    </a:cubicBezTo>
                    <a:cubicBezTo>
                      <a:pt x="126" y="51"/>
                      <a:pt x="128" y="54"/>
                      <a:pt x="127" y="55"/>
                    </a:cubicBezTo>
                    <a:cubicBezTo>
                      <a:pt x="127" y="55"/>
                      <a:pt x="124" y="53"/>
                      <a:pt x="122" y="54"/>
                    </a:cubicBezTo>
                    <a:cubicBezTo>
                      <a:pt x="121" y="55"/>
                      <a:pt x="122" y="57"/>
                      <a:pt x="123" y="58"/>
                    </a:cubicBezTo>
                    <a:cubicBezTo>
                      <a:pt x="123" y="59"/>
                      <a:pt x="122" y="60"/>
                      <a:pt x="122" y="62"/>
                    </a:cubicBezTo>
                    <a:cubicBezTo>
                      <a:pt x="122" y="64"/>
                      <a:pt x="125" y="65"/>
                      <a:pt x="126" y="66"/>
                    </a:cubicBezTo>
                    <a:cubicBezTo>
                      <a:pt x="126" y="66"/>
                      <a:pt x="130" y="68"/>
                      <a:pt x="131" y="68"/>
                    </a:cubicBezTo>
                    <a:cubicBezTo>
                      <a:pt x="132" y="68"/>
                      <a:pt x="133" y="66"/>
                      <a:pt x="133" y="66"/>
                    </a:cubicBezTo>
                    <a:cubicBezTo>
                      <a:pt x="133" y="66"/>
                      <a:pt x="133" y="67"/>
                      <a:pt x="134" y="67"/>
                    </a:cubicBezTo>
                    <a:cubicBezTo>
                      <a:pt x="135" y="68"/>
                      <a:pt x="137" y="64"/>
                      <a:pt x="137" y="64"/>
                    </a:cubicBezTo>
                    <a:cubicBezTo>
                      <a:pt x="137" y="64"/>
                      <a:pt x="137" y="66"/>
                      <a:pt x="138" y="67"/>
                    </a:cubicBezTo>
                    <a:cubicBezTo>
                      <a:pt x="139" y="68"/>
                      <a:pt x="138" y="70"/>
                      <a:pt x="138" y="71"/>
                    </a:cubicBezTo>
                    <a:cubicBezTo>
                      <a:pt x="138" y="71"/>
                      <a:pt x="139" y="74"/>
                      <a:pt x="141" y="74"/>
                    </a:cubicBezTo>
                    <a:cubicBezTo>
                      <a:pt x="143" y="74"/>
                      <a:pt x="145" y="77"/>
                      <a:pt x="146" y="79"/>
                    </a:cubicBezTo>
                    <a:cubicBezTo>
                      <a:pt x="147" y="80"/>
                      <a:pt x="150" y="80"/>
                      <a:pt x="150" y="80"/>
                    </a:cubicBezTo>
                    <a:cubicBezTo>
                      <a:pt x="150" y="80"/>
                      <a:pt x="148" y="83"/>
                      <a:pt x="149" y="84"/>
                    </a:cubicBezTo>
                    <a:cubicBezTo>
                      <a:pt x="150" y="84"/>
                      <a:pt x="149" y="87"/>
                      <a:pt x="148" y="87"/>
                    </a:cubicBezTo>
                    <a:cubicBezTo>
                      <a:pt x="147" y="88"/>
                      <a:pt x="147" y="89"/>
                      <a:pt x="147" y="91"/>
                    </a:cubicBezTo>
                    <a:cubicBezTo>
                      <a:pt x="147" y="94"/>
                      <a:pt x="144" y="97"/>
                      <a:pt x="144" y="99"/>
                    </a:cubicBezTo>
                    <a:cubicBezTo>
                      <a:pt x="143" y="101"/>
                      <a:pt x="144" y="107"/>
                      <a:pt x="143" y="109"/>
                    </a:cubicBezTo>
                    <a:cubicBezTo>
                      <a:pt x="143" y="111"/>
                      <a:pt x="143" y="114"/>
                      <a:pt x="143" y="115"/>
                    </a:cubicBezTo>
                    <a:cubicBezTo>
                      <a:pt x="144" y="116"/>
                      <a:pt x="145" y="118"/>
                      <a:pt x="147" y="118"/>
                    </a:cubicBezTo>
                    <a:cubicBezTo>
                      <a:pt x="150" y="117"/>
                      <a:pt x="148" y="113"/>
                      <a:pt x="148" y="110"/>
                    </a:cubicBezTo>
                    <a:cubicBezTo>
                      <a:pt x="147" y="108"/>
                      <a:pt x="149" y="106"/>
                      <a:pt x="149" y="104"/>
                    </a:cubicBezTo>
                    <a:cubicBezTo>
                      <a:pt x="149" y="103"/>
                      <a:pt x="150" y="100"/>
                      <a:pt x="152" y="99"/>
                    </a:cubicBezTo>
                    <a:cubicBezTo>
                      <a:pt x="153" y="98"/>
                      <a:pt x="155" y="101"/>
                      <a:pt x="155" y="101"/>
                    </a:cubicBezTo>
                    <a:cubicBezTo>
                      <a:pt x="155" y="101"/>
                      <a:pt x="155" y="88"/>
                      <a:pt x="155" y="87"/>
                    </a:cubicBezTo>
                    <a:cubicBezTo>
                      <a:pt x="156" y="86"/>
                      <a:pt x="158" y="83"/>
                      <a:pt x="158" y="81"/>
                    </a:cubicBezTo>
                    <a:cubicBezTo>
                      <a:pt x="157" y="79"/>
                      <a:pt x="157" y="74"/>
                      <a:pt x="157" y="73"/>
                    </a:cubicBezTo>
                    <a:cubicBezTo>
                      <a:pt x="157" y="71"/>
                      <a:pt x="160" y="68"/>
                      <a:pt x="161" y="67"/>
                    </a:cubicBezTo>
                    <a:cubicBezTo>
                      <a:pt x="161" y="66"/>
                      <a:pt x="163" y="62"/>
                      <a:pt x="163" y="60"/>
                    </a:cubicBezTo>
                    <a:cubicBezTo>
                      <a:pt x="163" y="58"/>
                      <a:pt x="162" y="57"/>
                      <a:pt x="162" y="57"/>
                    </a:cubicBezTo>
                    <a:cubicBezTo>
                      <a:pt x="162" y="57"/>
                      <a:pt x="162" y="55"/>
                      <a:pt x="164" y="54"/>
                    </a:cubicBezTo>
                    <a:cubicBezTo>
                      <a:pt x="165" y="53"/>
                      <a:pt x="164" y="53"/>
                      <a:pt x="164" y="53"/>
                    </a:cubicBezTo>
                    <a:cubicBezTo>
                      <a:pt x="143" y="58"/>
                      <a:pt x="143" y="58"/>
                      <a:pt x="143" y="58"/>
                    </a:cubicBezTo>
                    <a:cubicBezTo>
                      <a:pt x="127" y="1"/>
                      <a:pt x="127" y="1"/>
                      <a:pt x="127" y="1"/>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0" name="Freeform 58">
                <a:extLst>
                  <a:ext uri="{FF2B5EF4-FFF2-40B4-BE49-F238E27FC236}">
                    <a16:creationId xmlns:a16="http://schemas.microsoft.com/office/drawing/2014/main" id="{92BDCD4E-4E79-4BDF-91D9-BD1E4D1A7F5F}"/>
                  </a:ext>
                </a:extLst>
              </p:cNvPr>
              <p:cNvSpPr>
                <a:spLocks/>
              </p:cNvSpPr>
              <p:nvPr/>
            </p:nvSpPr>
            <p:spPr bwMode="auto">
              <a:xfrm>
                <a:off x="10819593" y="2247111"/>
                <a:ext cx="327322" cy="520645"/>
              </a:xfrm>
              <a:custGeom>
                <a:avLst/>
                <a:gdLst>
                  <a:gd name="T0" fmla="*/ 127 w 133"/>
                  <a:gd name="T1" fmla="*/ 97 h 211"/>
                  <a:gd name="T2" fmla="*/ 123 w 133"/>
                  <a:gd name="T3" fmla="*/ 86 h 211"/>
                  <a:gd name="T4" fmla="*/ 115 w 133"/>
                  <a:gd name="T5" fmla="*/ 85 h 211"/>
                  <a:gd name="T6" fmla="*/ 110 w 133"/>
                  <a:gd name="T7" fmla="*/ 76 h 211"/>
                  <a:gd name="T8" fmla="*/ 100 w 133"/>
                  <a:gd name="T9" fmla="*/ 69 h 211"/>
                  <a:gd name="T10" fmla="*/ 91 w 133"/>
                  <a:gd name="T11" fmla="*/ 49 h 211"/>
                  <a:gd name="T12" fmla="*/ 60 w 133"/>
                  <a:gd name="T13" fmla="*/ 0 h 211"/>
                  <a:gd name="T14" fmla="*/ 42 w 133"/>
                  <a:gd name="T15" fmla="*/ 13 h 211"/>
                  <a:gd name="T16" fmla="*/ 32 w 133"/>
                  <a:gd name="T17" fmla="*/ 3 h 211"/>
                  <a:gd name="T18" fmla="*/ 17 w 133"/>
                  <a:gd name="T19" fmla="*/ 42 h 211"/>
                  <a:gd name="T20" fmla="*/ 16 w 133"/>
                  <a:gd name="T21" fmla="*/ 59 h 211"/>
                  <a:gd name="T22" fmla="*/ 15 w 133"/>
                  <a:gd name="T23" fmla="*/ 71 h 211"/>
                  <a:gd name="T24" fmla="*/ 18 w 133"/>
                  <a:gd name="T25" fmla="*/ 82 h 211"/>
                  <a:gd name="T26" fmla="*/ 11 w 133"/>
                  <a:gd name="T27" fmla="*/ 95 h 211"/>
                  <a:gd name="T28" fmla="*/ 7 w 133"/>
                  <a:gd name="T29" fmla="*/ 110 h 211"/>
                  <a:gd name="T30" fmla="*/ 0 w 133"/>
                  <a:gd name="T31" fmla="*/ 115 h 211"/>
                  <a:gd name="T32" fmla="*/ 25 w 133"/>
                  <a:gd name="T33" fmla="*/ 197 h 211"/>
                  <a:gd name="T34" fmla="*/ 34 w 133"/>
                  <a:gd name="T35" fmla="*/ 205 h 211"/>
                  <a:gd name="T36" fmla="*/ 39 w 133"/>
                  <a:gd name="T37" fmla="*/ 211 h 211"/>
                  <a:gd name="T38" fmla="*/ 41 w 133"/>
                  <a:gd name="T39" fmla="*/ 203 h 211"/>
                  <a:gd name="T40" fmla="*/ 46 w 133"/>
                  <a:gd name="T41" fmla="*/ 192 h 211"/>
                  <a:gd name="T42" fmla="*/ 46 w 133"/>
                  <a:gd name="T43" fmla="*/ 185 h 211"/>
                  <a:gd name="T44" fmla="*/ 46 w 133"/>
                  <a:gd name="T45" fmla="*/ 178 h 211"/>
                  <a:gd name="T46" fmla="*/ 53 w 133"/>
                  <a:gd name="T47" fmla="*/ 172 h 211"/>
                  <a:gd name="T48" fmla="*/ 58 w 133"/>
                  <a:gd name="T49" fmla="*/ 167 h 211"/>
                  <a:gd name="T50" fmla="*/ 55 w 133"/>
                  <a:gd name="T51" fmla="*/ 160 h 211"/>
                  <a:gd name="T52" fmla="*/ 57 w 133"/>
                  <a:gd name="T53" fmla="*/ 163 h 211"/>
                  <a:gd name="T54" fmla="*/ 63 w 133"/>
                  <a:gd name="T55" fmla="*/ 162 h 211"/>
                  <a:gd name="T56" fmla="*/ 67 w 133"/>
                  <a:gd name="T57" fmla="*/ 165 h 211"/>
                  <a:gd name="T58" fmla="*/ 70 w 133"/>
                  <a:gd name="T59" fmla="*/ 157 h 211"/>
                  <a:gd name="T60" fmla="*/ 78 w 133"/>
                  <a:gd name="T61" fmla="*/ 153 h 211"/>
                  <a:gd name="T62" fmla="*/ 78 w 133"/>
                  <a:gd name="T63" fmla="*/ 142 h 211"/>
                  <a:gd name="T64" fmla="*/ 79 w 133"/>
                  <a:gd name="T65" fmla="*/ 130 h 211"/>
                  <a:gd name="T66" fmla="*/ 84 w 133"/>
                  <a:gd name="T67" fmla="*/ 135 h 211"/>
                  <a:gd name="T68" fmla="*/ 92 w 133"/>
                  <a:gd name="T69" fmla="*/ 136 h 211"/>
                  <a:gd name="T70" fmla="*/ 93 w 133"/>
                  <a:gd name="T71" fmla="*/ 128 h 211"/>
                  <a:gd name="T72" fmla="*/ 99 w 133"/>
                  <a:gd name="T73" fmla="*/ 125 h 211"/>
                  <a:gd name="T74" fmla="*/ 107 w 133"/>
                  <a:gd name="T75" fmla="*/ 126 h 211"/>
                  <a:gd name="T76" fmla="*/ 110 w 133"/>
                  <a:gd name="T77" fmla="*/ 123 h 211"/>
                  <a:gd name="T78" fmla="*/ 112 w 133"/>
                  <a:gd name="T79" fmla="*/ 117 h 211"/>
                  <a:gd name="T80" fmla="*/ 118 w 133"/>
                  <a:gd name="T81" fmla="*/ 116 h 211"/>
                  <a:gd name="T82" fmla="*/ 127 w 133"/>
                  <a:gd name="T83" fmla="*/ 108 h 211"/>
                  <a:gd name="T84" fmla="*/ 132 w 133"/>
                  <a:gd name="T85"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11">
                    <a:moveTo>
                      <a:pt x="132" y="97"/>
                    </a:moveTo>
                    <a:cubicBezTo>
                      <a:pt x="132" y="97"/>
                      <a:pt x="130" y="97"/>
                      <a:pt x="129" y="98"/>
                    </a:cubicBezTo>
                    <a:cubicBezTo>
                      <a:pt x="129" y="98"/>
                      <a:pt x="127" y="98"/>
                      <a:pt x="127" y="97"/>
                    </a:cubicBezTo>
                    <a:cubicBezTo>
                      <a:pt x="126" y="96"/>
                      <a:pt x="127" y="96"/>
                      <a:pt x="127" y="95"/>
                    </a:cubicBezTo>
                    <a:cubicBezTo>
                      <a:pt x="128" y="93"/>
                      <a:pt x="128" y="92"/>
                      <a:pt x="128" y="91"/>
                    </a:cubicBezTo>
                    <a:cubicBezTo>
                      <a:pt x="127" y="91"/>
                      <a:pt x="124" y="87"/>
                      <a:pt x="123" y="86"/>
                    </a:cubicBezTo>
                    <a:cubicBezTo>
                      <a:pt x="122" y="85"/>
                      <a:pt x="120" y="85"/>
                      <a:pt x="120" y="85"/>
                    </a:cubicBezTo>
                    <a:cubicBezTo>
                      <a:pt x="120" y="85"/>
                      <a:pt x="119" y="86"/>
                      <a:pt x="119" y="86"/>
                    </a:cubicBezTo>
                    <a:cubicBezTo>
                      <a:pt x="118" y="86"/>
                      <a:pt x="116" y="86"/>
                      <a:pt x="115" y="85"/>
                    </a:cubicBezTo>
                    <a:cubicBezTo>
                      <a:pt x="114" y="84"/>
                      <a:pt x="113" y="83"/>
                      <a:pt x="113" y="83"/>
                    </a:cubicBezTo>
                    <a:cubicBezTo>
                      <a:pt x="113" y="82"/>
                      <a:pt x="113" y="80"/>
                      <a:pt x="113" y="79"/>
                    </a:cubicBezTo>
                    <a:cubicBezTo>
                      <a:pt x="112" y="78"/>
                      <a:pt x="111" y="77"/>
                      <a:pt x="110" y="76"/>
                    </a:cubicBezTo>
                    <a:cubicBezTo>
                      <a:pt x="109" y="75"/>
                      <a:pt x="109" y="71"/>
                      <a:pt x="109" y="71"/>
                    </a:cubicBezTo>
                    <a:cubicBezTo>
                      <a:pt x="110" y="70"/>
                      <a:pt x="109" y="69"/>
                      <a:pt x="107" y="69"/>
                    </a:cubicBezTo>
                    <a:cubicBezTo>
                      <a:pt x="105" y="69"/>
                      <a:pt x="102" y="69"/>
                      <a:pt x="100" y="69"/>
                    </a:cubicBezTo>
                    <a:cubicBezTo>
                      <a:pt x="99" y="69"/>
                      <a:pt x="96" y="68"/>
                      <a:pt x="96" y="66"/>
                    </a:cubicBezTo>
                    <a:cubicBezTo>
                      <a:pt x="96" y="63"/>
                      <a:pt x="95" y="61"/>
                      <a:pt x="94" y="59"/>
                    </a:cubicBezTo>
                    <a:cubicBezTo>
                      <a:pt x="93" y="57"/>
                      <a:pt x="92" y="52"/>
                      <a:pt x="91" y="49"/>
                    </a:cubicBezTo>
                    <a:cubicBezTo>
                      <a:pt x="90" y="46"/>
                      <a:pt x="78" y="9"/>
                      <a:pt x="78" y="9"/>
                    </a:cubicBezTo>
                    <a:cubicBezTo>
                      <a:pt x="78" y="9"/>
                      <a:pt x="73" y="6"/>
                      <a:pt x="70" y="4"/>
                    </a:cubicBezTo>
                    <a:cubicBezTo>
                      <a:pt x="68" y="2"/>
                      <a:pt x="63" y="0"/>
                      <a:pt x="60" y="0"/>
                    </a:cubicBezTo>
                    <a:cubicBezTo>
                      <a:pt x="57" y="0"/>
                      <a:pt x="56" y="2"/>
                      <a:pt x="55" y="3"/>
                    </a:cubicBezTo>
                    <a:cubicBezTo>
                      <a:pt x="54" y="4"/>
                      <a:pt x="50" y="7"/>
                      <a:pt x="49" y="8"/>
                    </a:cubicBezTo>
                    <a:cubicBezTo>
                      <a:pt x="47" y="10"/>
                      <a:pt x="43" y="13"/>
                      <a:pt x="42" y="13"/>
                    </a:cubicBezTo>
                    <a:cubicBezTo>
                      <a:pt x="41" y="13"/>
                      <a:pt x="39" y="12"/>
                      <a:pt x="38" y="11"/>
                    </a:cubicBezTo>
                    <a:cubicBezTo>
                      <a:pt x="38" y="11"/>
                      <a:pt x="37" y="9"/>
                      <a:pt x="36" y="7"/>
                    </a:cubicBezTo>
                    <a:cubicBezTo>
                      <a:pt x="35" y="5"/>
                      <a:pt x="35" y="3"/>
                      <a:pt x="32" y="3"/>
                    </a:cubicBezTo>
                    <a:cubicBezTo>
                      <a:pt x="29" y="3"/>
                      <a:pt x="29" y="3"/>
                      <a:pt x="29" y="5"/>
                    </a:cubicBezTo>
                    <a:cubicBezTo>
                      <a:pt x="28" y="6"/>
                      <a:pt x="19" y="31"/>
                      <a:pt x="19" y="34"/>
                    </a:cubicBezTo>
                    <a:cubicBezTo>
                      <a:pt x="18" y="37"/>
                      <a:pt x="17" y="40"/>
                      <a:pt x="17" y="42"/>
                    </a:cubicBezTo>
                    <a:cubicBezTo>
                      <a:pt x="16" y="43"/>
                      <a:pt x="16" y="44"/>
                      <a:pt x="16" y="47"/>
                    </a:cubicBezTo>
                    <a:cubicBezTo>
                      <a:pt x="16" y="49"/>
                      <a:pt x="17" y="53"/>
                      <a:pt x="17" y="54"/>
                    </a:cubicBezTo>
                    <a:cubicBezTo>
                      <a:pt x="18" y="55"/>
                      <a:pt x="17" y="58"/>
                      <a:pt x="16" y="59"/>
                    </a:cubicBezTo>
                    <a:cubicBezTo>
                      <a:pt x="15" y="60"/>
                      <a:pt x="15" y="61"/>
                      <a:pt x="15" y="63"/>
                    </a:cubicBezTo>
                    <a:cubicBezTo>
                      <a:pt x="14" y="64"/>
                      <a:pt x="14" y="66"/>
                      <a:pt x="14" y="68"/>
                    </a:cubicBezTo>
                    <a:cubicBezTo>
                      <a:pt x="14" y="69"/>
                      <a:pt x="14" y="71"/>
                      <a:pt x="15" y="71"/>
                    </a:cubicBezTo>
                    <a:cubicBezTo>
                      <a:pt x="15" y="72"/>
                      <a:pt x="15" y="74"/>
                      <a:pt x="15" y="76"/>
                    </a:cubicBezTo>
                    <a:cubicBezTo>
                      <a:pt x="15" y="77"/>
                      <a:pt x="16" y="78"/>
                      <a:pt x="16" y="79"/>
                    </a:cubicBezTo>
                    <a:cubicBezTo>
                      <a:pt x="16" y="80"/>
                      <a:pt x="18" y="81"/>
                      <a:pt x="18" y="82"/>
                    </a:cubicBezTo>
                    <a:cubicBezTo>
                      <a:pt x="18" y="83"/>
                      <a:pt x="16" y="84"/>
                      <a:pt x="16" y="85"/>
                    </a:cubicBezTo>
                    <a:cubicBezTo>
                      <a:pt x="15" y="87"/>
                      <a:pt x="15" y="90"/>
                      <a:pt x="15" y="91"/>
                    </a:cubicBezTo>
                    <a:cubicBezTo>
                      <a:pt x="15" y="92"/>
                      <a:pt x="12" y="94"/>
                      <a:pt x="11" y="95"/>
                    </a:cubicBezTo>
                    <a:cubicBezTo>
                      <a:pt x="9" y="97"/>
                      <a:pt x="9" y="100"/>
                      <a:pt x="9" y="103"/>
                    </a:cubicBezTo>
                    <a:cubicBezTo>
                      <a:pt x="9" y="105"/>
                      <a:pt x="9" y="106"/>
                      <a:pt x="9" y="107"/>
                    </a:cubicBezTo>
                    <a:cubicBezTo>
                      <a:pt x="8" y="107"/>
                      <a:pt x="7" y="109"/>
                      <a:pt x="7" y="110"/>
                    </a:cubicBezTo>
                    <a:cubicBezTo>
                      <a:pt x="7" y="112"/>
                      <a:pt x="6" y="114"/>
                      <a:pt x="5" y="113"/>
                    </a:cubicBezTo>
                    <a:cubicBezTo>
                      <a:pt x="3" y="113"/>
                      <a:pt x="2" y="112"/>
                      <a:pt x="0" y="115"/>
                    </a:cubicBezTo>
                    <a:cubicBezTo>
                      <a:pt x="0" y="115"/>
                      <a:pt x="0" y="115"/>
                      <a:pt x="0" y="115"/>
                    </a:cubicBezTo>
                    <a:cubicBezTo>
                      <a:pt x="5" y="129"/>
                      <a:pt x="22" y="183"/>
                      <a:pt x="23" y="185"/>
                    </a:cubicBezTo>
                    <a:cubicBezTo>
                      <a:pt x="24" y="188"/>
                      <a:pt x="27" y="193"/>
                      <a:pt x="26" y="194"/>
                    </a:cubicBezTo>
                    <a:cubicBezTo>
                      <a:pt x="25" y="195"/>
                      <a:pt x="24" y="197"/>
                      <a:pt x="25" y="197"/>
                    </a:cubicBezTo>
                    <a:cubicBezTo>
                      <a:pt x="25" y="198"/>
                      <a:pt x="27" y="199"/>
                      <a:pt x="27" y="199"/>
                    </a:cubicBezTo>
                    <a:cubicBezTo>
                      <a:pt x="27" y="199"/>
                      <a:pt x="29" y="202"/>
                      <a:pt x="30" y="202"/>
                    </a:cubicBezTo>
                    <a:cubicBezTo>
                      <a:pt x="31" y="202"/>
                      <a:pt x="33" y="205"/>
                      <a:pt x="34" y="205"/>
                    </a:cubicBezTo>
                    <a:cubicBezTo>
                      <a:pt x="35" y="205"/>
                      <a:pt x="34" y="209"/>
                      <a:pt x="35" y="209"/>
                    </a:cubicBezTo>
                    <a:cubicBezTo>
                      <a:pt x="36" y="210"/>
                      <a:pt x="38" y="211"/>
                      <a:pt x="39" y="211"/>
                    </a:cubicBezTo>
                    <a:cubicBezTo>
                      <a:pt x="39" y="211"/>
                      <a:pt x="39" y="211"/>
                      <a:pt x="39" y="211"/>
                    </a:cubicBezTo>
                    <a:cubicBezTo>
                      <a:pt x="39" y="211"/>
                      <a:pt x="40" y="209"/>
                      <a:pt x="41" y="208"/>
                    </a:cubicBezTo>
                    <a:cubicBezTo>
                      <a:pt x="41" y="207"/>
                      <a:pt x="42" y="205"/>
                      <a:pt x="42" y="205"/>
                    </a:cubicBezTo>
                    <a:cubicBezTo>
                      <a:pt x="43" y="205"/>
                      <a:pt x="41" y="203"/>
                      <a:pt x="41" y="203"/>
                    </a:cubicBezTo>
                    <a:cubicBezTo>
                      <a:pt x="41" y="202"/>
                      <a:pt x="41" y="198"/>
                      <a:pt x="41" y="198"/>
                    </a:cubicBezTo>
                    <a:cubicBezTo>
                      <a:pt x="41" y="198"/>
                      <a:pt x="43" y="197"/>
                      <a:pt x="44" y="196"/>
                    </a:cubicBezTo>
                    <a:cubicBezTo>
                      <a:pt x="44" y="195"/>
                      <a:pt x="45" y="193"/>
                      <a:pt x="46" y="192"/>
                    </a:cubicBezTo>
                    <a:cubicBezTo>
                      <a:pt x="46" y="191"/>
                      <a:pt x="46" y="190"/>
                      <a:pt x="45" y="189"/>
                    </a:cubicBezTo>
                    <a:cubicBezTo>
                      <a:pt x="45" y="189"/>
                      <a:pt x="45" y="188"/>
                      <a:pt x="45" y="187"/>
                    </a:cubicBezTo>
                    <a:cubicBezTo>
                      <a:pt x="45" y="186"/>
                      <a:pt x="46" y="185"/>
                      <a:pt x="46" y="185"/>
                    </a:cubicBezTo>
                    <a:cubicBezTo>
                      <a:pt x="47" y="184"/>
                      <a:pt x="49" y="182"/>
                      <a:pt x="49" y="182"/>
                    </a:cubicBezTo>
                    <a:cubicBezTo>
                      <a:pt x="49" y="182"/>
                      <a:pt x="48" y="181"/>
                      <a:pt x="47" y="180"/>
                    </a:cubicBezTo>
                    <a:cubicBezTo>
                      <a:pt x="46" y="180"/>
                      <a:pt x="46" y="178"/>
                      <a:pt x="46" y="178"/>
                    </a:cubicBezTo>
                    <a:cubicBezTo>
                      <a:pt x="46" y="177"/>
                      <a:pt x="47" y="175"/>
                      <a:pt x="48" y="174"/>
                    </a:cubicBezTo>
                    <a:cubicBezTo>
                      <a:pt x="48" y="174"/>
                      <a:pt x="51" y="171"/>
                      <a:pt x="51" y="171"/>
                    </a:cubicBezTo>
                    <a:cubicBezTo>
                      <a:pt x="51" y="171"/>
                      <a:pt x="52" y="171"/>
                      <a:pt x="53" y="172"/>
                    </a:cubicBezTo>
                    <a:cubicBezTo>
                      <a:pt x="54" y="173"/>
                      <a:pt x="55" y="171"/>
                      <a:pt x="56" y="171"/>
                    </a:cubicBezTo>
                    <a:cubicBezTo>
                      <a:pt x="56" y="171"/>
                      <a:pt x="56" y="170"/>
                      <a:pt x="56" y="170"/>
                    </a:cubicBezTo>
                    <a:cubicBezTo>
                      <a:pt x="57" y="170"/>
                      <a:pt x="58" y="168"/>
                      <a:pt x="58" y="167"/>
                    </a:cubicBezTo>
                    <a:cubicBezTo>
                      <a:pt x="58" y="166"/>
                      <a:pt x="56" y="164"/>
                      <a:pt x="55" y="164"/>
                    </a:cubicBezTo>
                    <a:cubicBezTo>
                      <a:pt x="55" y="163"/>
                      <a:pt x="55" y="161"/>
                      <a:pt x="55" y="161"/>
                    </a:cubicBezTo>
                    <a:cubicBezTo>
                      <a:pt x="55" y="161"/>
                      <a:pt x="55" y="161"/>
                      <a:pt x="55" y="160"/>
                    </a:cubicBezTo>
                    <a:cubicBezTo>
                      <a:pt x="55" y="159"/>
                      <a:pt x="56" y="158"/>
                      <a:pt x="57" y="159"/>
                    </a:cubicBezTo>
                    <a:cubicBezTo>
                      <a:pt x="57" y="159"/>
                      <a:pt x="57" y="160"/>
                      <a:pt x="57" y="161"/>
                    </a:cubicBezTo>
                    <a:cubicBezTo>
                      <a:pt x="56" y="161"/>
                      <a:pt x="57" y="163"/>
                      <a:pt x="57" y="163"/>
                    </a:cubicBezTo>
                    <a:cubicBezTo>
                      <a:pt x="58" y="164"/>
                      <a:pt x="60" y="164"/>
                      <a:pt x="60" y="163"/>
                    </a:cubicBezTo>
                    <a:cubicBezTo>
                      <a:pt x="60" y="163"/>
                      <a:pt x="61" y="161"/>
                      <a:pt x="61" y="161"/>
                    </a:cubicBezTo>
                    <a:cubicBezTo>
                      <a:pt x="62" y="161"/>
                      <a:pt x="62" y="162"/>
                      <a:pt x="63" y="162"/>
                    </a:cubicBezTo>
                    <a:cubicBezTo>
                      <a:pt x="63" y="162"/>
                      <a:pt x="65" y="160"/>
                      <a:pt x="65" y="160"/>
                    </a:cubicBezTo>
                    <a:cubicBezTo>
                      <a:pt x="65" y="161"/>
                      <a:pt x="64" y="164"/>
                      <a:pt x="65" y="164"/>
                    </a:cubicBezTo>
                    <a:cubicBezTo>
                      <a:pt x="66" y="164"/>
                      <a:pt x="67" y="165"/>
                      <a:pt x="67" y="165"/>
                    </a:cubicBezTo>
                    <a:cubicBezTo>
                      <a:pt x="68" y="166"/>
                      <a:pt x="68" y="164"/>
                      <a:pt x="68" y="163"/>
                    </a:cubicBezTo>
                    <a:cubicBezTo>
                      <a:pt x="69" y="163"/>
                      <a:pt x="68" y="159"/>
                      <a:pt x="68" y="159"/>
                    </a:cubicBezTo>
                    <a:cubicBezTo>
                      <a:pt x="69" y="158"/>
                      <a:pt x="69" y="157"/>
                      <a:pt x="70" y="157"/>
                    </a:cubicBezTo>
                    <a:cubicBezTo>
                      <a:pt x="71" y="157"/>
                      <a:pt x="74" y="158"/>
                      <a:pt x="75" y="157"/>
                    </a:cubicBezTo>
                    <a:cubicBezTo>
                      <a:pt x="75" y="157"/>
                      <a:pt x="75" y="156"/>
                      <a:pt x="75" y="156"/>
                    </a:cubicBezTo>
                    <a:cubicBezTo>
                      <a:pt x="76" y="155"/>
                      <a:pt x="78" y="154"/>
                      <a:pt x="78" y="153"/>
                    </a:cubicBezTo>
                    <a:cubicBezTo>
                      <a:pt x="78" y="153"/>
                      <a:pt x="78" y="151"/>
                      <a:pt x="78" y="150"/>
                    </a:cubicBezTo>
                    <a:cubicBezTo>
                      <a:pt x="78" y="150"/>
                      <a:pt x="77" y="149"/>
                      <a:pt x="77" y="148"/>
                    </a:cubicBezTo>
                    <a:cubicBezTo>
                      <a:pt x="78" y="147"/>
                      <a:pt x="78" y="144"/>
                      <a:pt x="78" y="142"/>
                    </a:cubicBezTo>
                    <a:cubicBezTo>
                      <a:pt x="78" y="141"/>
                      <a:pt x="78" y="139"/>
                      <a:pt x="78" y="138"/>
                    </a:cubicBezTo>
                    <a:cubicBezTo>
                      <a:pt x="78" y="137"/>
                      <a:pt x="77" y="134"/>
                      <a:pt x="78" y="134"/>
                    </a:cubicBezTo>
                    <a:cubicBezTo>
                      <a:pt x="78" y="134"/>
                      <a:pt x="79" y="130"/>
                      <a:pt x="79" y="130"/>
                    </a:cubicBezTo>
                    <a:cubicBezTo>
                      <a:pt x="79" y="129"/>
                      <a:pt x="81" y="128"/>
                      <a:pt x="82" y="129"/>
                    </a:cubicBezTo>
                    <a:cubicBezTo>
                      <a:pt x="82" y="130"/>
                      <a:pt x="83" y="132"/>
                      <a:pt x="84" y="132"/>
                    </a:cubicBezTo>
                    <a:cubicBezTo>
                      <a:pt x="84" y="133"/>
                      <a:pt x="84" y="134"/>
                      <a:pt x="84" y="135"/>
                    </a:cubicBezTo>
                    <a:cubicBezTo>
                      <a:pt x="84" y="136"/>
                      <a:pt x="88" y="137"/>
                      <a:pt x="88" y="137"/>
                    </a:cubicBezTo>
                    <a:cubicBezTo>
                      <a:pt x="89" y="137"/>
                      <a:pt x="92" y="138"/>
                      <a:pt x="93" y="138"/>
                    </a:cubicBezTo>
                    <a:cubicBezTo>
                      <a:pt x="93" y="138"/>
                      <a:pt x="92" y="137"/>
                      <a:pt x="92" y="136"/>
                    </a:cubicBezTo>
                    <a:cubicBezTo>
                      <a:pt x="92" y="135"/>
                      <a:pt x="91" y="134"/>
                      <a:pt x="91" y="133"/>
                    </a:cubicBezTo>
                    <a:cubicBezTo>
                      <a:pt x="91" y="133"/>
                      <a:pt x="92" y="130"/>
                      <a:pt x="92" y="130"/>
                    </a:cubicBezTo>
                    <a:cubicBezTo>
                      <a:pt x="92" y="129"/>
                      <a:pt x="92" y="128"/>
                      <a:pt x="93" y="128"/>
                    </a:cubicBezTo>
                    <a:cubicBezTo>
                      <a:pt x="93" y="128"/>
                      <a:pt x="94" y="129"/>
                      <a:pt x="96" y="128"/>
                    </a:cubicBezTo>
                    <a:cubicBezTo>
                      <a:pt x="98" y="127"/>
                      <a:pt x="96" y="127"/>
                      <a:pt x="96" y="126"/>
                    </a:cubicBezTo>
                    <a:cubicBezTo>
                      <a:pt x="96" y="126"/>
                      <a:pt x="98" y="125"/>
                      <a:pt x="99" y="125"/>
                    </a:cubicBezTo>
                    <a:cubicBezTo>
                      <a:pt x="100" y="124"/>
                      <a:pt x="102" y="125"/>
                      <a:pt x="103" y="126"/>
                    </a:cubicBezTo>
                    <a:cubicBezTo>
                      <a:pt x="104" y="126"/>
                      <a:pt x="105" y="128"/>
                      <a:pt x="106" y="128"/>
                    </a:cubicBezTo>
                    <a:cubicBezTo>
                      <a:pt x="107" y="128"/>
                      <a:pt x="107" y="127"/>
                      <a:pt x="107" y="126"/>
                    </a:cubicBezTo>
                    <a:cubicBezTo>
                      <a:pt x="107" y="126"/>
                      <a:pt x="107" y="124"/>
                      <a:pt x="107" y="124"/>
                    </a:cubicBezTo>
                    <a:cubicBezTo>
                      <a:pt x="107" y="123"/>
                      <a:pt x="108" y="124"/>
                      <a:pt x="109" y="124"/>
                    </a:cubicBezTo>
                    <a:cubicBezTo>
                      <a:pt x="109" y="124"/>
                      <a:pt x="110" y="124"/>
                      <a:pt x="110" y="123"/>
                    </a:cubicBezTo>
                    <a:cubicBezTo>
                      <a:pt x="110" y="121"/>
                      <a:pt x="110" y="120"/>
                      <a:pt x="110" y="120"/>
                    </a:cubicBezTo>
                    <a:cubicBezTo>
                      <a:pt x="109" y="119"/>
                      <a:pt x="110" y="118"/>
                      <a:pt x="110" y="118"/>
                    </a:cubicBezTo>
                    <a:cubicBezTo>
                      <a:pt x="110" y="117"/>
                      <a:pt x="112" y="116"/>
                      <a:pt x="112" y="117"/>
                    </a:cubicBezTo>
                    <a:cubicBezTo>
                      <a:pt x="113" y="117"/>
                      <a:pt x="115" y="118"/>
                      <a:pt x="115" y="118"/>
                    </a:cubicBezTo>
                    <a:cubicBezTo>
                      <a:pt x="116" y="118"/>
                      <a:pt x="115" y="117"/>
                      <a:pt x="116" y="116"/>
                    </a:cubicBezTo>
                    <a:cubicBezTo>
                      <a:pt x="116" y="116"/>
                      <a:pt x="117" y="116"/>
                      <a:pt x="118" y="116"/>
                    </a:cubicBezTo>
                    <a:cubicBezTo>
                      <a:pt x="118" y="116"/>
                      <a:pt x="118" y="114"/>
                      <a:pt x="119" y="113"/>
                    </a:cubicBezTo>
                    <a:cubicBezTo>
                      <a:pt x="120" y="113"/>
                      <a:pt x="124" y="108"/>
                      <a:pt x="124" y="108"/>
                    </a:cubicBezTo>
                    <a:cubicBezTo>
                      <a:pt x="124" y="108"/>
                      <a:pt x="126" y="108"/>
                      <a:pt x="127" y="108"/>
                    </a:cubicBezTo>
                    <a:cubicBezTo>
                      <a:pt x="129" y="108"/>
                      <a:pt x="129" y="106"/>
                      <a:pt x="130" y="105"/>
                    </a:cubicBezTo>
                    <a:cubicBezTo>
                      <a:pt x="130" y="105"/>
                      <a:pt x="131" y="103"/>
                      <a:pt x="132" y="102"/>
                    </a:cubicBezTo>
                    <a:cubicBezTo>
                      <a:pt x="133" y="102"/>
                      <a:pt x="133" y="98"/>
                      <a:pt x="132" y="9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1" name="Freeform 59">
                <a:extLst>
                  <a:ext uri="{FF2B5EF4-FFF2-40B4-BE49-F238E27FC236}">
                    <a16:creationId xmlns:a16="http://schemas.microsoft.com/office/drawing/2014/main" id="{EFD5F32D-7B18-415C-8435-1FDBDEEF317D}"/>
                  </a:ext>
                </a:extLst>
              </p:cNvPr>
              <p:cNvSpPr>
                <a:spLocks/>
              </p:cNvSpPr>
              <p:nvPr/>
            </p:nvSpPr>
            <p:spPr bwMode="auto">
              <a:xfrm>
                <a:off x="11054131" y="2560272"/>
                <a:ext cx="19330" cy="19331"/>
              </a:xfrm>
              <a:custGeom>
                <a:avLst/>
                <a:gdLst>
                  <a:gd name="T0" fmla="*/ 1 w 8"/>
                  <a:gd name="T1" fmla="*/ 7 h 8"/>
                  <a:gd name="T2" fmla="*/ 1 w 8"/>
                  <a:gd name="T3" fmla="*/ 3 h 8"/>
                  <a:gd name="T4" fmla="*/ 4 w 8"/>
                  <a:gd name="T5" fmla="*/ 0 h 8"/>
                  <a:gd name="T6" fmla="*/ 8 w 8"/>
                  <a:gd name="T7" fmla="*/ 2 h 8"/>
                  <a:gd name="T8" fmla="*/ 6 w 8"/>
                  <a:gd name="T9" fmla="*/ 6 h 8"/>
                  <a:gd name="T10" fmla="*/ 1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1" y="7"/>
                    </a:moveTo>
                    <a:cubicBezTo>
                      <a:pt x="0" y="6"/>
                      <a:pt x="0" y="4"/>
                      <a:pt x="1" y="3"/>
                    </a:cubicBezTo>
                    <a:cubicBezTo>
                      <a:pt x="3" y="2"/>
                      <a:pt x="3" y="0"/>
                      <a:pt x="4" y="0"/>
                    </a:cubicBezTo>
                    <a:cubicBezTo>
                      <a:pt x="5" y="0"/>
                      <a:pt x="8" y="1"/>
                      <a:pt x="8" y="2"/>
                    </a:cubicBezTo>
                    <a:cubicBezTo>
                      <a:pt x="8" y="3"/>
                      <a:pt x="7" y="5"/>
                      <a:pt x="6" y="6"/>
                    </a:cubicBezTo>
                    <a:cubicBezTo>
                      <a:pt x="5" y="6"/>
                      <a:pt x="2" y="8"/>
                      <a:pt x="1"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2" name="Freeform 60">
                <a:extLst>
                  <a:ext uri="{FF2B5EF4-FFF2-40B4-BE49-F238E27FC236}">
                    <a16:creationId xmlns:a16="http://schemas.microsoft.com/office/drawing/2014/main" id="{117A1926-BFB9-492F-BF79-B849258888EB}"/>
                  </a:ext>
                </a:extLst>
              </p:cNvPr>
              <p:cNvSpPr>
                <a:spLocks/>
              </p:cNvSpPr>
              <p:nvPr/>
            </p:nvSpPr>
            <p:spPr bwMode="auto">
              <a:xfrm>
                <a:off x="11158512" y="2484237"/>
                <a:ext cx="12887" cy="21908"/>
              </a:xfrm>
              <a:custGeom>
                <a:avLst/>
                <a:gdLst>
                  <a:gd name="T0" fmla="*/ 2 w 5"/>
                  <a:gd name="T1" fmla="*/ 7 h 9"/>
                  <a:gd name="T2" fmla="*/ 0 w 5"/>
                  <a:gd name="T3" fmla="*/ 3 h 9"/>
                  <a:gd name="T4" fmla="*/ 2 w 5"/>
                  <a:gd name="T5" fmla="*/ 0 h 9"/>
                  <a:gd name="T6" fmla="*/ 4 w 5"/>
                  <a:gd name="T7" fmla="*/ 2 h 9"/>
                  <a:gd name="T8" fmla="*/ 5 w 5"/>
                  <a:gd name="T9" fmla="*/ 5 h 9"/>
                  <a:gd name="T10" fmla="*/ 2 w 5"/>
                  <a:gd name="T11" fmla="*/ 7 h 9"/>
                </a:gdLst>
                <a:ahLst/>
                <a:cxnLst>
                  <a:cxn ang="0">
                    <a:pos x="T0" y="T1"/>
                  </a:cxn>
                  <a:cxn ang="0">
                    <a:pos x="T2" y="T3"/>
                  </a:cxn>
                  <a:cxn ang="0">
                    <a:pos x="T4" y="T5"/>
                  </a:cxn>
                  <a:cxn ang="0">
                    <a:pos x="T6" y="T7"/>
                  </a:cxn>
                  <a:cxn ang="0">
                    <a:pos x="T8" y="T9"/>
                  </a:cxn>
                  <a:cxn ang="0">
                    <a:pos x="T10" y="T11"/>
                  </a:cxn>
                </a:cxnLst>
                <a:rect l="0" t="0" r="r" b="b"/>
                <a:pathLst>
                  <a:path w="5" h="9">
                    <a:moveTo>
                      <a:pt x="2" y="7"/>
                    </a:moveTo>
                    <a:cubicBezTo>
                      <a:pt x="0" y="5"/>
                      <a:pt x="0" y="4"/>
                      <a:pt x="0" y="3"/>
                    </a:cubicBezTo>
                    <a:cubicBezTo>
                      <a:pt x="1" y="1"/>
                      <a:pt x="1" y="0"/>
                      <a:pt x="2" y="0"/>
                    </a:cubicBezTo>
                    <a:cubicBezTo>
                      <a:pt x="4" y="0"/>
                      <a:pt x="4" y="2"/>
                      <a:pt x="4" y="2"/>
                    </a:cubicBezTo>
                    <a:cubicBezTo>
                      <a:pt x="5" y="3"/>
                      <a:pt x="5" y="4"/>
                      <a:pt x="5" y="5"/>
                    </a:cubicBezTo>
                    <a:cubicBezTo>
                      <a:pt x="4" y="6"/>
                      <a:pt x="3" y="9"/>
                      <a:pt x="2" y="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3" name="Freeform 61">
                <a:extLst>
                  <a:ext uri="{FF2B5EF4-FFF2-40B4-BE49-F238E27FC236}">
                    <a16:creationId xmlns:a16="http://schemas.microsoft.com/office/drawing/2014/main" id="{FAD21F18-380D-4AE4-A67D-90CCC53D4859}"/>
                  </a:ext>
                </a:extLst>
              </p:cNvPr>
              <p:cNvSpPr>
                <a:spLocks/>
              </p:cNvSpPr>
              <p:nvPr/>
            </p:nvSpPr>
            <p:spPr bwMode="auto">
              <a:xfrm>
                <a:off x="9064425" y="4193086"/>
                <a:ext cx="503869" cy="448477"/>
              </a:xfrm>
              <a:custGeom>
                <a:avLst/>
                <a:gdLst>
                  <a:gd name="T0" fmla="*/ 5 w 205"/>
                  <a:gd name="T1" fmla="*/ 56 h 182"/>
                  <a:gd name="T2" fmla="*/ 14 w 205"/>
                  <a:gd name="T3" fmla="*/ 75 h 182"/>
                  <a:gd name="T4" fmla="*/ 22 w 205"/>
                  <a:gd name="T5" fmla="*/ 92 h 182"/>
                  <a:gd name="T6" fmla="*/ 20 w 205"/>
                  <a:gd name="T7" fmla="*/ 107 h 182"/>
                  <a:gd name="T8" fmla="*/ 15 w 205"/>
                  <a:gd name="T9" fmla="*/ 125 h 182"/>
                  <a:gd name="T10" fmla="*/ 15 w 205"/>
                  <a:gd name="T11" fmla="*/ 141 h 182"/>
                  <a:gd name="T12" fmla="*/ 11 w 205"/>
                  <a:gd name="T13" fmla="*/ 153 h 182"/>
                  <a:gd name="T14" fmla="*/ 30 w 205"/>
                  <a:gd name="T15" fmla="*/ 153 h 182"/>
                  <a:gd name="T16" fmla="*/ 31 w 205"/>
                  <a:gd name="T17" fmla="*/ 143 h 182"/>
                  <a:gd name="T18" fmla="*/ 34 w 205"/>
                  <a:gd name="T19" fmla="*/ 148 h 182"/>
                  <a:gd name="T20" fmla="*/ 52 w 205"/>
                  <a:gd name="T21" fmla="*/ 157 h 182"/>
                  <a:gd name="T22" fmla="*/ 68 w 205"/>
                  <a:gd name="T23" fmla="*/ 161 h 182"/>
                  <a:gd name="T24" fmla="*/ 82 w 205"/>
                  <a:gd name="T25" fmla="*/ 159 h 182"/>
                  <a:gd name="T26" fmla="*/ 84 w 205"/>
                  <a:gd name="T27" fmla="*/ 150 h 182"/>
                  <a:gd name="T28" fmla="*/ 99 w 205"/>
                  <a:gd name="T29" fmla="*/ 152 h 182"/>
                  <a:gd name="T30" fmla="*/ 109 w 205"/>
                  <a:gd name="T31" fmla="*/ 160 h 182"/>
                  <a:gd name="T32" fmla="*/ 116 w 205"/>
                  <a:gd name="T33" fmla="*/ 163 h 182"/>
                  <a:gd name="T34" fmla="*/ 126 w 205"/>
                  <a:gd name="T35" fmla="*/ 174 h 182"/>
                  <a:gd name="T36" fmla="*/ 139 w 205"/>
                  <a:gd name="T37" fmla="*/ 178 h 182"/>
                  <a:gd name="T38" fmla="*/ 145 w 205"/>
                  <a:gd name="T39" fmla="*/ 169 h 182"/>
                  <a:gd name="T40" fmla="*/ 153 w 205"/>
                  <a:gd name="T41" fmla="*/ 169 h 182"/>
                  <a:gd name="T42" fmla="*/ 160 w 205"/>
                  <a:gd name="T43" fmla="*/ 177 h 182"/>
                  <a:gd name="T44" fmla="*/ 163 w 205"/>
                  <a:gd name="T45" fmla="*/ 168 h 182"/>
                  <a:gd name="T46" fmla="*/ 161 w 205"/>
                  <a:gd name="T47" fmla="*/ 160 h 182"/>
                  <a:gd name="T48" fmla="*/ 165 w 205"/>
                  <a:gd name="T49" fmla="*/ 158 h 182"/>
                  <a:gd name="T50" fmla="*/ 174 w 205"/>
                  <a:gd name="T51" fmla="*/ 164 h 182"/>
                  <a:gd name="T52" fmla="*/ 181 w 205"/>
                  <a:gd name="T53" fmla="*/ 168 h 182"/>
                  <a:gd name="T54" fmla="*/ 190 w 205"/>
                  <a:gd name="T55" fmla="*/ 172 h 182"/>
                  <a:gd name="T56" fmla="*/ 194 w 205"/>
                  <a:gd name="T57" fmla="*/ 176 h 182"/>
                  <a:gd name="T58" fmla="*/ 199 w 205"/>
                  <a:gd name="T59" fmla="*/ 176 h 182"/>
                  <a:gd name="T60" fmla="*/ 205 w 205"/>
                  <a:gd name="T61" fmla="*/ 171 h 182"/>
                  <a:gd name="T62" fmla="*/ 195 w 205"/>
                  <a:gd name="T63" fmla="*/ 164 h 182"/>
                  <a:gd name="T64" fmla="*/ 186 w 205"/>
                  <a:gd name="T65" fmla="*/ 160 h 182"/>
                  <a:gd name="T66" fmla="*/ 179 w 205"/>
                  <a:gd name="T67" fmla="*/ 156 h 182"/>
                  <a:gd name="T68" fmla="*/ 184 w 205"/>
                  <a:gd name="T69" fmla="*/ 151 h 182"/>
                  <a:gd name="T70" fmla="*/ 184 w 205"/>
                  <a:gd name="T71" fmla="*/ 144 h 182"/>
                  <a:gd name="T72" fmla="*/ 188 w 205"/>
                  <a:gd name="T73" fmla="*/ 138 h 182"/>
                  <a:gd name="T74" fmla="*/ 181 w 205"/>
                  <a:gd name="T75" fmla="*/ 136 h 182"/>
                  <a:gd name="T76" fmla="*/ 173 w 205"/>
                  <a:gd name="T77" fmla="*/ 137 h 182"/>
                  <a:gd name="T78" fmla="*/ 177 w 205"/>
                  <a:gd name="T79" fmla="*/ 130 h 182"/>
                  <a:gd name="T80" fmla="*/ 169 w 205"/>
                  <a:gd name="T81" fmla="*/ 129 h 182"/>
                  <a:gd name="T82" fmla="*/ 150 w 205"/>
                  <a:gd name="T83" fmla="*/ 132 h 182"/>
                  <a:gd name="T84" fmla="*/ 154 w 205"/>
                  <a:gd name="T85" fmla="*/ 119 h 182"/>
                  <a:gd name="T86" fmla="*/ 168 w 205"/>
                  <a:gd name="T87" fmla="*/ 124 h 182"/>
                  <a:gd name="T88" fmla="*/ 183 w 205"/>
                  <a:gd name="T89" fmla="*/ 125 h 182"/>
                  <a:gd name="T90" fmla="*/ 170 w 205"/>
                  <a:gd name="T91" fmla="*/ 108 h 182"/>
                  <a:gd name="T92" fmla="*/ 98 w 205"/>
                  <a:gd name="T93" fmla="*/ 91 h 182"/>
                  <a:gd name="T94" fmla="*/ 100 w 205"/>
                  <a:gd name="T95" fmla="*/ 73 h 182"/>
                  <a:gd name="T96" fmla="*/ 108 w 205"/>
                  <a:gd name="T97" fmla="*/ 53 h 182"/>
                  <a:gd name="T98" fmla="*/ 111 w 205"/>
                  <a:gd name="T99" fmla="*/ 38 h 182"/>
                  <a:gd name="T100" fmla="*/ 114 w 205"/>
                  <a:gd name="T101" fmla="*/ 24 h 182"/>
                  <a:gd name="T102" fmla="*/ 111 w 205"/>
                  <a:gd name="T103" fmla="*/ 16 h 182"/>
                  <a:gd name="T104" fmla="*/ 108 w 205"/>
                  <a:gd name="T10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82">
                    <a:moveTo>
                      <a:pt x="107" y="0"/>
                    </a:moveTo>
                    <a:cubicBezTo>
                      <a:pt x="0" y="5"/>
                      <a:pt x="0" y="5"/>
                      <a:pt x="0" y="5"/>
                    </a:cubicBezTo>
                    <a:cubicBezTo>
                      <a:pt x="1" y="51"/>
                      <a:pt x="1" y="51"/>
                      <a:pt x="1" y="51"/>
                    </a:cubicBezTo>
                    <a:cubicBezTo>
                      <a:pt x="1" y="51"/>
                      <a:pt x="4" y="55"/>
                      <a:pt x="5" y="56"/>
                    </a:cubicBezTo>
                    <a:cubicBezTo>
                      <a:pt x="6" y="56"/>
                      <a:pt x="8" y="60"/>
                      <a:pt x="9" y="61"/>
                    </a:cubicBezTo>
                    <a:cubicBezTo>
                      <a:pt x="10" y="63"/>
                      <a:pt x="10" y="67"/>
                      <a:pt x="10" y="68"/>
                    </a:cubicBezTo>
                    <a:cubicBezTo>
                      <a:pt x="10" y="68"/>
                      <a:pt x="10" y="71"/>
                      <a:pt x="11" y="71"/>
                    </a:cubicBezTo>
                    <a:cubicBezTo>
                      <a:pt x="12" y="72"/>
                      <a:pt x="13" y="74"/>
                      <a:pt x="14" y="75"/>
                    </a:cubicBezTo>
                    <a:cubicBezTo>
                      <a:pt x="15" y="76"/>
                      <a:pt x="16" y="79"/>
                      <a:pt x="16" y="79"/>
                    </a:cubicBezTo>
                    <a:cubicBezTo>
                      <a:pt x="16" y="79"/>
                      <a:pt x="15" y="82"/>
                      <a:pt x="17" y="83"/>
                    </a:cubicBezTo>
                    <a:cubicBezTo>
                      <a:pt x="18" y="84"/>
                      <a:pt x="20" y="86"/>
                      <a:pt x="21" y="87"/>
                    </a:cubicBezTo>
                    <a:cubicBezTo>
                      <a:pt x="21" y="88"/>
                      <a:pt x="22" y="91"/>
                      <a:pt x="22" y="92"/>
                    </a:cubicBezTo>
                    <a:cubicBezTo>
                      <a:pt x="22" y="93"/>
                      <a:pt x="21" y="96"/>
                      <a:pt x="21" y="97"/>
                    </a:cubicBezTo>
                    <a:cubicBezTo>
                      <a:pt x="21" y="98"/>
                      <a:pt x="23" y="100"/>
                      <a:pt x="21" y="101"/>
                    </a:cubicBezTo>
                    <a:cubicBezTo>
                      <a:pt x="20" y="101"/>
                      <a:pt x="21" y="104"/>
                      <a:pt x="21" y="104"/>
                    </a:cubicBezTo>
                    <a:cubicBezTo>
                      <a:pt x="21" y="104"/>
                      <a:pt x="21" y="106"/>
                      <a:pt x="20" y="107"/>
                    </a:cubicBezTo>
                    <a:cubicBezTo>
                      <a:pt x="19" y="108"/>
                      <a:pt x="19" y="111"/>
                      <a:pt x="18" y="112"/>
                    </a:cubicBezTo>
                    <a:cubicBezTo>
                      <a:pt x="17" y="114"/>
                      <a:pt x="16" y="116"/>
                      <a:pt x="16" y="116"/>
                    </a:cubicBezTo>
                    <a:cubicBezTo>
                      <a:pt x="16" y="116"/>
                      <a:pt x="16" y="119"/>
                      <a:pt x="16" y="121"/>
                    </a:cubicBezTo>
                    <a:cubicBezTo>
                      <a:pt x="16" y="122"/>
                      <a:pt x="16" y="124"/>
                      <a:pt x="15" y="125"/>
                    </a:cubicBezTo>
                    <a:cubicBezTo>
                      <a:pt x="14" y="126"/>
                      <a:pt x="14" y="126"/>
                      <a:pt x="16" y="129"/>
                    </a:cubicBezTo>
                    <a:cubicBezTo>
                      <a:pt x="17" y="132"/>
                      <a:pt x="17" y="134"/>
                      <a:pt x="17" y="135"/>
                    </a:cubicBezTo>
                    <a:cubicBezTo>
                      <a:pt x="18" y="136"/>
                      <a:pt x="17" y="139"/>
                      <a:pt x="15" y="141"/>
                    </a:cubicBezTo>
                    <a:cubicBezTo>
                      <a:pt x="15" y="141"/>
                      <a:pt x="15" y="141"/>
                      <a:pt x="15" y="141"/>
                    </a:cubicBezTo>
                    <a:cubicBezTo>
                      <a:pt x="15" y="142"/>
                      <a:pt x="15" y="145"/>
                      <a:pt x="15" y="145"/>
                    </a:cubicBezTo>
                    <a:cubicBezTo>
                      <a:pt x="15" y="145"/>
                      <a:pt x="15" y="147"/>
                      <a:pt x="14" y="148"/>
                    </a:cubicBezTo>
                    <a:cubicBezTo>
                      <a:pt x="14" y="149"/>
                      <a:pt x="13" y="149"/>
                      <a:pt x="12" y="150"/>
                    </a:cubicBezTo>
                    <a:cubicBezTo>
                      <a:pt x="11" y="151"/>
                      <a:pt x="11" y="152"/>
                      <a:pt x="11" y="153"/>
                    </a:cubicBezTo>
                    <a:cubicBezTo>
                      <a:pt x="11" y="154"/>
                      <a:pt x="13" y="156"/>
                      <a:pt x="14" y="156"/>
                    </a:cubicBezTo>
                    <a:cubicBezTo>
                      <a:pt x="14" y="156"/>
                      <a:pt x="16" y="155"/>
                      <a:pt x="16" y="154"/>
                    </a:cubicBezTo>
                    <a:cubicBezTo>
                      <a:pt x="17" y="154"/>
                      <a:pt x="20" y="154"/>
                      <a:pt x="23" y="154"/>
                    </a:cubicBezTo>
                    <a:cubicBezTo>
                      <a:pt x="26" y="153"/>
                      <a:pt x="29" y="153"/>
                      <a:pt x="30" y="153"/>
                    </a:cubicBezTo>
                    <a:cubicBezTo>
                      <a:pt x="30" y="153"/>
                      <a:pt x="31" y="152"/>
                      <a:pt x="31" y="152"/>
                    </a:cubicBezTo>
                    <a:cubicBezTo>
                      <a:pt x="31" y="151"/>
                      <a:pt x="30" y="150"/>
                      <a:pt x="29" y="149"/>
                    </a:cubicBezTo>
                    <a:cubicBezTo>
                      <a:pt x="28" y="149"/>
                      <a:pt x="30" y="148"/>
                      <a:pt x="31" y="148"/>
                    </a:cubicBezTo>
                    <a:cubicBezTo>
                      <a:pt x="31" y="148"/>
                      <a:pt x="31" y="144"/>
                      <a:pt x="31" y="143"/>
                    </a:cubicBezTo>
                    <a:cubicBezTo>
                      <a:pt x="31" y="141"/>
                      <a:pt x="32" y="141"/>
                      <a:pt x="33" y="141"/>
                    </a:cubicBezTo>
                    <a:cubicBezTo>
                      <a:pt x="33" y="141"/>
                      <a:pt x="34" y="142"/>
                      <a:pt x="34" y="144"/>
                    </a:cubicBezTo>
                    <a:cubicBezTo>
                      <a:pt x="35" y="145"/>
                      <a:pt x="36" y="145"/>
                      <a:pt x="36" y="146"/>
                    </a:cubicBezTo>
                    <a:cubicBezTo>
                      <a:pt x="36" y="148"/>
                      <a:pt x="35" y="148"/>
                      <a:pt x="34" y="148"/>
                    </a:cubicBezTo>
                    <a:cubicBezTo>
                      <a:pt x="33" y="149"/>
                      <a:pt x="32" y="150"/>
                      <a:pt x="32" y="151"/>
                    </a:cubicBezTo>
                    <a:cubicBezTo>
                      <a:pt x="32" y="152"/>
                      <a:pt x="35" y="153"/>
                      <a:pt x="36" y="153"/>
                    </a:cubicBezTo>
                    <a:cubicBezTo>
                      <a:pt x="38" y="153"/>
                      <a:pt x="40" y="153"/>
                      <a:pt x="41" y="153"/>
                    </a:cubicBezTo>
                    <a:cubicBezTo>
                      <a:pt x="42" y="154"/>
                      <a:pt x="49" y="156"/>
                      <a:pt x="52" y="157"/>
                    </a:cubicBezTo>
                    <a:cubicBezTo>
                      <a:pt x="55" y="159"/>
                      <a:pt x="53" y="158"/>
                      <a:pt x="55" y="159"/>
                    </a:cubicBezTo>
                    <a:cubicBezTo>
                      <a:pt x="56" y="159"/>
                      <a:pt x="57" y="160"/>
                      <a:pt x="58" y="160"/>
                    </a:cubicBezTo>
                    <a:cubicBezTo>
                      <a:pt x="59" y="160"/>
                      <a:pt x="60" y="161"/>
                      <a:pt x="62" y="161"/>
                    </a:cubicBezTo>
                    <a:cubicBezTo>
                      <a:pt x="64" y="161"/>
                      <a:pt x="67" y="161"/>
                      <a:pt x="68" y="161"/>
                    </a:cubicBezTo>
                    <a:cubicBezTo>
                      <a:pt x="70" y="160"/>
                      <a:pt x="71" y="162"/>
                      <a:pt x="73" y="162"/>
                    </a:cubicBezTo>
                    <a:cubicBezTo>
                      <a:pt x="75" y="162"/>
                      <a:pt x="75" y="161"/>
                      <a:pt x="76" y="161"/>
                    </a:cubicBezTo>
                    <a:cubicBezTo>
                      <a:pt x="77" y="161"/>
                      <a:pt x="77" y="160"/>
                      <a:pt x="79" y="160"/>
                    </a:cubicBezTo>
                    <a:cubicBezTo>
                      <a:pt x="81" y="160"/>
                      <a:pt x="82" y="159"/>
                      <a:pt x="82" y="159"/>
                    </a:cubicBezTo>
                    <a:cubicBezTo>
                      <a:pt x="83" y="158"/>
                      <a:pt x="82" y="156"/>
                      <a:pt x="81" y="155"/>
                    </a:cubicBezTo>
                    <a:cubicBezTo>
                      <a:pt x="81" y="155"/>
                      <a:pt x="79" y="154"/>
                      <a:pt x="79" y="153"/>
                    </a:cubicBezTo>
                    <a:cubicBezTo>
                      <a:pt x="79" y="152"/>
                      <a:pt x="80" y="152"/>
                      <a:pt x="81" y="152"/>
                    </a:cubicBezTo>
                    <a:cubicBezTo>
                      <a:pt x="82" y="151"/>
                      <a:pt x="82" y="150"/>
                      <a:pt x="84" y="150"/>
                    </a:cubicBezTo>
                    <a:cubicBezTo>
                      <a:pt x="86" y="150"/>
                      <a:pt x="86" y="148"/>
                      <a:pt x="88" y="148"/>
                    </a:cubicBezTo>
                    <a:cubicBezTo>
                      <a:pt x="91" y="148"/>
                      <a:pt x="90" y="149"/>
                      <a:pt x="91" y="150"/>
                    </a:cubicBezTo>
                    <a:cubicBezTo>
                      <a:pt x="91" y="152"/>
                      <a:pt x="91" y="152"/>
                      <a:pt x="93" y="152"/>
                    </a:cubicBezTo>
                    <a:cubicBezTo>
                      <a:pt x="96" y="152"/>
                      <a:pt x="99" y="151"/>
                      <a:pt x="99" y="152"/>
                    </a:cubicBezTo>
                    <a:cubicBezTo>
                      <a:pt x="100" y="154"/>
                      <a:pt x="101" y="155"/>
                      <a:pt x="102" y="155"/>
                    </a:cubicBezTo>
                    <a:cubicBezTo>
                      <a:pt x="102" y="155"/>
                      <a:pt x="103" y="156"/>
                      <a:pt x="103" y="157"/>
                    </a:cubicBezTo>
                    <a:cubicBezTo>
                      <a:pt x="104" y="158"/>
                      <a:pt x="104" y="160"/>
                      <a:pt x="106" y="160"/>
                    </a:cubicBezTo>
                    <a:cubicBezTo>
                      <a:pt x="107" y="160"/>
                      <a:pt x="107" y="160"/>
                      <a:pt x="109" y="160"/>
                    </a:cubicBezTo>
                    <a:cubicBezTo>
                      <a:pt x="110" y="161"/>
                      <a:pt x="112" y="161"/>
                      <a:pt x="113" y="161"/>
                    </a:cubicBezTo>
                    <a:cubicBezTo>
                      <a:pt x="114" y="161"/>
                      <a:pt x="116" y="157"/>
                      <a:pt x="116" y="157"/>
                    </a:cubicBezTo>
                    <a:cubicBezTo>
                      <a:pt x="117" y="157"/>
                      <a:pt x="116" y="158"/>
                      <a:pt x="116" y="159"/>
                    </a:cubicBezTo>
                    <a:cubicBezTo>
                      <a:pt x="116" y="160"/>
                      <a:pt x="115" y="162"/>
                      <a:pt x="116" y="163"/>
                    </a:cubicBezTo>
                    <a:cubicBezTo>
                      <a:pt x="117" y="164"/>
                      <a:pt x="118" y="166"/>
                      <a:pt x="119" y="167"/>
                    </a:cubicBezTo>
                    <a:cubicBezTo>
                      <a:pt x="121" y="168"/>
                      <a:pt x="121" y="168"/>
                      <a:pt x="121" y="170"/>
                    </a:cubicBezTo>
                    <a:cubicBezTo>
                      <a:pt x="121" y="171"/>
                      <a:pt x="122" y="175"/>
                      <a:pt x="123" y="175"/>
                    </a:cubicBezTo>
                    <a:cubicBezTo>
                      <a:pt x="124" y="175"/>
                      <a:pt x="125" y="174"/>
                      <a:pt x="126" y="174"/>
                    </a:cubicBezTo>
                    <a:cubicBezTo>
                      <a:pt x="128" y="174"/>
                      <a:pt x="129" y="175"/>
                      <a:pt x="130" y="176"/>
                    </a:cubicBezTo>
                    <a:cubicBezTo>
                      <a:pt x="131" y="177"/>
                      <a:pt x="132" y="177"/>
                      <a:pt x="133" y="177"/>
                    </a:cubicBezTo>
                    <a:cubicBezTo>
                      <a:pt x="134" y="177"/>
                      <a:pt x="135" y="176"/>
                      <a:pt x="136" y="176"/>
                    </a:cubicBezTo>
                    <a:cubicBezTo>
                      <a:pt x="138" y="177"/>
                      <a:pt x="137" y="178"/>
                      <a:pt x="139" y="178"/>
                    </a:cubicBezTo>
                    <a:cubicBezTo>
                      <a:pt x="141" y="178"/>
                      <a:pt x="140" y="177"/>
                      <a:pt x="141" y="177"/>
                    </a:cubicBezTo>
                    <a:cubicBezTo>
                      <a:pt x="141" y="177"/>
                      <a:pt x="141" y="175"/>
                      <a:pt x="141" y="173"/>
                    </a:cubicBezTo>
                    <a:cubicBezTo>
                      <a:pt x="141" y="171"/>
                      <a:pt x="141" y="170"/>
                      <a:pt x="142" y="170"/>
                    </a:cubicBezTo>
                    <a:cubicBezTo>
                      <a:pt x="142" y="169"/>
                      <a:pt x="144" y="169"/>
                      <a:pt x="145" y="169"/>
                    </a:cubicBezTo>
                    <a:cubicBezTo>
                      <a:pt x="146" y="169"/>
                      <a:pt x="146" y="169"/>
                      <a:pt x="146" y="168"/>
                    </a:cubicBezTo>
                    <a:cubicBezTo>
                      <a:pt x="147" y="168"/>
                      <a:pt x="148" y="168"/>
                      <a:pt x="149" y="168"/>
                    </a:cubicBezTo>
                    <a:cubicBezTo>
                      <a:pt x="150" y="168"/>
                      <a:pt x="150" y="170"/>
                      <a:pt x="151" y="171"/>
                    </a:cubicBezTo>
                    <a:cubicBezTo>
                      <a:pt x="151" y="171"/>
                      <a:pt x="152" y="170"/>
                      <a:pt x="153" y="169"/>
                    </a:cubicBezTo>
                    <a:cubicBezTo>
                      <a:pt x="153" y="169"/>
                      <a:pt x="156" y="170"/>
                      <a:pt x="156" y="170"/>
                    </a:cubicBezTo>
                    <a:cubicBezTo>
                      <a:pt x="157" y="170"/>
                      <a:pt x="157" y="172"/>
                      <a:pt x="156" y="174"/>
                    </a:cubicBezTo>
                    <a:cubicBezTo>
                      <a:pt x="156" y="176"/>
                      <a:pt x="157" y="177"/>
                      <a:pt x="158" y="177"/>
                    </a:cubicBezTo>
                    <a:cubicBezTo>
                      <a:pt x="158" y="177"/>
                      <a:pt x="159" y="177"/>
                      <a:pt x="160" y="177"/>
                    </a:cubicBezTo>
                    <a:cubicBezTo>
                      <a:pt x="161" y="176"/>
                      <a:pt x="161" y="176"/>
                      <a:pt x="162" y="175"/>
                    </a:cubicBezTo>
                    <a:cubicBezTo>
                      <a:pt x="162" y="175"/>
                      <a:pt x="163" y="174"/>
                      <a:pt x="164" y="173"/>
                    </a:cubicBezTo>
                    <a:cubicBezTo>
                      <a:pt x="165" y="173"/>
                      <a:pt x="164" y="171"/>
                      <a:pt x="163" y="170"/>
                    </a:cubicBezTo>
                    <a:cubicBezTo>
                      <a:pt x="163" y="170"/>
                      <a:pt x="162" y="169"/>
                      <a:pt x="163" y="168"/>
                    </a:cubicBezTo>
                    <a:cubicBezTo>
                      <a:pt x="163" y="168"/>
                      <a:pt x="165" y="168"/>
                      <a:pt x="165" y="168"/>
                    </a:cubicBezTo>
                    <a:cubicBezTo>
                      <a:pt x="166" y="168"/>
                      <a:pt x="165" y="166"/>
                      <a:pt x="166" y="165"/>
                    </a:cubicBezTo>
                    <a:cubicBezTo>
                      <a:pt x="166" y="165"/>
                      <a:pt x="164" y="163"/>
                      <a:pt x="164" y="162"/>
                    </a:cubicBezTo>
                    <a:cubicBezTo>
                      <a:pt x="164" y="162"/>
                      <a:pt x="161" y="160"/>
                      <a:pt x="161" y="160"/>
                    </a:cubicBezTo>
                    <a:cubicBezTo>
                      <a:pt x="161" y="160"/>
                      <a:pt x="159" y="158"/>
                      <a:pt x="158" y="158"/>
                    </a:cubicBezTo>
                    <a:cubicBezTo>
                      <a:pt x="158" y="157"/>
                      <a:pt x="158" y="156"/>
                      <a:pt x="159" y="156"/>
                    </a:cubicBezTo>
                    <a:cubicBezTo>
                      <a:pt x="160" y="155"/>
                      <a:pt x="161" y="156"/>
                      <a:pt x="162" y="157"/>
                    </a:cubicBezTo>
                    <a:cubicBezTo>
                      <a:pt x="163" y="157"/>
                      <a:pt x="164" y="158"/>
                      <a:pt x="165" y="158"/>
                    </a:cubicBezTo>
                    <a:cubicBezTo>
                      <a:pt x="166" y="158"/>
                      <a:pt x="168" y="160"/>
                      <a:pt x="169" y="160"/>
                    </a:cubicBezTo>
                    <a:cubicBezTo>
                      <a:pt x="170" y="160"/>
                      <a:pt x="171" y="160"/>
                      <a:pt x="172" y="160"/>
                    </a:cubicBezTo>
                    <a:cubicBezTo>
                      <a:pt x="173" y="160"/>
                      <a:pt x="174" y="161"/>
                      <a:pt x="175" y="162"/>
                    </a:cubicBezTo>
                    <a:cubicBezTo>
                      <a:pt x="176" y="162"/>
                      <a:pt x="175" y="163"/>
                      <a:pt x="174" y="164"/>
                    </a:cubicBezTo>
                    <a:cubicBezTo>
                      <a:pt x="174" y="165"/>
                      <a:pt x="174" y="166"/>
                      <a:pt x="174" y="166"/>
                    </a:cubicBezTo>
                    <a:cubicBezTo>
                      <a:pt x="177" y="166"/>
                      <a:pt x="177" y="166"/>
                      <a:pt x="177" y="166"/>
                    </a:cubicBezTo>
                    <a:cubicBezTo>
                      <a:pt x="181" y="166"/>
                      <a:pt x="181" y="166"/>
                      <a:pt x="181" y="166"/>
                    </a:cubicBezTo>
                    <a:cubicBezTo>
                      <a:pt x="181" y="168"/>
                      <a:pt x="181" y="168"/>
                      <a:pt x="181" y="168"/>
                    </a:cubicBezTo>
                    <a:cubicBezTo>
                      <a:pt x="181" y="168"/>
                      <a:pt x="183" y="168"/>
                      <a:pt x="183" y="168"/>
                    </a:cubicBezTo>
                    <a:cubicBezTo>
                      <a:pt x="183" y="168"/>
                      <a:pt x="186" y="168"/>
                      <a:pt x="187" y="168"/>
                    </a:cubicBezTo>
                    <a:cubicBezTo>
                      <a:pt x="188" y="168"/>
                      <a:pt x="188" y="169"/>
                      <a:pt x="188" y="170"/>
                    </a:cubicBezTo>
                    <a:cubicBezTo>
                      <a:pt x="188" y="171"/>
                      <a:pt x="189" y="172"/>
                      <a:pt x="190" y="172"/>
                    </a:cubicBezTo>
                    <a:cubicBezTo>
                      <a:pt x="190" y="173"/>
                      <a:pt x="191" y="174"/>
                      <a:pt x="192" y="174"/>
                    </a:cubicBezTo>
                    <a:cubicBezTo>
                      <a:pt x="193" y="174"/>
                      <a:pt x="193" y="172"/>
                      <a:pt x="193" y="172"/>
                    </a:cubicBezTo>
                    <a:cubicBezTo>
                      <a:pt x="193" y="171"/>
                      <a:pt x="193" y="173"/>
                      <a:pt x="194" y="173"/>
                    </a:cubicBezTo>
                    <a:cubicBezTo>
                      <a:pt x="194" y="173"/>
                      <a:pt x="194" y="175"/>
                      <a:pt x="194" y="176"/>
                    </a:cubicBezTo>
                    <a:cubicBezTo>
                      <a:pt x="193" y="177"/>
                      <a:pt x="192" y="182"/>
                      <a:pt x="192" y="182"/>
                    </a:cubicBezTo>
                    <a:cubicBezTo>
                      <a:pt x="192" y="182"/>
                      <a:pt x="193" y="181"/>
                      <a:pt x="194" y="180"/>
                    </a:cubicBezTo>
                    <a:cubicBezTo>
                      <a:pt x="195" y="179"/>
                      <a:pt x="196" y="176"/>
                      <a:pt x="196" y="176"/>
                    </a:cubicBezTo>
                    <a:cubicBezTo>
                      <a:pt x="197" y="175"/>
                      <a:pt x="198" y="176"/>
                      <a:pt x="199" y="176"/>
                    </a:cubicBezTo>
                    <a:cubicBezTo>
                      <a:pt x="200" y="177"/>
                      <a:pt x="200" y="178"/>
                      <a:pt x="201" y="177"/>
                    </a:cubicBezTo>
                    <a:cubicBezTo>
                      <a:pt x="202" y="177"/>
                      <a:pt x="201" y="176"/>
                      <a:pt x="202" y="175"/>
                    </a:cubicBezTo>
                    <a:cubicBezTo>
                      <a:pt x="202" y="175"/>
                      <a:pt x="203" y="173"/>
                      <a:pt x="203" y="173"/>
                    </a:cubicBezTo>
                    <a:cubicBezTo>
                      <a:pt x="203" y="172"/>
                      <a:pt x="204" y="171"/>
                      <a:pt x="205" y="171"/>
                    </a:cubicBezTo>
                    <a:cubicBezTo>
                      <a:pt x="205" y="170"/>
                      <a:pt x="205" y="170"/>
                      <a:pt x="204" y="169"/>
                    </a:cubicBezTo>
                    <a:cubicBezTo>
                      <a:pt x="202" y="168"/>
                      <a:pt x="202" y="167"/>
                      <a:pt x="201" y="166"/>
                    </a:cubicBezTo>
                    <a:cubicBezTo>
                      <a:pt x="201" y="165"/>
                      <a:pt x="200" y="165"/>
                      <a:pt x="199" y="164"/>
                    </a:cubicBezTo>
                    <a:cubicBezTo>
                      <a:pt x="198" y="163"/>
                      <a:pt x="197" y="164"/>
                      <a:pt x="195" y="164"/>
                    </a:cubicBezTo>
                    <a:cubicBezTo>
                      <a:pt x="193" y="163"/>
                      <a:pt x="194" y="162"/>
                      <a:pt x="193" y="162"/>
                    </a:cubicBezTo>
                    <a:cubicBezTo>
                      <a:pt x="192" y="162"/>
                      <a:pt x="192" y="162"/>
                      <a:pt x="191" y="161"/>
                    </a:cubicBezTo>
                    <a:cubicBezTo>
                      <a:pt x="190" y="161"/>
                      <a:pt x="190" y="161"/>
                      <a:pt x="188" y="161"/>
                    </a:cubicBezTo>
                    <a:cubicBezTo>
                      <a:pt x="186" y="161"/>
                      <a:pt x="186" y="161"/>
                      <a:pt x="186" y="160"/>
                    </a:cubicBezTo>
                    <a:cubicBezTo>
                      <a:pt x="186" y="160"/>
                      <a:pt x="185" y="159"/>
                      <a:pt x="184" y="159"/>
                    </a:cubicBezTo>
                    <a:cubicBezTo>
                      <a:pt x="184" y="158"/>
                      <a:pt x="183" y="157"/>
                      <a:pt x="183" y="157"/>
                    </a:cubicBezTo>
                    <a:cubicBezTo>
                      <a:pt x="182" y="157"/>
                      <a:pt x="182" y="157"/>
                      <a:pt x="181" y="157"/>
                    </a:cubicBezTo>
                    <a:cubicBezTo>
                      <a:pt x="180" y="157"/>
                      <a:pt x="179" y="156"/>
                      <a:pt x="179" y="156"/>
                    </a:cubicBezTo>
                    <a:cubicBezTo>
                      <a:pt x="178" y="156"/>
                      <a:pt x="177" y="154"/>
                      <a:pt x="177" y="154"/>
                    </a:cubicBezTo>
                    <a:cubicBezTo>
                      <a:pt x="177" y="153"/>
                      <a:pt x="178" y="153"/>
                      <a:pt x="178" y="152"/>
                    </a:cubicBezTo>
                    <a:cubicBezTo>
                      <a:pt x="178" y="151"/>
                      <a:pt x="179" y="151"/>
                      <a:pt x="180" y="151"/>
                    </a:cubicBezTo>
                    <a:cubicBezTo>
                      <a:pt x="180" y="150"/>
                      <a:pt x="182" y="150"/>
                      <a:pt x="184" y="151"/>
                    </a:cubicBezTo>
                    <a:cubicBezTo>
                      <a:pt x="185" y="152"/>
                      <a:pt x="186" y="152"/>
                      <a:pt x="186" y="151"/>
                    </a:cubicBezTo>
                    <a:cubicBezTo>
                      <a:pt x="186" y="150"/>
                      <a:pt x="185" y="149"/>
                      <a:pt x="185" y="149"/>
                    </a:cubicBezTo>
                    <a:cubicBezTo>
                      <a:pt x="184" y="148"/>
                      <a:pt x="183" y="148"/>
                      <a:pt x="182" y="146"/>
                    </a:cubicBezTo>
                    <a:cubicBezTo>
                      <a:pt x="182" y="145"/>
                      <a:pt x="183" y="144"/>
                      <a:pt x="184" y="144"/>
                    </a:cubicBezTo>
                    <a:cubicBezTo>
                      <a:pt x="184" y="144"/>
                      <a:pt x="185" y="143"/>
                      <a:pt x="187" y="143"/>
                    </a:cubicBezTo>
                    <a:cubicBezTo>
                      <a:pt x="188" y="144"/>
                      <a:pt x="188" y="143"/>
                      <a:pt x="189" y="143"/>
                    </a:cubicBezTo>
                    <a:cubicBezTo>
                      <a:pt x="189" y="142"/>
                      <a:pt x="189" y="141"/>
                      <a:pt x="189" y="140"/>
                    </a:cubicBezTo>
                    <a:cubicBezTo>
                      <a:pt x="189" y="139"/>
                      <a:pt x="189" y="138"/>
                      <a:pt x="188" y="138"/>
                    </a:cubicBezTo>
                    <a:cubicBezTo>
                      <a:pt x="187" y="137"/>
                      <a:pt x="186" y="136"/>
                      <a:pt x="186" y="135"/>
                    </a:cubicBezTo>
                    <a:cubicBezTo>
                      <a:pt x="186" y="133"/>
                      <a:pt x="186" y="130"/>
                      <a:pt x="185" y="130"/>
                    </a:cubicBezTo>
                    <a:cubicBezTo>
                      <a:pt x="184" y="130"/>
                      <a:pt x="183" y="132"/>
                      <a:pt x="183" y="133"/>
                    </a:cubicBezTo>
                    <a:cubicBezTo>
                      <a:pt x="182" y="134"/>
                      <a:pt x="181" y="135"/>
                      <a:pt x="181" y="136"/>
                    </a:cubicBezTo>
                    <a:cubicBezTo>
                      <a:pt x="181" y="137"/>
                      <a:pt x="180" y="138"/>
                      <a:pt x="179" y="139"/>
                    </a:cubicBezTo>
                    <a:cubicBezTo>
                      <a:pt x="179" y="140"/>
                      <a:pt x="178" y="139"/>
                      <a:pt x="177" y="139"/>
                    </a:cubicBezTo>
                    <a:cubicBezTo>
                      <a:pt x="177" y="139"/>
                      <a:pt x="177" y="138"/>
                      <a:pt x="176" y="137"/>
                    </a:cubicBezTo>
                    <a:cubicBezTo>
                      <a:pt x="176" y="137"/>
                      <a:pt x="173" y="137"/>
                      <a:pt x="173" y="137"/>
                    </a:cubicBezTo>
                    <a:cubicBezTo>
                      <a:pt x="172" y="137"/>
                      <a:pt x="171" y="135"/>
                      <a:pt x="170" y="135"/>
                    </a:cubicBezTo>
                    <a:cubicBezTo>
                      <a:pt x="170" y="134"/>
                      <a:pt x="171" y="134"/>
                      <a:pt x="172" y="133"/>
                    </a:cubicBezTo>
                    <a:cubicBezTo>
                      <a:pt x="173" y="133"/>
                      <a:pt x="174" y="133"/>
                      <a:pt x="175" y="132"/>
                    </a:cubicBezTo>
                    <a:cubicBezTo>
                      <a:pt x="177" y="131"/>
                      <a:pt x="177" y="130"/>
                      <a:pt x="177" y="130"/>
                    </a:cubicBezTo>
                    <a:cubicBezTo>
                      <a:pt x="177" y="129"/>
                      <a:pt x="176" y="128"/>
                      <a:pt x="175" y="128"/>
                    </a:cubicBezTo>
                    <a:cubicBezTo>
                      <a:pt x="175" y="128"/>
                      <a:pt x="174" y="129"/>
                      <a:pt x="173" y="129"/>
                    </a:cubicBezTo>
                    <a:cubicBezTo>
                      <a:pt x="172" y="129"/>
                      <a:pt x="171" y="128"/>
                      <a:pt x="170" y="128"/>
                    </a:cubicBezTo>
                    <a:cubicBezTo>
                      <a:pt x="170" y="128"/>
                      <a:pt x="169" y="128"/>
                      <a:pt x="169" y="129"/>
                    </a:cubicBezTo>
                    <a:cubicBezTo>
                      <a:pt x="168" y="129"/>
                      <a:pt x="167" y="130"/>
                      <a:pt x="167" y="130"/>
                    </a:cubicBezTo>
                    <a:cubicBezTo>
                      <a:pt x="167" y="131"/>
                      <a:pt x="163" y="132"/>
                      <a:pt x="161" y="133"/>
                    </a:cubicBezTo>
                    <a:cubicBezTo>
                      <a:pt x="160" y="133"/>
                      <a:pt x="158" y="133"/>
                      <a:pt x="154" y="133"/>
                    </a:cubicBezTo>
                    <a:cubicBezTo>
                      <a:pt x="150" y="133"/>
                      <a:pt x="150" y="132"/>
                      <a:pt x="150" y="132"/>
                    </a:cubicBezTo>
                    <a:cubicBezTo>
                      <a:pt x="149" y="132"/>
                      <a:pt x="149" y="132"/>
                      <a:pt x="148" y="131"/>
                    </a:cubicBezTo>
                    <a:cubicBezTo>
                      <a:pt x="147" y="131"/>
                      <a:pt x="147" y="130"/>
                      <a:pt x="147" y="129"/>
                    </a:cubicBezTo>
                    <a:cubicBezTo>
                      <a:pt x="147" y="128"/>
                      <a:pt x="148" y="126"/>
                      <a:pt x="149" y="125"/>
                    </a:cubicBezTo>
                    <a:cubicBezTo>
                      <a:pt x="150" y="124"/>
                      <a:pt x="154" y="119"/>
                      <a:pt x="154" y="119"/>
                    </a:cubicBezTo>
                    <a:cubicBezTo>
                      <a:pt x="154" y="119"/>
                      <a:pt x="158" y="119"/>
                      <a:pt x="159" y="119"/>
                    </a:cubicBezTo>
                    <a:cubicBezTo>
                      <a:pt x="161" y="119"/>
                      <a:pt x="161" y="120"/>
                      <a:pt x="162" y="120"/>
                    </a:cubicBezTo>
                    <a:cubicBezTo>
                      <a:pt x="162" y="120"/>
                      <a:pt x="164" y="122"/>
                      <a:pt x="164" y="122"/>
                    </a:cubicBezTo>
                    <a:cubicBezTo>
                      <a:pt x="165" y="123"/>
                      <a:pt x="166" y="123"/>
                      <a:pt x="168" y="124"/>
                    </a:cubicBezTo>
                    <a:cubicBezTo>
                      <a:pt x="170" y="125"/>
                      <a:pt x="171" y="124"/>
                      <a:pt x="172" y="124"/>
                    </a:cubicBezTo>
                    <a:cubicBezTo>
                      <a:pt x="173" y="124"/>
                      <a:pt x="174" y="126"/>
                      <a:pt x="175" y="126"/>
                    </a:cubicBezTo>
                    <a:cubicBezTo>
                      <a:pt x="176" y="127"/>
                      <a:pt x="179" y="127"/>
                      <a:pt x="179" y="127"/>
                    </a:cubicBezTo>
                    <a:cubicBezTo>
                      <a:pt x="180" y="127"/>
                      <a:pt x="182" y="126"/>
                      <a:pt x="183" y="125"/>
                    </a:cubicBezTo>
                    <a:cubicBezTo>
                      <a:pt x="183" y="125"/>
                      <a:pt x="183" y="125"/>
                      <a:pt x="183" y="125"/>
                    </a:cubicBezTo>
                    <a:cubicBezTo>
                      <a:pt x="181" y="125"/>
                      <a:pt x="178" y="123"/>
                      <a:pt x="178" y="122"/>
                    </a:cubicBezTo>
                    <a:cubicBezTo>
                      <a:pt x="178" y="121"/>
                      <a:pt x="177" y="116"/>
                      <a:pt x="176" y="116"/>
                    </a:cubicBezTo>
                    <a:cubicBezTo>
                      <a:pt x="176" y="116"/>
                      <a:pt x="172" y="112"/>
                      <a:pt x="170" y="108"/>
                    </a:cubicBezTo>
                    <a:cubicBezTo>
                      <a:pt x="168" y="105"/>
                      <a:pt x="167" y="101"/>
                      <a:pt x="169" y="98"/>
                    </a:cubicBezTo>
                    <a:cubicBezTo>
                      <a:pt x="171" y="96"/>
                      <a:pt x="171" y="89"/>
                      <a:pt x="171" y="89"/>
                    </a:cubicBezTo>
                    <a:cubicBezTo>
                      <a:pt x="97" y="94"/>
                      <a:pt x="97" y="94"/>
                      <a:pt x="97" y="94"/>
                    </a:cubicBezTo>
                    <a:cubicBezTo>
                      <a:pt x="97" y="94"/>
                      <a:pt x="99" y="92"/>
                      <a:pt x="98" y="91"/>
                    </a:cubicBezTo>
                    <a:cubicBezTo>
                      <a:pt x="96" y="91"/>
                      <a:pt x="97" y="89"/>
                      <a:pt x="97" y="86"/>
                    </a:cubicBezTo>
                    <a:cubicBezTo>
                      <a:pt x="97" y="84"/>
                      <a:pt x="96" y="83"/>
                      <a:pt x="96" y="83"/>
                    </a:cubicBezTo>
                    <a:cubicBezTo>
                      <a:pt x="96" y="83"/>
                      <a:pt x="97" y="79"/>
                      <a:pt x="99" y="78"/>
                    </a:cubicBezTo>
                    <a:cubicBezTo>
                      <a:pt x="101" y="77"/>
                      <a:pt x="100" y="74"/>
                      <a:pt x="100" y="73"/>
                    </a:cubicBezTo>
                    <a:cubicBezTo>
                      <a:pt x="99" y="72"/>
                      <a:pt x="101" y="69"/>
                      <a:pt x="102" y="67"/>
                    </a:cubicBezTo>
                    <a:cubicBezTo>
                      <a:pt x="103" y="65"/>
                      <a:pt x="102" y="62"/>
                      <a:pt x="105" y="61"/>
                    </a:cubicBezTo>
                    <a:cubicBezTo>
                      <a:pt x="107" y="60"/>
                      <a:pt x="106" y="58"/>
                      <a:pt x="105" y="57"/>
                    </a:cubicBezTo>
                    <a:cubicBezTo>
                      <a:pt x="104" y="56"/>
                      <a:pt x="106" y="54"/>
                      <a:pt x="108" y="53"/>
                    </a:cubicBezTo>
                    <a:cubicBezTo>
                      <a:pt x="110" y="52"/>
                      <a:pt x="110" y="48"/>
                      <a:pt x="113" y="47"/>
                    </a:cubicBezTo>
                    <a:cubicBezTo>
                      <a:pt x="116" y="46"/>
                      <a:pt x="112" y="44"/>
                      <a:pt x="114" y="44"/>
                    </a:cubicBezTo>
                    <a:cubicBezTo>
                      <a:pt x="117" y="44"/>
                      <a:pt x="117" y="39"/>
                      <a:pt x="117" y="39"/>
                    </a:cubicBezTo>
                    <a:cubicBezTo>
                      <a:pt x="111" y="38"/>
                      <a:pt x="111" y="38"/>
                      <a:pt x="111" y="38"/>
                    </a:cubicBezTo>
                    <a:cubicBezTo>
                      <a:pt x="111" y="38"/>
                      <a:pt x="117" y="35"/>
                      <a:pt x="118" y="35"/>
                    </a:cubicBezTo>
                    <a:cubicBezTo>
                      <a:pt x="120" y="35"/>
                      <a:pt x="120" y="31"/>
                      <a:pt x="120" y="31"/>
                    </a:cubicBezTo>
                    <a:cubicBezTo>
                      <a:pt x="120" y="31"/>
                      <a:pt x="117" y="29"/>
                      <a:pt x="116" y="28"/>
                    </a:cubicBezTo>
                    <a:cubicBezTo>
                      <a:pt x="114" y="28"/>
                      <a:pt x="114" y="24"/>
                      <a:pt x="114" y="24"/>
                    </a:cubicBezTo>
                    <a:cubicBezTo>
                      <a:pt x="113" y="22"/>
                      <a:pt x="113" y="22"/>
                      <a:pt x="113" y="22"/>
                    </a:cubicBezTo>
                    <a:cubicBezTo>
                      <a:pt x="115" y="20"/>
                      <a:pt x="115" y="20"/>
                      <a:pt x="115" y="20"/>
                    </a:cubicBezTo>
                    <a:cubicBezTo>
                      <a:pt x="115" y="20"/>
                      <a:pt x="114" y="18"/>
                      <a:pt x="112" y="18"/>
                    </a:cubicBezTo>
                    <a:cubicBezTo>
                      <a:pt x="110" y="18"/>
                      <a:pt x="110" y="17"/>
                      <a:pt x="111" y="16"/>
                    </a:cubicBezTo>
                    <a:cubicBezTo>
                      <a:pt x="112" y="16"/>
                      <a:pt x="113" y="13"/>
                      <a:pt x="112" y="12"/>
                    </a:cubicBezTo>
                    <a:cubicBezTo>
                      <a:pt x="111" y="12"/>
                      <a:pt x="110" y="8"/>
                      <a:pt x="110" y="8"/>
                    </a:cubicBezTo>
                    <a:cubicBezTo>
                      <a:pt x="110" y="8"/>
                      <a:pt x="113" y="4"/>
                      <a:pt x="112" y="3"/>
                    </a:cubicBezTo>
                    <a:cubicBezTo>
                      <a:pt x="111" y="3"/>
                      <a:pt x="109" y="6"/>
                      <a:pt x="108" y="4"/>
                    </a:cubicBezTo>
                    <a:cubicBezTo>
                      <a:pt x="106" y="1"/>
                      <a:pt x="108" y="0"/>
                      <a:pt x="108" y="0"/>
                    </a:cubicBezTo>
                    <a:cubicBezTo>
                      <a:pt x="107" y="0"/>
                      <a:pt x="107" y="0"/>
                      <a:pt x="107" y="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4" name="Freeform 62">
                <a:extLst>
                  <a:ext uri="{FF2B5EF4-FFF2-40B4-BE49-F238E27FC236}">
                    <a16:creationId xmlns:a16="http://schemas.microsoft.com/office/drawing/2014/main" id="{7B282CE8-2D16-40BD-8E17-99F3E1F2744B}"/>
                  </a:ext>
                </a:extLst>
              </p:cNvPr>
              <p:cNvSpPr>
                <a:spLocks/>
              </p:cNvSpPr>
              <p:nvPr/>
            </p:nvSpPr>
            <p:spPr bwMode="auto">
              <a:xfrm>
                <a:off x="9270612" y="4574547"/>
                <a:ext cx="32217" cy="20621"/>
              </a:xfrm>
              <a:custGeom>
                <a:avLst/>
                <a:gdLst>
                  <a:gd name="T0" fmla="*/ 3 w 13"/>
                  <a:gd name="T1" fmla="*/ 1 h 8"/>
                  <a:gd name="T2" fmla="*/ 7 w 13"/>
                  <a:gd name="T3" fmla="*/ 1 h 8"/>
                  <a:gd name="T4" fmla="*/ 12 w 13"/>
                  <a:gd name="T5" fmla="*/ 3 h 8"/>
                  <a:gd name="T6" fmla="*/ 12 w 13"/>
                  <a:gd name="T7" fmla="*/ 6 h 8"/>
                  <a:gd name="T8" fmla="*/ 9 w 13"/>
                  <a:gd name="T9" fmla="*/ 8 h 8"/>
                  <a:gd name="T10" fmla="*/ 4 w 13"/>
                  <a:gd name="T11" fmla="*/ 5 h 8"/>
                  <a:gd name="T12" fmla="*/ 0 w 13"/>
                  <a:gd name="T13" fmla="*/ 3 h 8"/>
                  <a:gd name="T14" fmla="*/ 3 w 13"/>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1"/>
                    </a:moveTo>
                    <a:cubicBezTo>
                      <a:pt x="5" y="0"/>
                      <a:pt x="6" y="1"/>
                      <a:pt x="7" y="1"/>
                    </a:cubicBezTo>
                    <a:cubicBezTo>
                      <a:pt x="9" y="2"/>
                      <a:pt x="11" y="2"/>
                      <a:pt x="12" y="3"/>
                    </a:cubicBezTo>
                    <a:cubicBezTo>
                      <a:pt x="12" y="4"/>
                      <a:pt x="13" y="4"/>
                      <a:pt x="12" y="6"/>
                    </a:cubicBezTo>
                    <a:cubicBezTo>
                      <a:pt x="11" y="7"/>
                      <a:pt x="11" y="8"/>
                      <a:pt x="9" y="8"/>
                    </a:cubicBezTo>
                    <a:cubicBezTo>
                      <a:pt x="7" y="7"/>
                      <a:pt x="5" y="5"/>
                      <a:pt x="4" y="5"/>
                    </a:cubicBezTo>
                    <a:cubicBezTo>
                      <a:pt x="3" y="5"/>
                      <a:pt x="0" y="3"/>
                      <a:pt x="0" y="3"/>
                    </a:cubicBezTo>
                    <a:cubicBezTo>
                      <a:pt x="0" y="2"/>
                      <a:pt x="3" y="1"/>
                      <a:pt x="3" y="1"/>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5" name="Freeform 63">
                <a:extLst>
                  <a:ext uri="{FF2B5EF4-FFF2-40B4-BE49-F238E27FC236}">
                    <a16:creationId xmlns:a16="http://schemas.microsoft.com/office/drawing/2014/main" id="{03535C89-AE6D-4A8E-8AC6-DA5BAF5A5508}"/>
                  </a:ext>
                </a:extLst>
              </p:cNvPr>
              <p:cNvSpPr>
                <a:spLocks/>
              </p:cNvSpPr>
              <p:nvPr/>
            </p:nvSpPr>
            <p:spPr bwMode="auto">
              <a:xfrm>
                <a:off x="9341489" y="4604188"/>
                <a:ext cx="18041" cy="15465"/>
              </a:xfrm>
              <a:custGeom>
                <a:avLst/>
                <a:gdLst>
                  <a:gd name="T0" fmla="*/ 1 w 7"/>
                  <a:gd name="T1" fmla="*/ 3 h 6"/>
                  <a:gd name="T2" fmla="*/ 3 w 7"/>
                  <a:gd name="T3" fmla="*/ 1 h 6"/>
                  <a:gd name="T4" fmla="*/ 6 w 7"/>
                  <a:gd name="T5" fmla="*/ 2 h 6"/>
                  <a:gd name="T6" fmla="*/ 6 w 7"/>
                  <a:gd name="T7" fmla="*/ 5 h 6"/>
                  <a:gd name="T8" fmla="*/ 1 w 7"/>
                  <a:gd name="T9" fmla="*/ 3 h 6"/>
                </a:gdLst>
                <a:ahLst/>
                <a:cxnLst>
                  <a:cxn ang="0">
                    <a:pos x="T0" y="T1"/>
                  </a:cxn>
                  <a:cxn ang="0">
                    <a:pos x="T2" y="T3"/>
                  </a:cxn>
                  <a:cxn ang="0">
                    <a:pos x="T4" y="T5"/>
                  </a:cxn>
                  <a:cxn ang="0">
                    <a:pos x="T6" y="T7"/>
                  </a:cxn>
                  <a:cxn ang="0">
                    <a:pos x="T8" y="T9"/>
                  </a:cxn>
                </a:cxnLst>
                <a:rect l="0" t="0" r="r" b="b"/>
                <a:pathLst>
                  <a:path w="7" h="6">
                    <a:moveTo>
                      <a:pt x="1" y="3"/>
                    </a:moveTo>
                    <a:cubicBezTo>
                      <a:pt x="0" y="1"/>
                      <a:pt x="1" y="1"/>
                      <a:pt x="3" y="1"/>
                    </a:cubicBezTo>
                    <a:cubicBezTo>
                      <a:pt x="4" y="0"/>
                      <a:pt x="6" y="1"/>
                      <a:pt x="6" y="2"/>
                    </a:cubicBezTo>
                    <a:cubicBezTo>
                      <a:pt x="6" y="3"/>
                      <a:pt x="7" y="5"/>
                      <a:pt x="6" y="5"/>
                    </a:cubicBezTo>
                    <a:cubicBezTo>
                      <a:pt x="5" y="6"/>
                      <a:pt x="2" y="5"/>
                      <a:pt x="1"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6" name="Freeform 64">
                <a:extLst>
                  <a:ext uri="{FF2B5EF4-FFF2-40B4-BE49-F238E27FC236}">
                    <a16:creationId xmlns:a16="http://schemas.microsoft.com/office/drawing/2014/main" id="{4F727B44-79FF-4684-A4EC-143A4A290E49}"/>
                  </a:ext>
                </a:extLst>
              </p:cNvPr>
              <p:cNvSpPr>
                <a:spLocks/>
              </p:cNvSpPr>
              <p:nvPr/>
            </p:nvSpPr>
            <p:spPr bwMode="auto">
              <a:xfrm>
                <a:off x="9460046" y="3445626"/>
                <a:ext cx="650779" cy="337646"/>
              </a:xfrm>
              <a:custGeom>
                <a:avLst/>
                <a:gdLst>
                  <a:gd name="T0" fmla="*/ 256 w 265"/>
                  <a:gd name="T1" fmla="*/ 54 h 137"/>
                  <a:gd name="T2" fmla="*/ 247 w 265"/>
                  <a:gd name="T3" fmla="*/ 44 h 137"/>
                  <a:gd name="T4" fmla="*/ 239 w 265"/>
                  <a:gd name="T5" fmla="*/ 29 h 137"/>
                  <a:gd name="T6" fmla="*/ 238 w 265"/>
                  <a:gd name="T7" fmla="*/ 22 h 137"/>
                  <a:gd name="T8" fmla="*/ 225 w 265"/>
                  <a:gd name="T9" fmla="*/ 10 h 137"/>
                  <a:gd name="T10" fmla="*/ 215 w 265"/>
                  <a:gd name="T11" fmla="*/ 15 h 137"/>
                  <a:gd name="T12" fmla="*/ 201 w 265"/>
                  <a:gd name="T13" fmla="*/ 14 h 137"/>
                  <a:gd name="T14" fmla="*/ 186 w 265"/>
                  <a:gd name="T15" fmla="*/ 12 h 137"/>
                  <a:gd name="T16" fmla="*/ 173 w 265"/>
                  <a:gd name="T17" fmla="*/ 3 h 137"/>
                  <a:gd name="T18" fmla="*/ 155 w 265"/>
                  <a:gd name="T19" fmla="*/ 1 h 137"/>
                  <a:gd name="T20" fmla="*/ 155 w 265"/>
                  <a:gd name="T21" fmla="*/ 1 h 137"/>
                  <a:gd name="T22" fmla="*/ 154 w 265"/>
                  <a:gd name="T23" fmla="*/ 7 h 137"/>
                  <a:gd name="T24" fmla="*/ 157 w 265"/>
                  <a:gd name="T25" fmla="*/ 14 h 137"/>
                  <a:gd name="T26" fmla="*/ 144 w 265"/>
                  <a:gd name="T27" fmla="*/ 21 h 137"/>
                  <a:gd name="T28" fmla="*/ 136 w 265"/>
                  <a:gd name="T29" fmla="*/ 19 h 137"/>
                  <a:gd name="T30" fmla="*/ 136 w 265"/>
                  <a:gd name="T31" fmla="*/ 31 h 137"/>
                  <a:gd name="T32" fmla="*/ 129 w 265"/>
                  <a:gd name="T33" fmla="*/ 40 h 137"/>
                  <a:gd name="T34" fmla="*/ 122 w 265"/>
                  <a:gd name="T35" fmla="*/ 51 h 137"/>
                  <a:gd name="T36" fmla="*/ 111 w 265"/>
                  <a:gd name="T37" fmla="*/ 54 h 137"/>
                  <a:gd name="T38" fmla="*/ 102 w 265"/>
                  <a:gd name="T39" fmla="*/ 55 h 137"/>
                  <a:gd name="T40" fmla="*/ 95 w 265"/>
                  <a:gd name="T41" fmla="*/ 63 h 137"/>
                  <a:gd name="T42" fmla="*/ 80 w 265"/>
                  <a:gd name="T43" fmla="*/ 71 h 137"/>
                  <a:gd name="T44" fmla="*/ 68 w 265"/>
                  <a:gd name="T45" fmla="*/ 65 h 137"/>
                  <a:gd name="T46" fmla="*/ 58 w 265"/>
                  <a:gd name="T47" fmla="*/ 68 h 137"/>
                  <a:gd name="T48" fmla="*/ 51 w 265"/>
                  <a:gd name="T49" fmla="*/ 70 h 137"/>
                  <a:gd name="T50" fmla="*/ 51 w 265"/>
                  <a:gd name="T51" fmla="*/ 73 h 137"/>
                  <a:gd name="T52" fmla="*/ 51 w 265"/>
                  <a:gd name="T53" fmla="*/ 74 h 137"/>
                  <a:gd name="T54" fmla="*/ 44 w 265"/>
                  <a:gd name="T55" fmla="*/ 81 h 137"/>
                  <a:gd name="T56" fmla="*/ 40 w 265"/>
                  <a:gd name="T57" fmla="*/ 89 h 137"/>
                  <a:gd name="T58" fmla="*/ 35 w 265"/>
                  <a:gd name="T59" fmla="*/ 100 h 137"/>
                  <a:gd name="T60" fmla="*/ 21 w 265"/>
                  <a:gd name="T61" fmla="*/ 104 h 137"/>
                  <a:gd name="T62" fmla="*/ 9 w 265"/>
                  <a:gd name="T63" fmla="*/ 114 h 137"/>
                  <a:gd name="T64" fmla="*/ 11 w 265"/>
                  <a:gd name="T65" fmla="*/ 125 h 137"/>
                  <a:gd name="T66" fmla="*/ 9 w 265"/>
                  <a:gd name="T67" fmla="*/ 131 h 137"/>
                  <a:gd name="T68" fmla="*/ 2 w 265"/>
                  <a:gd name="T69" fmla="*/ 137 h 137"/>
                  <a:gd name="T70" fmla="*/ 50 w 265"/>
                  <a:gd name="T71" fmla="*/ 124 h 137"/>
                  <a:gd name="T72" fmla="*/ 87 w 265"/>
                  <a:gd name="T73" fmla="*/ 123 h 137"/>
                  <a:gd name="T74" fmla="*/ 153 w 265"/>
                  <a:gd name="T75" fmla="*/ 115 h 137"/>
                  <a:gd name="T76" fmla="*/ 200 w 265"/>
                  <a:gd name="T77" fmla="*/ 112 h 137"/>
                  <a:gd name="T78" fmla="*/ 214 w 265"/>
                  <a:gd name="T79" fmla="*/ 108 h 137"/>
                  <a:gd name="T80" fmla="*/ 225 w 265"/>
                  <a:gd name="T81" fmla="*/ 102 h 137"/>
                  <a:gd name="T82" fmla="*/ 230 w 265"/>
                  <a:gd name="T83" fmla="*/ 96 h 137"/>
                  <a:gd name="T84" fmla="*/ 239 w 265"/>
                  <a:gd name="T85" fmla="*/ 87 h 137"/>
                  <a:gd name="T86" fmla="*/ 242 w 265"/>
                  <a:gd name="T87" fmla="*/ 81 h 137"/>
                  <a:gd name="T88" fmla="*/ 256 w 265"/>
                  <a:gd name="T89" fmla="*/ 69 h 137"/>
                  <a:gd name="T90" fmla="*/ 265 w 265"/>
                  <a:gd name="T91" fmla="*/ 5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 h="137">
                    <a:moveTo>
                      <a:pt x="261" y="58"/>
                    </a:moveTo>
                    <a:cubicBezTo>
                      <a:pt x="260" y="58"/>
                      <a:pt x="256" y="55"/>
                      <a:pt x="256" y="54"/>
                    </a:cubicBezTo>
                    <a:cubicBezTo>
                      <a:pt x="255" y="54"/>
                      <a:pt x="252" y="51"/>
                      <a:pt x="251" y="50"/>
                    </a:cubicBezTo>
                    <a:cubicBezTo>
                      <a:pt x="249" y="49"/>
                      <a:pt x="248" y="46"/>
                      <a:pt x="247" y="44"/>
                    </a:cubicBezTo>
                    <a:cubicBezTo>
                      <a:pt x="245" y="43"/>
                      <a:pt x="241" y="38"/>
                      <a:pt x="239" y="36"/>
                    </a:cubicBezTo>
                    <a:cubicBezTo>
                      <a:pt x="238" y="35"/>
                      <a:pt x="238" y="31"/>
                      <a:pt x="239" y="29"/>
                    </a:cubicBezTo>
                    <a:cubicBezTo>
                      <a:pt x="239" y="27"/>
                      <a:pt x="239" y="25"/>
                      <a:pt x="239" y="23"/>
                    </a:cubicBezTo>
                    <a:cubicBezTo>
                      <a:pt x="239" y="23"/>
                      <a:pt x="238" y="23"/>
                      <a:pt x="238" y="22"/>
                    </a:cubicBezTo>
                    <a:cubicBezTo>
                      <a:pt x="237" y="20"/>
                      <a:pt x="232" y="15"/>
                      <a:pt x="230" y="15"/>
                    </a:cubicBezTo>
                    <a:cubicBezTo>
                      <a:pt x="229" y="15"/>
                      <a:pt x="226" y="13"/>
                      <a:pt x="225" y="10"/>
                    </a:cubicBezTo>
                    <a:cubicBezTo>
                      <a:pt x="225" y="7"/>
                      <a:pt x="223" y="9"/>
                      <a:pt x="221" y="10"/>
                    </a:cubicBezTo>
                    <a:cubicBezTo>
                      <a:pt x="219" y="10"/>
                      <a:pt x="216" y="14"/>
                      <a:pt x="215" y="15"/>
                    </a:cubicBezTo>
                    <a:cubicBezTo>
                      <a:pt x="213" y="17"/>
                      <a:pt x="211" y="16"/>
                      <a:pt x="208" y="14"/>
                    </a:cubicBezTo>
                    <a:cubicBezTo>
                      <a:pt x="205" y="12"/>
                      <a:pt x="202" y="12"/>
                      <a:pt x="201" y="14"/>
                    </a:cubicBezTo>
                    <a:cubicBezTo>
                      <a:pt x="200" y="15"/>
                      <a:pt x="197" y="17"/>
                      <a:pt x="194" y="15"/>
                    </a:cubicBezTo>
                    <a:cubicBezTo>
                      <a:pt x="192" y="13"/>
                      <a:pt x="186" y="12"/>
                      <a:pt x="186" y="12"/>
                    </a:cubicBezTo>
                    <a:cubicBezTo>
                      <a:pt x="186" y="12"/>
                      <a:pt x="180" y="11"/>
                      <a:pt x="178" y="11"/>
                    </a:cubicBezTo>
                    <a:cubicBezTo>
                      <a:pt x="176" y="11"/>
                      <a:pt x="176" y="5"/>
                      <a:pt x="173" y="3"/>
                    </a:cubicBezTo>
                    <a:cubicBezTo>
                      <a:pt x="171" y="1"/>
                      <a:pt x="166" y="0"/>
                      <a:pt x="165" y="0"/>
                    </a:cubicBezTo>
                    <a:cubicBezTo>
                      <a:pt x="164" y="0"/>
                      <a:pt x="158" y="0"/>
                      <a:pt x="155" y="1"/>
                    </a:cubicBezTo>
                    <a:cubicBezTo>
                      <a:pt x="155" y="1"/>
                      <a:pt x="155" y="1"/>
                      <a:pt x="155" y="1"/>
                    </a:cubicBezTo>
                    <a:cubicBezTo>
                      <a:pt x="155" y="1"/>
                      <a:pt x="155" y="1"/>
                      <a:pt x="155" y="1"/>
                    </a:cubicBezTo>
                    <a:cubicBezTo>
                      <a:pt x="153" y="3"/>
                      <a:pt x="153" y="3"/>
                      <a:pt x="153" y="3"/>
                    </a:cubicBezTo>
                    <a:cubicBezTo>
                      <a:pt x="152" y="4"/>
                      <a:pt x="154" y="6"/>
                      <a:pt x="154" y="7"/>
                    </a:cubicBezTo>
                    <a:cubicBezTo>
                      <a:pt x="153" y="9"/>
                      <a:pt x="155" y="10"/>
                      <a:pt x="155" y="10"/>
                    </a:cubicBezTo>
                    <a:cubicBezTo>
                      <a:pt x="155" y="10"/>
                      <a:pt x="157" y="13"/>
                      <a:pt x="157" y="14"/>
                    </a:cubicBezTo>
                    <a:cubicBezTo>
                      <a:pt x="157" y="15"/>
                      <a:pt x="154" y="15"/>
                      <a:pt x="151" y="16"/>
                    </a:cubicBezTo>
                    <a:cubicBezTo>
                      <a:pt x="149" y="17"/>
                      <a:pt x="144" y="21"/>
                      <a:pt x="144" y="21"/>
                    </a:cubicBezTo>
                    <a:cubicBezTo>
                      <a:pt x="142" y="19"/>
                      <a:pt x="142" y="19"/>
                      <a:pt x="142" y="19"/>
                    </a:cubicBezTo>
                    <a:cubicBezTo>
                      <a:pt x="142" y="19"/>
                      <a:pt x="139" y="19"/>
                      <a:pt x="136" y="19"/>
                    </a:cubicBezTo>
                    <a:cubicBezTo>
                      <a:pt x="134" y="19"/>
                      <a:pt x="134" y="23"/>
                      <a:pt x="137" y="26"/>
                    </a:cubicBezTo>
                    <a:cubicBezTo>
                      <a:pt x="139" y="28"/>
                      <a:pt x="136" y="30"/>
                      <a:pt x="136" y="31"/>
                    </a:cubicBezTo>
                    <a:cubicBezTo>
                      <a:pt x="135" y="33"/>
                      <a:pt x="131" y="34"/>
                      <a:pt x="131" y="34"/>
                    </a:cubicBezTo>
                    <a:cubicBezTo>
                      <a:pt x="131" y="34"/>
                      <a:pt x="130" y="38"/>
                      <a:pt x="129" y="40"/>
                    </a:cubicBezTo>
                    <a:cubicBezTo>
                      <a:pt x="128" y="43"/>
                      <a:pt x="125" y="43"/>
                      <a:pt x="123" y="43"/>
                    </a:cubicBezTo>
                    <a:cubicBezTo>
                      <a:pt x="121" y="43"/>
                      <a:pt x="121" y="48"/>
                      <a:pt x="122" y="51"/>
                    </a:cubicBezTo>
                    <a:cubicBezTo>
                      <a:pt x="122" y="53"/>
                      <a:pt x="120" y="55"/>
                      <a:pt x="117" y="57"/>
                    </a:cubicBezTo>
                    <a:cubicBezTo>
                      <a:pt x="115" y="58"/>
                      <a:pt x="112" y="57"/>
                      <a:pt x="111" y="54"/>
                    </a:cubicBezTo>
                    <a:cubicBezTo>
                      <a:pt x="110" y="52"/>
                      <a:pt x="109" y="50"/>
                      <a:pt x="106" y="50"/>
                    </a:cubicBezTo>
                    <a:cubicBezTo>
                      <a:pt x="103" y="50"/>
                      <a:pt x="104" y="53"/>
                      <a:pt x="102" y="55"/>
                    </a:cubicBezTo>
                    <a:cubicBezTo>
                      <a:pt x="100" y="57"/>
                      <a:pt x="99" y="61"/>
                      <a:pt x="99" y="64"/>
                    </a:cubicBezTo>
                    <a:cubicBezTo>
                      <a:pt x="99" y="66"/>
                      <a:pt x="95" y="63"/>
                      <a:pt x="95" y="63"/>
                    </a:cubicBezTo>
                    <a:cubicBezTo>
                      <a:pt x="95" y="63"/>
                      <a:pt x="91" y="61"/>
                      <a:pt x="86" y="61"/>
                    </a:cubicBezTo>
                    <a:cubicBezTo>
                      <a:pt x="81" y="62"/>
                      <a:pt x="82" y="68"/>
                      <a:pt x="80" y="71"/>
                    </a:cubicBezTo>
                    <a:cubicBezTo>
                      <a:pt x="78" y="73"/>
                      <a:pt x="77" y="69"/>
                      <a:pt x="75" y="67"/>
                    </a:cubicBezTo>
                    <a:cubicBezTo>
                      <a:pt x="74" y="65"/>
                      <a:pt x="70" y="65"/>
                      <a:pt x="68" y="65"/>
                    </a:cubicBezTo>
                    <a:cubicBezTo>
                      <a:pt x="66" y="65"/>
                      <a:pt x="63" y="64"/>
                      <a:pt x="62" y="70"/>
                    </a:cubicBezTo>
                    <a:cubicBezTo>
                      <a:pt x="61" y="75"/>
                      <a:pt x="60" y="67"/>
                      <a:pt x="58" y="68"/>
                    </a:cubicBezTo>
                    <a:cubicBezTo>
                      <a:pt x="57" y="69"/>
                      <a:pt x="56" y="68"/>
                      <a:pt x="54" y="68"/>
                    </a:cubicBezTo>
                    <a:cubicBezTo>
                      <a:pt x="51" y="70"/>
                      <a:pt x="51" y="70"/>
                      <a:pt x="51" y="70"/>
                    </a:cubicBezTo>
                    <a:cubicBezTo>
                      <a:pt x="51" y="70"/>
                      <a:pt x="51" y="71"/>
                      <a:pt x="51" y="72"/>
                    </a:cubicBezTo>
                    <a:cubicBezTo>
                      <a:pt x="51" y="72"/>
                      <a:pt x="51" y="73"/>
                      <a:pt x="51" y="73"/>
                    </a:cubicBezTo>
                    <a:cubicBezTo>
                      <a:pt x="51" y="73"/>
                      <a:pt x="51" y="73"/>
                      <a:pt x="51" y="73"/>
                    </a:cubicBezTo>
                    <a:cubicBezTo>
                      <a:pt x="51" y="74"/>
                      <a:pt x="51" y="74"/>
                      <a:pt x="51" y="74"/>
                    </a:cubicBezTo>
                    <a:cubicBezTo>
                      <a:pt x="51" y="76"/>
                      <a:pt x="48" y="74"/>
                      <a:pt x="48" y="74"/>
                    </a:cubicBezTo>
                    <a:cubicBezTo>
                      <a:pt x="48" y="74"/>
                      <a:pt x="45" y="77"/>
                      <a:pt x="44" y="81"/>
                    </a:cubicBezTo>
                    <a:cubicBezTo>
                      <a:pt x="44" y="84"/>
                      <a:pt x="46" y="85"/>
                      <a:pt x="46" y="87"/>
                    </a:cubicBezTo>
                    <a:cubicBezTo>
                      <a:pt x="46" y="89"/>
                      <a:pt x="42" y="87"/>
                      <a:pt x="40" y="89"/>
                    </a:cubicBezTo>
                    <a:cubicBezTo>
                      <a:pt x="39" y="90"/>
                      <a:pt x="38" y="92"/>
                      <a:pt x="34" y="92"/>
                    </a:cubicBezTo>
                    <a:cubicBezTo>
                      <a:pt x="30" y="93"/>
                      <a:pt x="32" y="98"/>
                      <a:pt x="35" y="100"/>
                    </a:cubicBezTo>
                    <a:cubicBezTo>
                      <a:pt x="39" y="102"/>
                      <a:pt x="36" y="106"/>
                      <a:pt x="35" y="108"/>
                    </a:cubicBezTo>
                    <a:cubicBezTo>
                      <a:pt x="34" y="110"/>
                      <a:pt x="28" y="107"/>
                      <a:pt x="21" y="104"/>
                    </a:cubicBezTo>
                    <a:cubicBezTo>
                      <a:pt x="14" y="102"/>
                      <a:pt x="15" y="103"/>
                      <a:pt x="12" y="105"/>
                    </a:cubicBezTo>
                    <a:cubicBezTo>
                      <a:pt x="11" y="107"/>
                      <a:pt x="10" y="111"/>
                      <a:pt x="9" y="114"/>
                    </a:cubicBezTo>
                    <a:cubicBezTo>
                      <a:pt x="10" y="115"/>
                      <a:pt x="11" y="116"/>
                      <a:pt x="11" y="117"/>
                    </a:cubicBezTo>
                    <a:cubicBezTo>
                      <a:pt x="11" y="119"/>
                      <a:pt x="11" y="125"/>
                      <a:pt x="11" y="125"/>
                    </a:cubicBezTo>
                    <a:cubicBezTo>
                      <a:pt x="11" y="125"/>
                      <a:pt x="9" y="127"/>
                      <a:pt x="10" y="128"/>
                    </a:cubicBezTo>
                    <a:cubicBezTo>
                      <a:pt x="11" y="130"/>
                      <a:pt x="9" y="131"/>
                      <a:pt x="9" y="131"/>
                    </a:cubicBezTo>
                    <a:cubicBezTo>
                      <a:pt x="9" y="131"/>
                      <a:pt x="5" y="133"/>
                      <a:pt x="3" y="133"/>
                    </a:cubicBezTo>
                    <a:cubicBezTo>
                      <a:pt x="0" y="133"/>
                      <a:pt x="3" y="134"/>
                      <a:pt x="2" y="137"/>
                    </a:cubicBezTo>
                    <a:cubicBezTo>
                      <a:pt x="18" y="136"/>
                      <a:pt x="51" y="134"/>
                      <a:pt x="52" y="134"/>
                    </a:cubicBezTo>
                    <a:cubicBezTo>
                      <a:pt x="54" y="133"/>
                      <a:pt x="50" y="124"/>
                      <a:pt x="50" y="124"/>
                    </a:cubicBezTo>
                    <a:cubicBezTo>
                      <a:pt x="50" y="124"/>
                      <a:pt x="57" y="124"/>
                      <a:pt x="59" y="125"/>
                    </a:cubicBezTo>
                    <a:cubicBezTo>
                      <a:pt x="62" y="126"/>
                      <a:pt x="81" y="124"/>
                      <a:pt x="87" y="123"/>
                    </a:cubicBezTo>
                    <a:cubicBezTo>
                      <a:pt x="94" y="122"/>
                      <a:pt x="114" y="120"/>
                      <a:pt x="118" y="120"/>
                    </a:cubicBezTo>
                    <a:cubicBezTo>
                      <a:pt x="123" y="120"/>
                      <a:pt x="138" y="117"/>
                      <a:pt x="153" y="115"/>
                    </a:cubicBezTo>
                    <a:cubicBezTo>
                      <a:pt x="168" y="114"/>
                      <a:pt x="185" y="114"/>
                      <a:pt x="187" y="113"/>
                    </a:cubicBezTo>
                    <a:cubicBezTo>
                      <a:pt x="190" y="112"/>
                      <a:pt x="196" y="112"/>
                      <a:pt x="200" y="112"/>
                    </a:cubicBezTo>
                    <a:cubicBezTo>
                      <a:pt x="204" y="112"/>
                      <a:pt x="209" y="110"/>
                      <a:pt x="211" y="109"/>
                    </a:cubicBezTo>
                    <a:cubicBezTo>
                      <a:pt x="211" y="109"/>
                      <a:pt x="212" y="108"/>
                      <a:pt x="214" y="108"/>
                    </a:cubicBezTo>
                    <a:cubicBezTo>
                      <a:pt x="215" y="107"/>
                      <a:pt x="216" y="105"/>
                      <a:pt x="218" y="104"/>
                    </a:cubicBezTo>
                    <a:cubicBezTo>
                      <a:pt x="222" y="103"/>
                      <a:pt x="225" y="102"/>
                      <a:pt x="225" y="102"/>
                    </a:cubicBezTo>
                    <a:cubicBezTo>
                      <a:pt x="230" y="101"/>
                      <a:pt x="230" y="101"/>
                      <a:pt x="230" y="101"/>
                    </a:cubicBezTo>
                    <a:cubicBezTo>
                      <a:pt x="230" y="96"/>
                      <a:pt x="230" y="96"/>
                      <a:pt x="230" y="96"/>
                    </a:cubicBezTo>
                    <a:cubicBezTo>
                      <a:pt x="230" y="96"/>
                      <a:pt x="231" y="94"/>
                      <a:pt x="235" y="93"/>
                    </a:cubicBezTo>
                    <a:cubicBezTo>
                      <a:pt x="238" y="91"/>
                      <a:pt x="239" y="87"/>
                      <a:pt x="239" y="87"/>
                    </a:cubicBezTo>
                    <a:cubicBezTo>
                      <a:pt x="242" y="85"/>
                      <a:pt x="242" y="85"/>
                      <a:pt x="242" y="85"/>
                    </a:cubicBezTo>
                    <a:cubicBezTo>
                      <a:pt x="242" y="81"/>
                      <a:pt x="242" y="81"/>
                      <a:pt x="242" y="81"/>
                    </a:cubicBezTo>
                    <a:cubicBezTo>
                      <a:pt x="242" y="81"/>
                      <a:pt x="243" y="77"/>
                      <a:pt x="247" y="76"/>
                    </a:cubicBezTo>
                    <a:cubicBezTo>
                      <a:pt x="251" y="75"/>
                      <a:pt x="254" y="72"/>
                      <a:pt x="256" y="69"/>
                    </a:cubicBezTo>
                    <a:cubicBezTo>
                      <a:pt x="257" y="66"/>
                      <a:pt x="260" y="63"/>
                      <a:pt x="262" y="62"/>
                    </a:cubicBezTo>
                    <a:cubicBezTo>
                      <a:pt x="263" y="60"/>
                      <a:pt x="264" y="59"/>
                      <a:pt x="265" y="58"/>
                    </a:cubicBezTo>
                    <a:cubicBezTo>
                      <a:pt x="265" y="58"/>
                      <a:pt x="263" y="58"/>
                      <a:pt x="261" y="58"/>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7" name="Freeform 65">
                <a:extLst>
                  <a:ext uri="{FF2B5EF4-FFF2-40B4-BE49-F238E27FC236}">
                    <a16:creationId xmlns:a16="http://schemas.microsoft.com/office/drawing/2014/main" id="{7BDBFC58-09A0-48BC-B651-275ADF1CA726}"/>
                  </a:ext>
                </a:extLst>
              </p:cNvPr>
              <p:cNvSpPr>
                <a:spLocks/>
              </p:cNvSpPr>
              <p:nvPr/>
            </p:nvSpPr>
            <p:spPr bwMode="auto">
              <a:xfrm>
                <a:off x="8337615" y="3399231"/>
                <a:ext cx="661087" cy="359554"/>
              </a:xfrm>
              <a:custGeom>
                <a:avLst/>
                <a:gdLst>
                  <a:gd name="T0" fmla="*/ 267 w 269"/>
                  <a:gd name="T1" fmla="*/ 45 h 146"/>
                  <a:gd name="T2" fmla="*/ 263 w 269"/>
                  <a:gd name="T3" fmla="*/ 42 h 146"/>
                  <a:gd name="T4" fmla="*/ 259 w 269"/>
                  <a:gd name="T5" fmla="*/ 39 h 146"/>
                  <a:gd name="T6" fmla="*/ 257 w 269"/>
                  <a:gd name="T7" fmla="*/ 34 h 146"/>
                  <a:gd name="T8" fmla="*/ 254 w 269"/>
                  <a:gd name="T9" fmla="*/ 30 h 146"/>
                  <a:gd name="T10" fmla="*/ 249 w 269"/>
                  <a:gd name="T11" fmla="*/ 24 h 146"/>
                  <a:gd name="T12" fmla="*/ 253 w 269"/>
                  <a:gd name="T13" fmla="*/ 17 h 146"/>
                  <a:gd name="T14" fmla="*/ 257 w 269"/>
                  <a:gd name="T15" fmla="*/ 16 h 146"/>
                  <a:gd name="T16" fmla="*/ 257 w 269"/>
                  <a:gd name="T17" fmla="*/ 12 h 146"/>
                  <a:gd name="T18" fmla="*/ 251 w 269"/>
                  <a:gd name="T19" fmla="*/ 9 h 146"/>
                  <a:gd name="T20" fmla="*/ 248 w 269"/>
                  <a:gd name="T21" fmla="*/ 10 h 146"/>
                  <a:gd name="T22" fmla="*/ 244 w 269"/>
                  <a:gd name="T23" fmla="*/ 6 h 146"/>
                  <a:gd name="T24" fmla="*/ 239 w 269"/>
                  <a:gd name="T25" fmla="*/ 4 h 146"/>
                  <a:gd name="T26" fmla="*/ 7 w 269"/>
                  <a:gd name="T27" fmla="*/ 0 h 146"/>
                  <a:gd name="T28" fmla="*/ 0 w 269"/>
                  <a:gd name="T29" fmla="*/ 140 h 146"/>
                  <a:gd name="T30" fmla="*/ 269 w 269"/>
                  <a:gd name="T31" fmla="*/ 144 h 146"/>
                  <a:gd name="T32" fmla="*/ 267 w 269"/>
                  <a:gd name="T33"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146">
                    <a:moveTo>
                      <a:pt x="267" y="45"/>
                    </a:moveTo>
                    <a:cubicBezTo>
                      <a:pt x="267" y="45"/>
                      <a:pt x="265" y="43"/>
                      <a:pt x="263" y="42"/>
                    </a:cubicBezTo>
                    <a:cubicBezTo>
                      <a:pt x="261" y="42"/>
                      <a:pt x="260" y="40"/>
                      <a:pt x="259" y="39"/>
                    </a:cubicBezTo>
                    <a:cubicBezTo>
                      <a:pt x="257" y="37"/>
                      <a:pt x="257" y="36"/>
                      <a:pt x="257" y="34"/>
                    </a:cubicBezTo>
                    <a:cubicBezTo>
                      <a:pt x="257" y="32"/>
                      <a:pt x="255" y="32"/>
                      <a:pt x="254" y="30"/>
                    </a:cubicBezTo>
                    <a:cubicBezTo>
                      <a:pt x="252" y="29"/>
                      <a:pt x="248" y="26"/>
                      <a:pt x="249" y="24"/>
                    </a:cubicBezTo>
                    <a:cubicBezTo>
                      <a:pt x="251" y="22"/>
                      <a:pt x="253" y="18"/>
                      <a:pt x="253" y="17"/>
                    </a:cubicBezTo>
                    <a:cubicBezTo>
                      <a:pt x="253" y="16"/>
                      <a:pt x="256" y="18"/>
                      <a:pt x="257" y="16"/>
                    </a:cubicBezTo>
                    <a:cubicBezTo>
                      <a:pt x="257" y="14"/>
                      <a:pt x="258" y="13"/>
                      <a:pt x="257" y="12"/>
                    </a:cubicBezTo>
                    <a:cubicBezTo>
                      <a:pt x="255" y="11"/>
                      <a:pt x="251" y="9"/>
                      <a:pt x="251" y="9"/>
                    </a:cubicBezTo>
                    <a:cubicBezTo>
                      <a:pt x="251" y="9"/>
                      <a:pt x="249" y="11"/>
                      <a:pt x="248" y="10"/>
                    </a:cubicBezTo>
                    <a:cubicBezTo>
                      <a:pt x="247" y="10"/>
                      <a:pt x="246" y="7"/>
                      <a:pt x="244" y="6"/>
                    </a:cubicBezTo>
                    <a:cubicBezTo>
                      <a:pt x="243" y="6"/>
                      <a:pt x="241" y="5"/>
                      <a:pt x="239" y="4"/>
                    </a:cubicBezTo>
                    <a:cubicBezTo>
                      <a:pt x="88" y="4"/>
                      <a:pt x="23" y="1"/>
                      <a:pt x="7" y="0"/>
                    </a:cubicBezTo>
                    <a:cubicBezTo>
                      <a:pt x="4" y="48"/>
                      <a:pt x="1" y="124"/>
                      <a:pt x="0" y="140"/>
                    </a:cubicBezTo>
                    <a:cubicBezTo>
                      <a:pt x="84" y="144"/>
                      <a:pt x="176" y="146"/>
                      <a:pt x="269" y="144"/>
                    </a:cubicBezTo>
                    <a:cubicBezTo>
                      <a:pt x="268" y="110"/>
                      <a:pt x="267" y="45"/>
                      <a:pt x="267" y="4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8" name="Freeform 66">
                <a:extLst>
                  <a:ext uri="{FF2B5EF4-FFF2-40B4-BE49-F238E27FC236}">
                    <a16:creationId xmlns:a16="http://schemas.microsoft.com/office/drawing/2014/main" id="{46A143C3-F210-4B00-AC2C-BD850B476859}"/>
                  </a:ext>
                </a:extLst>
              </p:cNvPr>
              <p:cNvSpPr>
                <a:spLocks/>
              </p:cNvSpPr>
              <p:nvPr/>
            </p:nvSpPr>
            <p:spPr bwMode="auto">
              <a:xfrm>
                <a:off x="8814422" y="2997150"/>
                <a:ext cx="545108" cy="356977"/>
              </a:xfrm>
              <a:custGeom>
                <a:avLst/>
                <a:gdLst>
                  <a:gd name="T0" fmla="*/ 201 w 222"/>
                  <a:gd name="T1" fmla="*/ 44 h 145"/>
                  <a:gd name="T2" fmla="*/ 189 w 222"/>
                  <a:gd name="T3" fmla="*/ 36 h 145"/>
                  <a:gd name="T4" fmla="*/ 184 w 222"/>
                  <a:gd name="T5" fmla="*/ 23 h 145"/>
                  <a:gd name="T6" fmla="*/ 186 w 222"/>
                  <a:gd name="T7" fmla="*/ 11 h 145"/>
                  <a:gd name="T8" fmla="*/ 180 w 222"/>
                  <a:gd name="T9" fmla="*/ 0 h 145"/>
                  <a:gd name="T10" fmla="*/ 7 w 222"/>
                  <a:gd name="T11" fmla="*/ 6 h 145"/>
                  <a:gd name="T12" fmla="*/ 3 w 222"/>
                  <a:gd name="T13" fmla="*/ 10 h 145"/>
                  <a:gd name="T14" fmla="*/ 2 w 222"/>
                  <a:gd name="T15" fmla="*/ 18 h 145"/>
                  <a:gd name="T16" fmla="*/ 5 w 222"/>
                  <a:gd name="T17" fmla="*/ 27 h 145"/>
                  <a:gd name="T18" fmla="*/ 1 w 222"/>
                  <a:gd name="T19" fmla="*/ 39 h 145"/>
                  <a:gd name="T20" fmla="*/ 5 w 222"/>
                  <a:gd name="T21" fmla="*/ 51 h 145"/>
                  <a:gd name="T22" fmla="*/ 9 w 222"/>
                  <a:gd name="T23" fmla="*/ 51 h 145"/>
                  <a:gd name="T24" fmla="*/ 9 w 222"/>
                  <a:gd name="T25" fmla="*/ 53 h 145"/>
                  <a:gd name="T26" fmla="*/ 10 w 222"/>
                  <a:gd name="T27" fmla="*/ 63 h 145"/>
                  <a:gd name="T28" fmla="*/ 14 w 222"/>
                  <a:gd name="T29" fmla="*/ 72 h 145"/>
                  <a:gd name="T30" fmla="*/ 17 w 222"/>
                  <a:gd name="T31" fmla="*/ 79 h 145"/>
                  <a:gd name="T32" fmla="*/ 19 w 222"/>
                  <a:gd name="T33" fmla="*/ 91 h 145"/>
                  <a:gd name="T34" fmla="*/ 23 w 222"/>
                  <a:gd name="T35" fmla="*/ 99 h 145"/>
                  <a:gd name="T36" fmla="*/ 26 w 222"/>
                  <a:gd name="T37" fmla="*/ 107 h 145"/>
                  <a:gd name="T38" fmla="*/ 28 w 222"/>
                  <a:gd name="T39" fmla="*/ 115 h 145"/>
                  <a:gd name="T40" fmla="*/ 29 w 222"/>
                  <a:gd name="T41" fmla="*/ 123 h 145"/>
                  <a:gd name="T42" fmla="*/ 28 w 222"/>
                  <a:gd name="T43" fmla="*/ 131 h 145"/>
                  <a:gd name="T44" fmla="*/ 32 w 222"/>
                  <a:gd name="T45" fmla="*/ 139 h 145"/>
                  <a:gd name="T46" fmla="*/ 170 w 222"/>
                  <a:gd name="T47" fmla="*/ 135 h 145"/>
                  <a:gd name="T48" fmla="*/ 184 w 222"/>
                  <a:gd name="T49" fmla="*/ 142 h 145"/>
                  <a:gd name="T50" fmla="*/ 187 w 222"/>
                  <a:gd name="T51" fmla="*/ 132 h 145"/>
                  <a:gd name="T52" fmla="*/ 193 w 222"/>
                  <a:gd name="T53" fmla="*/ 123 h 145"/>
                  <a:gd name="T54" fmla="*/ 197 w 222"/>
                  <a:gd name="T55" fmla="*/ 113 h 145"/>
                  <a:gd name="T56" fmla="*/ 191 w 222"/>
                  <a:gd name="T57" fmla="*/ 105 h 145"/>
                  <a:gd name="T58" fmla="*/ 196 w 222"/>
                  <a:gd name="T59" fmla="*/ 94 h 145"/>
                  <a:gd name="T60" fmla="*/ 210 w 222"/>
                  <a:gd name="T61" fmla="*/ 89 h 145"/>
                  <a:gd name="T62" fmla="*/ 216 w 222"/>
                  <a:gd name="T63" fmla="*/ 80 h 145"/>
                  <a:gd name="T64" fmla="*/ 220 w 222"/>
                  <a:gd name="T65" fmla="*/ 70 h 145"/>
                  <a:gd name="T66" fmla="*/ 215 w 222"/>
                  <a:gd name="T67" fmla="*/ 58 h 145"/>
                  <a:gd name="T68" fmla="*/ 207 w 222"/>
                  <a:gd name="T69" fmla="*/ 4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145">
                    <a:moveTo>
                      <a:pt x="202" y="45"/>
                    </a:moveTo>
                    <a:cubicBezTo>
                      <a:pt x="201" y="44"/>
                      <a:pt x="201" y="44"/>
                      <a:pt x="201" y="44"/>
                    </a:cubicBezTo>
                    <a:cubicBezTo>
                      <a:pt x="201" y="41"/>
                      <a:pt x="200" y="39"/>
                      <a:pt x="198" y="38"/>
                    </a:cubicBezTo>
                    <a:cubicBezTo>
                      <a:pt x="195" y="38"/>
                      <a:pt x="191" y="38"/>
                      <a:pt x="189" y="36"/>
                    </a:cubicBezTo>
                    <a:cubicBezTo>
                      <a:pt x="186" y="34"/>
                      <a:pt x="186" y="32"/>
                      <a:pt x="186" y="31"/>
                    </a:cubicBezTo>
                    <a:cubicBezTo>
                      <a:pt x="186" y="29"/>
                      <a:pt x="184" y="27"/>
                      <a:pt x="184" y="23"/>
                    </a:cubicBezTo>
                    <a:cubicBezTo>
                      <a:pt x="184" y="20"/>
                      <a:pt x="182" y="17"/>
                      <a:pt x="183" y="15"/>
                    </a:cubicBezTo>
                    <a:cubicBezTo>
                      <a:pt x="184" y="13"/>
                      <a:pt x="186" y="11"/>
                      <a:pt x="186" y="11"/>
                    </a:cubicBezTo>
                    <a:cubicBezTo>
                      <a:pt x="186" y="11"/>
                      <a:pt x="180" y="5"/>
                      <a:pt x="180" y="1"/>
                    </a:cubicBezTo>
                    <a:cubicBezTo>
                      <a:pt x="180" y="1"/>
                      <a:pt x="180" y="0"/>
                      <a:pt x="180" y="0"/>
                    </a:cubicBezTo>
                    <a:cubicBezTo>
                      <a:pt x="111" y="6"/>
                      <a:pt x="21" y="6"/>
                      <a:pt x="7" y="6"/>
                    </a:cubicBezTo>
                    <a:cubicBezTo>
                      <a:pt x="7" y="6"/>
                      <a:pt x="7" y="6"/>
                      <a:pt x="7" y="6"/>
                    </a:cubicBezTo>
                    <a:cubicBezTo>
                      <a:pt x="2" y="6"/>
                      <a:pt x="2" y="6"/>
                      <a:pt x="2" y="6"/>
                    </a:cubicBezTo>
                    <a:cubicBezTo>
                      <a:pt x="2" y="6"/>
                      <a:pt x="2" y="9"/>
                      <a:pt x="3" y="10"/>
                    </a:cubicBezTo>
                    <a:cubicBezTo>
                      <a:pt x="4" y="12"/>
                      <a:pt x="4" y="12"/>
                      <a:pt x="4" y="14"/>
                    </a:cubicBezTo>
                    <a:cubicBezTo>
                      <a:pt x="3" y="16"/>
                      <a:pt x="2" y="16"/>
                      <a:pt x="2" y="18"/>
                    </a:cubicBezTo>
                    <a:cubicBezTo>
                      <a:pt x="3" y="21"/>
                      <a:pt x="6" y="22"/>
                      <a:pt x="7" y="22"/>
                    </a:cubicBezTo>
                    <a:cubicBezTo>
                      <a:pt x="7" y="23"/>
                      <a:pt x="6" y="26"/>
                      <a:pt x="5" y="27"/>
                    </a:cubicBezTo>
                    <a:cubicBezTo>
                      <a:pt x="4" y="28"/>
                      <a:pt x="4" y="32"/>
                      <a:pt x="4" y="34"/>
                    </a:cubicBezTo>
                    <a:cubicBezTo>
                      <a:pt x="4" y="35"/>
                      <a:pt x="3" y="37"/>
                      <a:pt x="1" y="39"/>
                    </a:cubicBezTo>
                    <a:cubicBezTo>
                      <a:pt x="0" y="40"/>
                      <a:pt x="0" y="42"/>
                      <a:pt x="2" y="44"/>
                    </a:cubicBezTo>
                    <a:cubicBezTo>
                      <a:pt x="4" y="45"/>
                      <a:pt x="5" y="51"/>
                      <a:pt x="5" y="51"/>
                    </a:cubicBezTo>
                    <a:cubicBezTo>
                      <a:pt x="7" y="52"/>
                      <a:pt x="7" y="52"/>
                      <a:pt x="7" y="52"/>
                    </a:cubicBezTo>
                    <a:cubicBezTo>
                      <a:pt x="7" y="52"/>
                      <a:pt x="8" y="51"/>
                      <a:pt x="9" y="51"/>
                    </a:cubicBezTo>
                    <a:cubicBezTo>
                      <a:pt x="8" y="51"/>
                      <a:pt x="7" y="52"/>
                      <a:pt x="7" y="52"/>
                    </a:cubicBezTo>
                    <a:cubicBezTo>
                      <a:pt x="9" y="53"/>
                      <a:pt x="9" y="53"/>
                      <a:pt x="9" y="53"/>
                    </a:cubicBezTo>
                    <a:cubicBezTo>
                      <a:pt x="9" y="53"/>
                      <a:pt x="8" y="56"/>
                      <a:pt x="8" y="58"/>
                    </a:cubicBezTo>
                    <a:cubicBezTo>
                      <a:pt x="8" y="59"/>
                      <a:pt x="10" y="61"/>
                      <a:pt x="10" y="63"/>
                    </a:cubicBezTo>
                    <a:cubicBezTo>
                      <a:pt x="10" y="64"/>
                      <a:pt x="10" y="67"/>
                      <a:pt x="11" y="68"/>
                    </a:cubicBezTo>
                    <a:cubicBezTo>
                      <a:pt x="12" y="69"/>
                      <a:pt x="14" y="71"/>
                      <a:pt x="14" y="72"/>
                    </a:cubicBezTo>
                    <a:cubicBezTo>
                      <a:pt x="15" y="73"/>
                      <a:pt x="14" y="74"/>
                      <a:pt x="16" y="75"/>
                    </a:cubicBezTo>
                    <a:cubicBezTo>
                      <a:pt x="18" y="77"/>
                      <a:pt x="17" y="77"/>
                      <a:pt x="17" y="79"/>
                    </a:cubicBezTo>
                    <a:cubicBezTo>
                      <a:pt x="17" y="81"/>
                      <a:pt x="18" y="81"/>
                      <a:pt x="20" y="83"/>
                    </a:cubicBezTo>
                    <a:cubicBezTo>
                      <a:pt x="21" y="84"/>
                      <a:pt x="19" y="88"/>
                      <a:pt x="19" y="91"/>
                    </a:cubicBezTo>
                    <a:cubicBezTo>
                      <a:pt x="19" y="94"/>
                      <a:pt x="20" y="95"/>
                      <a:pt x="22" y="97"/>
                    </a:cubicBezTo>
                    <a:cubicBezTo>
                      <a:pt x="23" y="98"/>
                      <a:pt x="22" y="98"/>
                      <a:pt x="23" y="99"/>
                    </a:cubicBezTo>
                    <a:cubicBezTo>
                      <a:pt x="24" y="101"/>
                      <a:pt x="25" y="101"/>
                      <a:pt x="25" y="103"/>
                    </a:cubicBezTo>
                    <a:cubicBezTo>
                      <a:pt x="24" y="106"/>
                      <a:pt x="26" y="105"/>
                      <a:pt x="26" y="107"/>
                    </a:cubicBezTo>
                    <a:cubicBezTo>
                      <a:pt x="25" y="108"/>
                      <a:pt x="26" y="111"/>
                      <a:pt x="26" y="111"/>
                    </a:cubicBezTo>
                    <a:cubicBezTo>
                      <a:pt x="26" y="111"/>
                      <a:pt x="28" y="114"/>
                      <a:pt x="28" y="115"/>
                    </a:cubicBezTo>
                    <a:cubicBezTo>
                      <a:pt x="27" y="115"/>
                      <a:pt x="26" y="118"/>
                      <a:pt x="26" y="119"/>
                    </a:cubicBezTo>
                    <a:cubicBezTo>
                      <a:pt x="26" y="121"/>
                      <a:pt x="27" y="122"/>
                      <a:pt x="29" y="123"/>
                    </a:cubicBezTo>
                    <a:cubicBezTo>
                      <a:pt x="31" y="124"/>
                      <a:pt x="30" y="125"/>
                      <a:pt x="28" y="126"/>
                    </a:cubicBezTo>
                    <a:cubicBezTo>
                      <a:pt x="27" y="127"/>
                      <a:pt x="28" y="129"/>
                      <a:pt x="28" y="131"/>
                    </a:cubicBezTo>
                    <a:cubicBezTo>
                      <a:pt x="28" y="134"/>
                      <a:pt x="28" y="135"/>
                      <a:pt x="29" y="137"/>
                    </a:cubicBezTo>
                    <a:cubicBezTo>
                      <a:pt x="31" y="138"/>
                      <a:pt x="32" y="139"/>
                      <a:pt x="32" y="139"/>
                    </a:cubicBezTo>
                    <a:cubicBezTo>
                      <a:pt x="32" y="139"/>
                      <a:pt x="32" y="139"/>
                      <a:pt x="31" y="140"/>
                    </a:cubicBezTo>
                    <a:cubicBezTo>
                      <a:pt x="48" y="140"/>
                      <a:pt x="119" y="140"/>
                      <a:pt x="170" y="135"/>
                    </a:cubicBezTo>
                    <a:cubicBezTo>
                      <a:pt x="181" y="145"/>
                      <a:pt x="181" y="145"/>
                      <a:pt x="181" y="145"/>
                    </a:cubicBezTo>
                    <a:cubicBezTo>
                      <a:pt x="183" y="144"/>
                      <a:pt x="184" y="143"/>
                      <a:pt x="184" y="142"/>
                    </a:cubicBezTo>
                    <a:cubicBezTo>
                      <a:pt x="184" y="140"/>
                      <a:pt x="183" y="139"/>
                      <a:pt x="182" y="137"/>
                    </a:cubicBezTo>
                    <a:cubicBezTo>
                      <a:pt x="182" y="136"/>
                      <a:pt x="187" y="132"/>
                      <a:pt x="187" y="132"/>
                    </a:cubicBezTo>
                    <a:cubicBezTo>
                      <a:pt x="187" y="132"/>
                      <a:pt x="192" y="131"/>
                      <a:pt x="192" y="129"/>
                    </a:cubicBezTo>
                    <a:cubicBezTo>
                      <a:pt x="192" y="127"/>
                      <a:pt x="192" y="124"/>
                      <a:pt x="193" y="123"/>
                    </a:cubicBezTo>
                    <a:cubicBezTo>
                      <a:pt x="193" y="121"/>
                      <a:pt x="197" y="117"/>
                      <a:pt x="197" y="117"/>
                    </a:cubicBezTo>
                    <a:cubicBezTo>
                      <a:pt x="197" y="113"/>
                      <a:pt x="197" y="113"/>
                      <a:pt x="197" y="113"/>
                    </a:cubicBezTo>
                    <a:cubicBezTo>
                      <a:pt x="197" y="113"/>
                      <a:pt x="195" y="109"/>
                      <a:pt x="193" y="108"/>
                    </a:cubicBezTo>
                    <a:cubicBezTo>
                      <a:pt x="192" y="107"/>
                      <a:pt x="191" y="107"/>
                      <a:pt x="191" y="105"/>
                    </a:cubicBezTo>
                    <a:cubicBezTo>
                      <a:pt x="191" y="103"/>
                      <a:pt x="192" y="100"/>
                      <a:pt x="192" y="98"/>
                    </a:cubicBezTo>
                    <a:cubicBezTo>
                      <a:pt x="192" y="96"/>
                      <a:pt x="194" y="94"/>
                      <a:pt x="196" y="94"/>
                    </a:cubicBezTo>
                    <a:cubicBezTo>
                      <a:pt x="198" y="94"/>
                      <a:pt x="203" y="93"/>
                      <a:pt x="204" y="92"/>
                    </a:cubicBezTo>
                    <a:cubicBezTo>
                      <a:pt x="206" y="91"/>
                      <a:pt x="208" y="89"/>
                      <a:pt x="210" y="89"/>
                    </a:cubicBezTo>
                    <a:cubicBezTo>
                      <a:pt x="213" y="89"/>
                      <a:pt x="215" y="89"/>
                      <a:pt x="215" y="88"/>
                    </a:cubicBezTo>
                    <a:cubicBezTo>
                      <a:pt x="215" y="86"/>
                      <a:pt x="216" y="80"/>
                      <a:pt x="216" y="80"/>
                    </a:cubicBezTo>
                    <a:cubicBezTo>
                      <a:pt x="220" y="76"/>
                      <a:pt x="220" y="76"/>
                      <a:pt x="220" y="76"/>
                    </a:cubicBezTo>
                    <a:cubicBezTo>
                      <a:pt x="220" y="70"/>
                      <a:pt x="220" y="70"/>
                      <a:pt x="220" y="70"/>
                    </a:cubicBezTo>
                    <a:cubicBezTo>
                      <a:pt x="220" y="70"/>
                      <a:pt x="222" y="65"/>
                      <a:pt x="221" y="64"/>
                    </a:cubicBezTo>
                    <a:cubicBezTo>
                      <a:pt x="219" y="63"/>
                      <a:pt x="218" y="60"/>
                      <a:pt x="215" y="58"/>
                    </a:cubicBezTo>
                    <a:cubicBezTo>
                      <a:pt x="213" y="56"/>
                      <a:pt x="214" y="58"/>
                      <a:pt x="213" y="56"/>
                    </a:cubicBezTo>
                    <a:cubicBezTo>
                      <a:pt x="212" y="53"/>
                      <a:pt x="210" y="50"/>
                      <a:pt x="207" y="49"/>
                    </a:cubicBezTo>
                    <a:cubicBezTo>
                      <a:pt x="205" y="48"/>
                      <a:pt x="203" y="47"/>
                      <a:pt x="202" y="4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49" name="Freeform 67">
                <a:extLst>
                  <a:ext uri="{FF2B5EF4-FFF2-40B4-BE49-F238E27FC236}">
                    <a16:creationId xmlns:a16="http://schemas.microsoft.com/office/drawing/2014/main" id="{9D5AC470-000A-4EED-8C57-7A952149B183}"/>
                  </a:ext>
                </a:extLst>
              </p:cNvPr>
              <p:cNvSpPr>
                <a:spLocks/>
              </p:cNvSpPr>
              <p:nvPr/>
            </p:nvSpPr>
            <p:spPr bwMode="auto">
              <a:xfrm>
                <a:off x="9570872" y="3146640"/>
                <a:ext cx="274487" cy="483272"/>
              </a:xfrm>
              <a:custGeom>
                <a:avLst/>
                <a:gdLst>
                  <a:gd name="T0" fmla="*/ 94 w 112"/>
                  <a:gd name="T1" fmla="*/ 3 h 196"/>
                  <a:gd name="T2" fmla="*/ 89 w 112"/>
                  <a:gd name="T3" fmla="*/ 0 h 196"/>
                  <a:gd name="T4" fmla="*/ 26 w 112"/>
                  <a:gd name="T5" fmla="*/ 7 h 196"/>
                  <a:gd name="T6" fmla="*/ 24 w 112"/>
                  <a:gd name="T7" fmla="*/ 9 h 196"/>
                  <a:gd name="T8" fmla="*/ 17 w 112"/>
                  <a:gd name="T9" fmla="*/ 12 h 196"/>
                  <a:gd name="T10" fmla="*/ 10 w 112"/>
                  <a:gd name="T11" fmla="*/ 15 h 196"/>
                  <a:gd name="T12" fmla="*/ 4 w 112"/>
                  <a:gd name="T13" fmla="*/ 12 h 196"/>
                  <a:gd name="T14" fmla="*/ 3 w 112"/>
                  <a:gd name="T15" fmla="*/ 10 h 196"/>
                  <a:gd name="T16" fmla="*/ 13 w 112"/>
                  <a:gd name="T17" fmla="*/ 121 h 196"/>
                  <a:gd name="T18" fmla="*/ 11 w 112"/>
                  <a:gd name="T19" fmla="*/ 124 h 196"/>
                  <a:gd name="T20" fmla="*/ 10 w 112"/>
                  <a:gd name="T21" fmla="*/ 129 h 196"/>
                  <a:gd name="T22" fmla="*/ 11 w 112"/>
                  <a:gd name="T23" fmla="*/ 135 h 196"/>
                  <a:gd name="T24" fmla="*/ 15 w 112"/>
                  <a:gd name="T25" fmla="*/ 141 h 196"/>
                  <a:gd name="T26" fmla="*/ 16 w 112"/>
                  <a:gd name="T27" fmla="*/ 145 h 196"/>
                  <a:gd name="T28" fmla="*/ 15 w 112"/>
                  <a:gd name="T29" fmla="*/ 151 h 196"/>
                  <a:gd name="T30" fmla="*/ 12 w 112"/>
                  <a:gd name="T31" fmla="*/ 156 h 196"/>
                  <a:gd name="T32" fmla="*/ 8 w 112"/>
                  <a:gd name="T33" fmla="*/ 166 h 196"/>
                  <a:gd name="T34" fmla="*/ 2 w 112"/>
                  <a:gd name="T35" fmla="*/ 174 h 196"/>
                  <a:gd name="T36" fmla="*/ 2 w 112"/>
                  <a:gd name="T37" fmla="*/ 182 h 196"/>
                  <a:gd name="T38" fmla="*/ 0 w 112"/>
                  <a:gd name="T39" fmla="*/ 191 h 196"/>
                  <a:gd name="T40" fmla="*/ 6 w 112"/>
                  <a:gd name="T41" fmla="*/ 194 h 196"/>
                  <a:gd name="T42" fmla="*/ 8 w 112"/>
                  <a:gd name="T43" fmla="*/ 189 h 196"/>
                  <a:gd name="T44" fmla="*/ 13 w 112"/>
                  <a:gd name="T45" fmla="*/ 189 h 196"/>
                  <a:gd name="T46" fmla="*/ 17 w 112"/>
                  <a:gd name="T47" fmla="*/ 191 h 196"/>
                  <a:gd name="T48" fmla="*/ 23 w 112"/>
                  <a:gd name="T49" fmla="*/ 186 h 196"/>
                  <a:gd name="T50" fmla="*/ 30 w 112"/>
                  <a:gd name="T51" fmla="*/ 188 h 196"/>
                  <a:gd name="T52" fmla="*/ 35 w 112"/>
                  <a:gd name="T53" fmla="*/ 192 h 196"/>
                  <a:gd name="T54" fmla="*/ 41 w 112"/>
                  <a:gd name="T55" fmla="*/ 182 h 196"/>
                  <a:gd name="T56" fmla="*/ 50 w 112"/>
                  <a:gd name="T57" fmla="*/ 184 h 196"/>
                  <a:gd name="T58" fmla="*/ 54 w 112"/>
                  <a:gd name="T59" fmla="*/ 185 h 196"/>
                  <a:gd name="T60" fmla="*/ 57 w 112"/>
                  <a:gd name="T61" fmla="*/ 176 h 196"/>
                  <a:gd name="T62" fmla="*/ 61 w 112"/>
                  <a:gd name="T63" fmla="*/ 171 h 196"/>
                  <a:gd name="T64" fmla="*/ 66 w 112"/>
                  <a:gd name="T65" fmla="*/ 175 h 196"/>
                  <a:gd name="T66" fmla="*/ 72 w 112"/>
                  <a:gd name="T67" fmla="*/ 178 h 196"/>
                  <a:gd name="T68" fmla="*/ 77 w 112"/>
                  <a:gd name="T69" fmla="*/ 172 h 196"/>
                  <a:gd name="T70" fmla="*/ 78 w 112"/>
                  <a:gd name="T71" fmla="*/ 164 h 196"/>
                  <a:gd name="T72" fmla="*/ 84 w 112"/>
                  <a:gd name="T73" fmla="*/ 161 h 196"/>
                  <a:gd name="T74" fmla="*/ 86 w 112"/>
                  <a:gd name="T75" fmla="*/ 155 h 196"/>
                  <a:gd name="T76" fmla="*/ 91 w 112"/>
                  <a:gd name="T77" fmla="*/ 152 h 196"/>
                  <a:gd name="T78" fmla="*/ 92 w 112"/>
                  <a:gd name="T79" fmla="*/ 147 h 196"/>
                  <a:gd name="T80" fmla="*/ 91 w 112"/>
                  <a:gd name="T81" fmla="*/ 140 h 196"/>
                  <a:gd name="T82" fmla="*/ 97 w 112"/>
                  <a:gd name="T83" fmla="*/ 140 h 196"/>
                  <a:gd name="T84" fmla="*/ 99 w 112"/>
                  <a:gd name="T85" fmla="*/ 142 h 196"/>
                  <a:gd name="T86" fmla="*/ 106 w 112"/>
                  <a:gd name="T87" fmla="*/ 137 h 196"/>
                  <a:gd name="T88" fmla="*/ 112 w 112"/>
                  <a:gd name="T89" fmla="*/ 135 h 196"/>
                  <a:gd name="T90" fmla="*/ 110 w 112"/>
                  <a:gd name="T91" fmla="*/ 131 h 196"/>
                  <a:gd name="T92" fmla="*/ 109 w 112"/>
                  <a:gd name="T93" fmla="*/ 128 h 196"/>
                  <a:gd name="T94" fmla="*/ 109 w 112"/>
                  <a:gd name="T95" fmla="*/ 123 h 196"/>
                  <a:gd name="T96" fmla="*/ 110 w 112"/>
                  <a:gd name="T97" fmla="*/ 122 h 196"/>
                  <a:gd name="T98" fmla="*/ 96 w 112"/>
                  <a:gd name="T99" fmla="*/ 8 h 196"/>
                  <a:gd name="T100" fmla="*/ 94 w 112"/>
                  <a:gd name="T101" fmla="*/ 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196">
                    <a:moveTo>
                      <a:pt x="94" y="3"/>
                    </a:moveTo>
                    <a:cubicBezTo>
                      <a:pt x="93" y="1"/>
                      <a:pt x="91" y="0"/>
                      <a:pt x="89" y="0"/>
                    </a:cubicBezTo>
                    <a:cubicBezTo>
                      <a:pt x="87" y="0"/>
                      <a:pt x="41" y="5"/>
                      <a:pt x="26" y="7"/>
                    </a:cubicBezTo>
                    <a:cubicBezTo>
                      <a:pt x="25" y="8"/>
                      <a:pt x="25" y="8"/>
                      <a:pt x="24" y="9"/>
                    </a:cubicBezTo>
                    <a:cubicBezTo>
                      <a:pt x="22" y="11"/>
                      <a:pt x="19" y="12"/>
                      <a:pt x="17" y="12"/>
                    </a:cubicBezTo>
                    <a:cubicBezTo>
                      <a:pt x="16" y="13"/>
                      <a:pt x="14" y="15"/>
                      <a:pt x="10" y="15"/>
                    </a:cubicBezTo>
                    <a:cubicBezTo>
                      <a:pt x="6" y="16"/>
                      <a:pt x="5" y="12"/>
                      <a:pt x="4" y="12"/>
                    </a:cubicBezTo>
                    <a:cubicBezTo>
                      <a:pt x="4" y="12"/>
                      <a:pt x="3" y="11"/>
                      <a:pt x="3" y="10"/>
                    </a:cubicBezTo>
                    <a:cubicBezTo>
                      <a:pt x="13" y="121"/>
                      <a:pt x="13" y="121"/>
                      <a:pt x="13" y="121"/>
                    </a:cubicBezTo>
                    <a:cubicBezTo>
                      <a:pt x="11" y="124"/>
                      <a:pt x="11" y="124"/>
                      <a:pt x="11" y="124"/>
                    </a:cubicBezTo>
                    <a:cubicBezTo>
                      <a:pt x="11" y="124"/>
                      <a:pt x="10" y="127"/>
                      <a:pt x="10" y="129"/>
                    </a:cubicBezTo>
                    <a:cubicBezTo>
                      <a:pt x="9" y="130"/>
                      <a:pt x="11" y="135"/>
                      <a:pt x="11" y="135"/>
                    </a:cubicBezTo>
                    <a:cubicBezTo>
                      <a:pt x="15" y="141"/>
                      <a:pt x="15" y="141"/>
                      <a:pt x="15" y="141"/>
                    </a:cubicBezTo>
                    <a:cubicBezTo>
                      <a:pt x="15" y="141"/>
                      <a:pt x="15" y="144"/>
                      <a:pt x="16" y="145"/>
                    </a:cubicBezTo>
                    <a:cubicBezTo>
                      <a:pt x="18" y="147"/>
                      <a:pt x="17" y="149"/>
                      <a:pt x="15" y="151"/>
                    </a:cubicBezTo>
                    <a:cubicBezTo>
                      <a:pt x="14" y="153"/>
                      <a:pt x="13" y="154"/>
                      <a:pt x="12" y="156"/>
                    </a:cubicBezTo>
                    <a:cubicBezTo>
                      <a:pt x="12" y="159"/>
                      <a:pt x="10" y="163"/>
                      <a:pt x="8" y="166"/>
                    </a:cubicBezTo>
                    <a:cubicBezTo>
                      <a:pt x="5" y="169"/>
                      <a:pt x="3" y="172"/>
                      <a:pt x="2" y="174"/>
                    </a:cubicBezTo>
                    <a:cubicBezTo>
                      <a:pt x="2" y="176"/>
                      <a:pt x="2" y="180"/>
                      <a:pt x="2" y="182"/>
                    </a:cubicBezTo>
                    <a:cubicBezTo>
                      <a:pt x="2" y="184"/>
                      <a:pt x="0" y="188"/>
                      <a:pt x="0" y="191"/>
                    </a:cubicBezTo>
                    <a:cubicBezTo>
                      <a:pt x="0" y="193"/>
                      <a:pt x="4" y="194"/>
                      <a:pt x="6" y="194"/>
                    </a:cubicBezTo>
                    <a:cubicBezTo>
                      <a:pt x="6" y="192"/>
                      <a:pt x="5" y="190"/>
                      <a:pt x="8" y="189"/>
                    </a:cubicBezTo>
                    <a:cubicBezTo>
                      <a:pt x="10" y="188"/>
                      <a:pt x="12" y="190"/>
                      <a:pt x="13" y="189"/>
                    </a:cubicBezTo>
                    <a:cubicBezTo>
                      <a:pt x="15" y="188"/>
                      <a:pt x="16" y="196"/>
                      <a:pt x="17" y="191"/>
                    </a:cubicBezTo>
                    <a:cubicBezTo>
                      <a:pt x="18" y="185"/>
                      <a:pt x="21" y="186"/>
                      <a:pt x="23" y="186"/>
                    </a:cubicBezTo>
                    <a:cubicBezTo>
                      <a:pt x="25" y="186"/>
                      <a:pt x="29" y="186"/>
                      <a:pt x="30" y="188"/>
                    </a:cubicBezTo>
                    <a:cubicBezTo>
                      <a:pt x="32" y="190"/>
                      <a:pt x="33" y="194"/>
                      <a:pt x="35" y="192"/>
                    </a:cubicBezTo>
                    <a:cubicBezTo>
                      <a:pt x="37" y="189"/>
                      <a:pt x="36" y="183"/>
                      <a:pt x="41" y="182"/>
                    </a:cubicBezTo>
                    <a:cubicBezTo>
                      <a:pt x="46" y="182"/>
                      <a:pt x="50" y="184"/>
                      <a:pt x="50" y="184"/>
                    </a:cubicBezTo>
                    <a:cubicBezTo>
                      <a:pt x="50" y="184"/>
                      <a:pt x="54" y="187"/>
                      <a:pt x="54" y="185"/>
                    </a:cubicBezTo>
                    <a:cubicBezTo>
                      <a:pt x="54" y="182"/>
                      <a:pt x="55" y="178"/>
                      <a:pt x="57" y="176"/>
                    </a:cubicBezTo>
                    <a:cubicBezTo>
                      <a:pt x="59" y="174"/>
                      <a:pt x="58" y="171"/>
                      <a:pt x="61" y="171"/>
                    </a:cubicBezTo>
                    <a:cubicBezTo>
                      <a:pt x="64" y="171"/>
                      <a:pt x="65" y="173"/>
                      <a:pt x="66" y="175"/>
                    </a:cubicBezTo>
                    <a:cubicBezTo>
                      <a:pt x="67" y="178"/>
                      <a:pt x="70" y="179"/>
                      <a:pt x="72" y="178"/>
                    </a:cubicBezTo>
                    <a:cubicBezTo>
                      <a:pt x="75" y="176"/>
                      <a:pt x="77" y="174"/>
                      <a:pt x="77" y="172"/>
                    </a:cubicBezTo>
                    <a:cubicBezTo>
                      <a:pt x="76" y="169"/>
                      <a:pt x="76" y="164"/>
                      <a:pt x="78" y="164"/>
                    </a:cubicBezTo>
                    <a:cubicBezTo>
                      <a:pt x="80" y="164"/>
                      <a:pt x="83" y="164"/>
                      <a:pt x="84" y="161"/>
                    </a:cubicBezTo>
                    <a:cubicBezTo>
                      <a:pt x="85" y="159"/>
                      <a:pt x="86" y="155"/>
                      <a:pt x="86" y="155"/>
                    </a:cubicBezTo>
                    <a:cubicBezTo>
                      <a:pt x="86" y="155"/>
                      <a:pt x="90" y="154"/>
                      <a:pt x="91" y="152"/>
                    </a:cubicBezTo>
                    <a:cubicBezTo>
                      <a:pt x="91" y="151"/>
                      <a:pt x="94" y="149"/>
                      <a:pt x="92" y="147"/>
                    </a:cubicBezTo>
                    <a:cubicBezTo>
                      <a:pt x="89" y="144"/>
                      <a:pt x="89" y="140"/>
                      <a:pt x="91" y="140"/>
                    </a:cubicBezTo>
                    <a:cubicBezTo>
                      <a:pt x="94" y="140"/>
                      <a:pt x="97" y="140"/>
                      <a:pt x="97" y="140"/>
                    </a:cubicBezTo>
                    <a:cubicBezTo>
                      <a:pt x="99" y="142"/>
                      <a:pt x="99" y="142"/>
                      <a:pt x="99" y="142"/>
                    </a:cubicBezTo>
                    <a:cubicBezTo>
                      <a:pt x="99" y="142"/>
                      <a:pt x="104" y="138"/>
                      <a:pt x="106" y="137"/>
                    </a:cubicBezTo>
                    <a:cubicBezTo>
                      <a:pt x="109" y="136"/>
                      <a:pt x="112" y="136"/>
                      <a:pt x="112" y="135"/>
                    </a:cubicBezTo>
                    <a:cubicBezTo>
                      <a:pt x="112" y="134"/>
                      <a:pt x="110" y="131"/>
                      <a:pt x="110" y="131"/>
                    </a:cubicBezTo>
                    <a:cubicBezTo>
                      <a:pt x="110" y="131"/>
                      <a:pt x="108" y="130"/>
                      <a:pt x="109" y="128"/>
                    </a:cubicBezTo>
                    <a:cubicBezTo>
                      <a:pt x="109" y="127"/>
                      <a:pt x="107" y="124"/>
                      <a:pt x="109" y="123"/>
                    </a:cubicBezTo>
                    <a:cubicBezTo>
                      <a:pt x="109" y="123"/>
                      <a:pt x="110" y="122"/>
                      <a:pt x="110" y="122"/>
                    </a:cubicBezTo>
                    <a:cubicBezTo>
                      <a:pt x="108" y="102"/>
                      <a:pt x="96" y="13"/>
                      <a:pt x="96" y="8"/>
                    </a:cubicBezTo>
                    <a:cubicBezTo>
                      <a:pt x="96" y="6"/>
                      <a:pt x="95" y="4"/>
                      <a:pt x="94"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0" name="Freeform 68">
                <a:extLst>
                  <a:ext uri="{FF2B5EF4-FFF2-40B4-BE49-F238E27FC236}">
                    <a16:creationId xmlns:a16="http://schemas.microsoft.com/office/drawing/2014/main" id="{D2967527-0848-406B-ACAE-DADC68B4E5C9}"/>
                  </a:ext>
                </a:extLst>
              </p:cNvPr>
              <p:cNvSpPr>
                <a:spLocks/>
              </p:cNvSpPr>
              <p:nvPr/>
            </p:nvSpPr>
            <p:spPr bwMode="auto">
              <a:xfrm>
                <a:off x="9251281" y="3089936"/>
                <a:ext cx="363405" cy="636630"/>
              </a:xfrm>
              <a:custGeom>
                <a:avLst/>
                <a:gdLst>
                  <a:gd name="T0" fmla="*/ 1 w 148"/>
                  <a:gd name="T1" fmla="*/ 109 h 258"/>
                  <a:gd name="T2" fmla="*/ 6 w 148"/>
                  <a:gd name="T3" fmla="*/ 134 h 258"/>
                  <a:gd name="T4" fmla="*/ 18 w 148"/>
                  <a:gd name="T5" fmla="*/ 145 h 258"/>
                  <a:gd name="T6" fmla="*/ 26 w 148"/>
                  <a:gd name="T7" fmla="*/ 154 h 258"/>
                  <a:gd name="T8" fmla="*/ 32 w 148"/>
                  <a:gd name="T9" fmla="*/ 168 h 258"/>
                  <a:gd name="T10" fmla="*/ 39 w 148"/>
                  <a:gd name="T11" fmla="*/ 171 h 258"/>
                  <a:gd name="T12" fmla="*/ 50 w 148"/>
                  <a:gd name="T13" fmla="*/ 172 h 258"/>
                  <a:gd name="T14" fmla="*/ 50 w 148"/>
                  <a:gd name="T15" fmla="*/ 188 h 258"/>
                  <a:gd name="T16" fmla="*/ 49 w 148"/>
                  <a:gd name="T17" fmla="*/ 205 h 258"/>
                  <a:gd name="T18" fmla="*/ 67 w 148"/>
                  <a:gd name="T19" fmla="*/ 219 h 258"/>
                  <a:gd name="T20" fmla="*/ 79 w 148"/>
                  <a:gd name="T21" fmla="*/ 229 h 258"/>
                  <a:gd name="T22" fmla="*/ 84 w 148"/>
                  <a:gd name="T23" fmla="*/ 242 h 258"/>
                  <a:gd name="T24" fmla="*/ 87 w 148"/>
                  <a:gd name="T25" fmla="*/ 256 h 258"/>
                  <a:gd name="T26" fmla="*/ 94 w 148"/>
                  <a:gd name="T27" fmla="*/ 258 h 258"/>
                  <a:gd name="T28" fmla="*/ 106 w 148"/>
                  <a:gd name="T29" fmla="*/ 248 h 258"/>
                  <a:gd name="T30" fmla="*/ 120 w 148"/>
                  <a:gd name="T31" fmla="*/ 244 h 258"/>
                  <a:gd name="T32" fmla="*/ 125 w 148"/>
                  <a:gd name="T33" fmla="*/ 233 h 258"/>
                  <a:gd name="T34" fmla="*/ 129 w 148"/>
                  <a:gd name="T35" fmla="*/ 225 h 258"/>
                  <a:gd name="T36" fmla="*/ 136 w 148"/>
                  <a:gd name="T37" fmla="*/ 218 h 258"/>
                  <a:gd name="T38" fmla="*/ 130 w 148"/>
                  <a:gd name="T39" fmla="*/ 214 h 258"/>
                  <a:gd name="T40" fmla="*/ 132 w 148"/>
                  <a:gd name="T41" fmla="*/ 197 h 258"/>
                  <a:gd name="T42" fmla="*/ 142 w 148"/>
                  <a:gd name="T43" fmla="*/ 179 h 258"/>
                  <a:gd name="T44" fmla="*/ 146 w 148"/>
                  <a:gd name="T45" fmla="*/ 168 h 258"/>
                  <a:gd name="T46" fmla="*/ 141 w 148"/>
                  <a:gd name="T47" fmla="*/ 158 h 258"/>
                  <a:gd name="T48" fmla="*/ 141 w 148"/>
                  <a:gd name="T49" fmla="*/ 147 h 258"/>
                  <a:gd name="T50" fmla="*/ 133 w 148"/>
                  <a:gd name="T51" fmla="*/ 33 h 258"/>
                  <a:gd name="T52" fmla="*/ 128 w 148"/>
                  <a:gd name="T53" fmla="*/ 23 h 258"/>
                  <a:gd name="T54" fmla="*/ 121 w 148"/>
                  <a:gd name="T55" fmla="*/ 13 h 258"/>
                  <a:gd name="T56" fmla="*/ 120 w 148"/>
                  <a:gd name="T57" fmla="*/ 0 h 258"/>
                  <a:gd name="T58" fmla="*/ 29 w 148"/>
                  <a:gd name="T59" fmla="*/ 11 h 258"/>
                  <a:gd name="T60" fmla="*/ 37 w 148"/>
                  <a:gd name="T61" fmla="*/ 20 h 258"/>
                  <a:gd name="T62" fmla="*/ 42 w 148"/>
                  <a:gd name="T63" fmla="*/ 32 h 258"/>
                  <a:gd name="T64" fmla="*/ 38 w 148"/>
                  <a:gd name="T65" fmla="*/ 42 h 258"/>
                  <a:gd name="T66" fmla="*/ 32 w 148"/>
                  <a:gd name="T67" fmla="*/ 51 h 258"/>
                  <a:gd name="T68" fmla="*/ 18 w 148"/>
                  <a:gd name="T69" fmla="*/ 56 h 258"/>
                  <a:gd name="T70" fmla="*/ 13 w 148"/>
                  <a:gd name="T71" fmla="*/ 67 h 258"/>
                  <a:gd name="T72" fmla="*/ 19 w 148"/>
                  <a:gd name="T73" fmla="*/ 75 h 258"/>
                  <a:gd name="T74" fmla="*/ 15 w 148"/>
                  <a:gd name="T75" fmla="*/ 85 h 258"/>
                  <a:gd name="T76" fmla="*/ 9 w 148"/>
                  <a:gd name="T77" fmla="*/ 94 h 258"/>
                  <a:gd name="T78" fmla="*/ 6 w 148"/>
                  <a:gd name="T79" fmla="*/ 10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258">
                    <a:moveTo>
                      <a:pt x="3" y="107"/>
                    </a:moveTo>
                    <a:cubicBezTo>
                      <a:pt x="2" y="107"/>
                      <a:pt x="1" y="108"/>
                      <a:pt x="1" y="109"/>
                    </a:cubicBezTo>
                    <a:cubicBezTo>
                      <a:pt x="0" y="111"/>
                      <a:pt x="0" y="119"/>
                      <a:pt x="2" y="121"/>
                    </a:cubicBezTo>
                    <a:cubicBezTo>
                      <a:pt x="3" y="122"/>
                      <a:pt x="5" y="132"/>
                      <a:pt x="6" y="134"/>
                    </a:cubicBezTo>
                    <a:cubicBezTo>
                      <a:pt x="7" y="136"/>
                      <a:pt x="8" y="139"/>
                      <a:pt x="11" y="140"/>
                    </a:cubicBezTo>
                    <a:cubicBezTo>
                      <a:pt x="13" y="141"/>
                      <a:pt x="18" y="145"/>
                      <a:pt x="18" y="145"/>
                    </a:cubicBezTo>
                    <a:cubicBezTo>
                      <a:pt x="18" y="145"/>
                      <a:pt x="18" y="147"/>
                      <a:pt x="18" y="148"/>
                    </a:cubicBezTo>
                    <a:cubicBezTo>
                      <a:pt x="19" y="150"/>
                      <a:pt x="22" y="152"/>
                      <a:pt x="26" y="154"/>
                    </a:cubicBezTo>
                    <a:cubicBezTo>
                      <a:pt x="30" y="156"/>
                      <a:pt x="30" y="158"/>
                      <a:pt x="31" y="159"/>
                    </a:cubicBezTo>
                    <a:cubicBezTo>
                      <a:pt x="31" y="160"/>
                      <a:pt x="34" y="166"/>
                      <a:pt x="32" y="168"/>
                    </a:cubicBezTo>
                    <a:cubicBezTo>
                      <a:pt x="31" y="171"/>
                      <a:pt x="36" y="174"/>
                      <a:pt x="38" y="174"/>
                    </a:cubicBezTo>
                    <a:cubicBezTo>
                      <a:pt x="41" y="174"/>
                      <a:pt x="41" y="174"/>
                      <a:pt x="39" y="171"/>
                    </a:cubicBezTo>
                    <a:cubicBezTo>
                      <a:pt x="37" y="169"/>
                      <a:pt x="41" y="170"/>
                      <a:pt x="41" y="170"/>
                    </a:cubicBezTo>
                    <a:cubicBezTo>
                      <a:pt x="41" y="170"/>
                      <a:pt x="48" y="171"/>
                      <a:pt x="50" y="172"/>
                    </a:cubicBezTo>
                    <a:cubicBezTo>
                      <a:pt x="52" y="174"/>
                      <a:pt x="53" y="175"/>
                      <a:pt x="53" y="178"/>
                    </a:cubicBezTo>
                    <a:cubicBezTo>
                      <a:pt x="53" y="181"/>
                      <a:pt x="51" y="187"/>
                      <a:pt x="50" y="188"/>
                    </a:cubicBezTo>
                    <a:cubicBezTo>
                      <a:pt x="49" y="190"/>
                      <a:pt x="47" y="195"/>
                      <a:pt x="47" y="198"/>
                    </a:cubicBezTo>
                    <a:cubicBezTo>
                      <a:pt x="47" y="200"/>
                      <a:pt x="47" y="204"/>
                      <a:pt x="49" y="205"/>
                    </a:cubicBezTo>
                    <a:cubicBezTo>
                      <a:pt x="50" y="207"/>
                      <a:pt x="59" y="215"/>
                      <a:pt x="62" y="217"/>
                    </a:cubicBezTo>
                    <a:cubicBezTo>
                      <a:pt x="65" y="219"/>
                      <a:pt x="64" y="219"/>
                      <a:pt x="67" y="219"/>
                    </a:cubicBezTo>
                    <a:cubicBezTo>
                      <a:pt x="69" y="218"/>
                      <a:pt x="70" y="220"/>
                      <a:pt x="72" y="222"/>
                    </a:cubicBezTo>
                    <a:cubicBezTo>
                      <a:pt x="75" y="225"/>
                      <a:pt x="78" y="227"/>
                      <a:pt x="79" y="229"/>
                    </a:cubicBezTo>
                    <a:cubicBezTo>
                      <a:pt x="79" y="231"/>
                      <a:pt x="80" y="235"/>
                      <a:pt x="80" y="235"/>
                    </a:cubicBezTo>
                    <a:cubicBezTo>
                      <a:pt x="80" y="235"/>
                      <a:pt x="84" y="241"/>
                      <a:pt x="84" y="242"/>
                    </a:cubicBezTo>
                    <a:cubicBezTo>
                      <a:pt x="84" y="243"/>
                      <a:pt x="80" y="245"/>
                      <a:pt x="82" y="247"/>
                    </a:cubicBezTo>
                    <a:cubicBezTo>
                      <a:pt x="83" y="250"/>
                      <a:pt x="86" y="255"/>
                      <a:pt x="87" y="256"/>
                    </a:cubicBezTo>
                    <a:cubicBezTo>
                      <a:pt x="88" y="257"/>
                      <a:pt x="90" y="257"/>
                      <a:pt x="92" y="257"/>
                    </a:cubicBezTo>
                    <a:cubicBezTo>
                      <a:pt x="93" y="257"/>
                      <a:pt x="93" y="257"/>
                      <a:pt x="94" y="258"/>
                    </a:cubicBezTo>
                    <a:cubicBezTo>
                      <a:pt x="95" y="255"/>
                      <a:pt x="96" y="251"/>
                      <a:pt x="97" y="249"/>
                    </a:cubicBezTo>
                    <a:cubicBezTo>
                      <a:pt x="100" y="247"/>
                      <a:pt x="99" y="246"/>
                      <a:pt x="106" y="248"/>
                    </a:cubicBezTo>
                    <a:cubicBezTo>
                      <a:pt x="113" y="251"/>
                      <a:pt x="119" y="254"/>
                      <a:pt x="120" y="252"/>
                    </a:cubicBezTo>
                    <a:cubicBezTo>
                      <a:pt x="121" y="250"/>
                      <a:pt x="124" y="246"/>
                      <a:pt x="120" y="244"/>
                    </a:cubicBezTo>
                    <a:cubicBezTo>
                      <a:pt x="117" y="242"/>
                      <a:pt x="115" y="237"/>
                      <a:pt x="119" y="236"/>
                    </a:cubicBezTo>
                    <a:cubicBezTo>
                      <a:pt x="123" y="236"/>
                      <a:pt x="124" y="234"/>
                      <a:pt x="125" y="233"/>
                    </a:cubicBezTo>
                    <a:cubicBezTo>
                      <a:pt x="127" y="231"/>
                      <a:pt x="131" y="233"/>
                      <a:pt x="131" y="231"/>
                    </a:cubicBezTo>
                    <a:cubicBezTo>
                      <a:pt x="131" y="229"/>
                      <a:pt x="129" y="228"/>
                      <a:pt x="129" y="225"/>
                    </a:cubicBezTo>
                    <a:cubicBezTo>
                      <a:pt x="130" y="221"/>
                      <a:pt x="133" y="218"/>
                      <a:pt x="133" y="218"/>
                    </a:cubicBezTo>
                    <a:cubicBezTo>
                      <a:pt x="133" y="218"/>
                      <a:pt x="136" y="220"/>
                      <a:pt x="136" y="218"/>
                    </a:cubicBezTo>
                    <a:cubicBezTo>
                      <a:pt x="136" y="218"/>
                      <a:pt x="136" y="217"/>
                      <a:pt x="136" y="217"/>
                    </a:cubicBezTo>
                    <a:cubicBezTo>
                      <a:pt x="134" y="217"/>
                      <a:pt x="130" y="216"/>
                      <a:pt x="130" y="214"/>
                    </a:cubicBezTo>
                    <a:cubicBezTo>
                      <a:pt x="130" y="211"/>
                      <a:pt x="132" y="207"/>
                      <a:pt x="132" y="205"/>
                    </a:cubicBezTo>
                    <a:cubicBezTo>
                      <a:pt x="132" y="203"/>
                      <a:pt x="132" y="199"/>
                      <a:pt x="132" y="197"/>
                    </a:cubicBezTo>
                    <a:cubicBezTo>
                      <a:pt x="133" y="195"/>
                      <a:pt x="135" y="192"/>
                      <a:pt x="138" y="189"/>
                    </a:cubicBezTo>
                    <a:cubicBezTo>
                      <a:pt x="140" y="186"/>
                      <a:pt x="142" y="182"/>
                      <a:pt x="142" y="179"/>
                    </a:cubicBezTo>
                    <a:cubicBezTo>
                      <a:pt x="143" y="177"/>
                      <a:pt x="144" y="176"/>
                      <a:pt x="145" y="174"/>
                    </a:cubicBezTo>
                    <a:cubicBezTo>
                      <a:pt x="147" y="172"/>
                      <a:pt x="148" y="170"/>
                      <a:pt x="146" y="168"/>
                    </a:cubicBezTo>
                    <a:cubicBezTo>
                      <a:pt x="145" y="167"/>
                      <a:pt x="145" y="164"/>
                      <a:pt x="145" y="164"/>
                    </a:cubicBezTo>
                    <a:cubicBezTo>
                      <a:pt x="141" y="158"/>
                      <a:pt x="141" y="158"/>
                      <a:pt x="141" y="158"/>
                    </a:cubicBezTo>
                    <a:cubicBezTo>
                      <a:pt x="141" y="158"/>
                      <a:pt x="139" y="153"/>
                      <a:pt x="140" y="152"/>
                    </a:cubicBezTo>
                    <a:cubicBezTo>
                      <a:pt x="140" y="150"/>
                      <a:pt x="141" y="147"/>
                      <a:pt x="141" y="147"/>
                    </a:cubicBezTo>
                    <a:cubicBezTo>
                      <a:pt x="143" y="144"/>
                      <a:pt x="143" y="144"/>
                      <a:pt x="143" y="144"/>
                    </a:cubicBezTo>
                    <a:cubicBezTo>
                      <a:pt x="133" y="33"/>
                      <a:pt x="133" y="33"/>
                      <a:pt x="133" y="33"/>
                    </a:cubicBezTo>
                    <a:cubicBezTo>
                      <a:pt x="132" y="31"/>
                      <a:pt x="131" y="30"/>
                      <a:pt x="130" y="29"/>
                    </a:cubicBezTo>
                    <a:cubicBezTo>
                      <a:pt x="128" y="27"/>
                      <a:pt x="128" y="24"/>
                      <a:pt x="128" y="23"/>
                    </a:cubicBezTo>
                    <a:cubicBezTo>
                      <a:pt x="128" y="22"/>
                      <a:pt x="126" y="19"/>
                      <a:pt x="125" y="18"/>
                    </a:cubicBezTo>
                    <a:cubicBezTo>
                      <a:pt x="123" y="17"/>
                      <a:pt x="123" y="14"/>
                      <a:pt x="121" y="13"/>
                    </a:cubicBezTo>
                    <a:cubicBezTo>
                      <a:pt x="119" y="12"/>
                      <a:pt x="119" y="8"/>
                      <a:pt x="120" y="5"/>
                    </a:cubicBezTo>
                    <a:cubicBezTo>
                      <a:pt x="120" y="4"/>
                      <a:pt x="120" y="2"/>
                      <a:pt x="120" y="0"/>
                    </a:cubicBezTo>
                    <a:cubicBezTo>
                      <a:pt x="91" y="3"/>
                      <a:pt x="38" y="6"/>
                      <a:pt x="24" y="7"/>
                    </a:cubicBezTo>
                    <a:cubicBezTo>
                      <a:pt x="25" y="9"/>
                      <a:pt x="27" y="10"/>
                      <a:pt x="29" y="11"/>
                    </a:cubicBezTo>
                    <a:cubicBezTo>
                      <a:pt x="32" y="12"/>
                      <a:pt x="34" y="15"/>
                      <a:pt x="35" y="18"/>
                    </a:cubicBezTo>
                    <a:cubicBezTo>
                      <a:pt x="36" y="20"/>
                      <a:pt x="35" y="18"/>
                      <a:pt x="37" y="20"/>
                    </a:cubicBezTo>
                    <a:cubicBezTo>
                      <a:pt x="40" y="22"/>
                      <a:pt x="41" y="25"/>
                      <a:pt x="43" y="26"/>
                    </a:cubicBezTo>
                    <a:cubicBezTo>
                      <a:pt x="44" y="27"/>
                      <a:pt x="42" y="32"/>
                      <a:pt x="42" y="32"/>
                    </a:cubicBezTo>
                    <a:cubicBezTo>
                      <a:pt x="42" y="38"/>
                      <a:pt x="42" y="38"/>
                      <a:pt x="42" y="38"/>
                    </a:cubicBezTo>
                    <a:cubicBezTo>
                      <a:pt x="38" y="42"/>
                      <a:pt x="38" y="42"/>
                      <a:pt x="38" y="42"/>
                    </a:cubicBezTo>
                    <a:cubicBezTo>
                      <a:pt x="38" y="42"/>
                      <a:pt x="37" y="48"/>
                      <a:pt x="37" y="50"/>
                    </a:cubicBezTo>
                    <a:cubicBezTo>
                      <a:pt x="37" y="51"/>
                      <a:pt x="35" y="51"/>
                      <a:pt x="32" y="51"/>
                    </a:cubicBezTo>
                    <a:cubicBezTo>
                      <a:pt x="30" y="51"/>
                      <a:pt x="28" y="53"/>
                      <a:pt x="26" y="54"/>
                    </a:cubicBezTo>
                    <a:cubicBezTo>
                      <a:pt x="25" y="55"/>
                      <a:pt x="20" y="56"/>
                      <a:pt x="18" y="56"/>
                    </a:cubicBezTo>
                    <a:cubicBezTo>
                      <a:pt x="16" y="56"/>
                      <a:pt x="14" y="58"/>
                      <a:pt x="14" y="60"/>
                    </a:cubicBezTo>
                    <a:cubicBezTo>
                      <a:pt x="14" y="62"/>
                      <a:pt x="13" y="65"/>
                      <a:pt x="13" y="67"/>
                    </a:cubicBezTo>
                    <a:cubicBezTo>
                      <a:pt x="13" y="69"/>
                      <a:pt x="14" y="69"/>
                      <a:pt x="15" y="70"/>
                    </a:cubicBezTo>
                    <a:cubicBezTo>
                      <a:pt x="17" y="71"/>
                      <a:pt x="19" y="75"/>
                      <a:pt x="19" y="75"/>
                    </a:cubicBezTo>
                    <a:cubicBezTo>
                      <a:pt x="19" y="79"/>
                      <a:pt x="19" y="79"/>
                      <a:pt x="19" y="79"/>
                    </a:cubicBezTo>
                    <a:cubicBezTo>
                      <a:pt x="19" y="79"/>
                      <a:pt x="15" y="83"/>
                      <a:pt x="15" y="85"/>
                    </a:cubicBezTo>
                    <a:cubicBezTo>
                      <a:pt x="14" y="86"/>
                      <a:pt x="14" y="89"/>
                      <a:pt x="14" y="91"/>
                    </a:cubicBezTo>
                    <a:cubicBezTo>
                      <a:pt x="14" y="93"/>
                      <a:pt x="9" y="94"/>
                      <a:pt x="9" y="94"/>
                    </a:cubicBezTo>
                    <a:cubicBezTo>
                      <a:pt x="9" y="94"/>
                      <a:pt x="4" y="98"/>
                      <a:pt x="4" y="99"/>
                    </a:cubicBezTo>
                    <a:cubicBezTo>
                      <a:pt x="5" y="101"/>
                      <a:pt x="6" y="102"/>
                      <a:pt x="6" y="104"/>
                    </a:cubicBezTo>
                    <a:cubicBezTo>
                      <a:pt x="6" y="105"/>
                      <a:pt x="5" y="106"/>
                      <a:pt x="3" y="10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1" name="Freeform 69">
                <a:extLst>
                  <a:ext uri="{FF2B5EF4-FFF2-40B4-BE49-F238E27FC236}">
                    <a16:creationId xmlns:a16="http://schemas.microsoft.com/office/drawing/2014/main" id="{7CF42E0B-412E-4E67-921E-5A36275AE070}"/>
                  </a:ext>
                </a:extLst>
              </p:cNvPr>
              <p:cNvSpPr>
                <a:spLocks/>
              </p:cNvSpPr>
              <p:nvPr/>
            </p:nvSpPr>
            <p:spPr bwMode="auto">
              <a:xfrm>
                <a:off x="7130131" y="2234226"/>
                <a:ext cx="529643" cy="863446"/>
              </a:xfrm>
              <a:custGeom>
                <a:avLst/>
                <a:gdLst>
                  <a:gd name="T0" fmla="*/ 199 w 216"/>
                  <a:gd name="T1" fmla="*/ 350 h 350"/>
                  <a:gd name="T2" fmla="*/ 216 w 216"/>
                  <a:gd name="T3" fmla="*/ 235 h 350"/>
                  <a:gd name="T4" fmla="*/ 207 w 216"/>
                  <a:gd name="T5" fmla="*/ 224 h 350"/>
                  <a:gd name="T6" fmla="*/ 193 w 216"/>
                  <a:gd name="T7" fmla="*/ 230 h 350"/>
                  <a:gd name="T8" fmla="*/ 175 w 216"/>
                  <a:gd name="T9" fmla="*/ 229 h 350"/>
                  <a:gd name="T10" fmla="*/ 159 w 216"/>
                  <a:gd name="T11" fmla="*/ 229 h 350"/>
                  <a:gd name="T12" fmla="*/ 154 w 216"/>
                  <a:gd name="T13" fmla="*/ 225 h 350"/>
                  <a:gd name="T14" fmla="*/ 148 w 216"/>
                  <a:gd name="T15" fmla="*/ 210 h 350"/>
                  <a:gd name="T16" fmla="*/ 142 w 216"/>
                  <a:gd name="T17" fmla="*/ 200 h 350"/>
                  <a:gd name="T18" fmla="*/ 137 w 216"/>
                  <a:gd name="T19" fmla="*/ 186 h 350"/>
                  <a:gd name="T20" fmla="*/ 132 w 216"/>
                  <a:gd name="T21" fmla="*/ 168 h 350"/>
                  <a:gd name="T22" fmla="*/ 118 w 216"/>
                  <a:gd name="T23" fmla="*/ 173 h 350"/>
                  <a:gd name="T24" fmla="*/ 111 w 216"/>
                  <a:gd name="T25" fmla="*/ 167 h 350"/>
                  <a:gd name="T26" fmla="*/ 116 w 216"/>
                  <a:gd name="T27" fmla="*/ 157 h 350"/>
                  <a:gd name="T28" fmla="*/ 120 w 216"/>
                  <a:gd name="T29" fmla="*/ 143 h 350"/>
                  <a:gd name="T30" fmla="*/ 128 w 216"/>
                  <a:gd name="T31" fmla="*/ 125 h 350"/>
                  <a:gd name="T32" fmla="*/ 119 w 216"/>
                  <a:gd name="T33" fmla="*/ 118 h 350"/>
                  <a:gd name="T34" fmla="*/ 112 w 216"/>
                  <a:gd name="T35" fmla="*/ 108 h 350"/>
                  <a:gd name="T36" fmla="*/ 99 w 216"/>
                  <a:gd name="T37" fmla="*/ 87 h 350"/>
                  <a:gd name="T38" fmla="*/ 92 w 216"/>
                  <a:gd name="T39" fmla="*/ 75 h 350"/>
                  <a:gd name="T40" fmla="*/ 89 w 216"/>
                  <a:gd name="T41" fmla="*/ 56 h 350"/>
                  <a:gd name="T42" fmla="*/ 95 w 216"/>
                  <a:gd name="T43" fmla="*/ 6 h 350"/>
                  <a:gd name="T44" fmla="*/ 44 w 216"/>
                  <a:gd name="T45" fmla="*/ 99 h 350"/>
                  <a:gd name="T46" fmla="*/ 40 w 216"/>
                  <a:gd name="T47" fmla="*/ 118 h 350"/>
                  <a:gd name="T48" fmla="*/ 42 w 216"/>
                  <a:gd name="T49" fmla="*/ 133 h 350"/>
                  <a:gd name="T50" fmla="*/ 42 w 216"/>
                  <a:gd name="T51" fmla="*/ 134 h 350"/>
                  <a:gd name="T52" fmla="*/ 48 w 216"/>
                  <a:gd name="T53" fmla="*/ 146 h 350"/>
                  <a:gd name="T54" fmla="*/ 47 w 216"/>
                  <a:gd name="T55" fmla="*/ 161 h 350"/>
                  <a:gd name="T56" fmla="*/ 35 w 216"/>
                  <a:gd name="T57" fmla="*/ 178 h 350"/>
                  <a:gd name="T58" fmla="*/ 22 w 216"/>
                  <a:gd name="T59" fmla="*/ 197 h 350"/>
                  <a:gd name="T60" fmla="*/ 17 w 216"/>
                  <a:gd name="T61" fmla="*/ 211 h 350"/>
                  <a:gd name="T62" fmla="*/ 21 w 216"/>
                  <a:gd name="T63" fmla="*/ 220 h 350"/>
                  <a:gd name="T64" fmla="*/ 16 w 216"/>
                  <a:gd name="T65" fmla="*/ 233 h 350"/>
                  <a:gd name="T66" fmla="*/ 0 w 216"/>
                  <a:gd name="T67" fmla="*/ 31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350">
                    <a:moveTo>
                      <a:pt x="99" y="334"/>
                    </a:moveTo>
                    <a:cubicBezTo>
                      <a:pt x="132" y="340"/>
                      <a:pt x="165" y="345"/>
                      <a:pt x="199" y="350"/>
                    </a:cubicBezTo>
                    <a:cubicBezTo>
                      <a:pt x="199" y="350"/>
                      <a:pt x="211" y="270"/>
                      <a:pt x="216" y="235"/>
                    </a:cubicBezTo>
                    <a:cubicBezTo>
                      <a:pt x="216" y="235"/>
                      <a:pt x="216" y="235"/>
                      <a:pt x="216" y="235"/>
                    </a:cubicBezTo>
                    <a:cubicBezTo>
                      <a:pt x="211" y="233"/>
                      <a:pt x="211" y="230"/>
                      <a:pt x="211" y="229"/>
                    </a:cubicBezTo>
                    <a:cubicBezTo>
                      <a:pt x="211" y="227"/>
                      <a:pt x="210" y="224"/>
                      <a:pt x="207" y="224"/>
                    </a:cubicBezTo>
                    <a:cubicBezTo>
                      <a:pt x="204" y="224"/>
                      <a:pt x="204" y="229"/>
                      <a:pt x="202" y="231"/>
                    </a:cubicBezTo>
                    <a:cubicBezTo>
                      <a:pt x="200" y="233"/>
                      <a:pt x="195" y="230"/>
                      <a:pt x="193" y="230"/>
                    </a:cubicBezTo>
                    <a:cubicBezTo>
                      <a:pt x="190" y="230"/>
                      <a:pt x="182" y="230"/>
                      <a:pt x="181" y="228"/>
                    </a:cubicBezTo>
                    <a:cubicBezTo>
                      <a:pt x="180" y="226"/>
                      <a:pt x="177" y="226"/>
                      <a:pt x="175" y="229"/>
                    </a:cubicBezTo>
                    <a:cubicBezTo>
                      <a:pt x="173" y="231"/>
                      <a:pt x="169" y="230"/>
                      <a:pt x="166" y="229"/>
                    </a:cubicBezTo>
                    <a:cubicBezTo>
                      <a:pt x="162" y="227"/>
                      <a:pt x="159" y="229"/>
                      <a:pt x="159" y="229"/>
                    </a:cubicBezTo>
                    <a:cubicBezTo>
                      <a:pt x="159" y="229"/>
                      <a:pt x="159" y="232"/>
                      <a:pt x="157" y="232"/>
                    </a:cubicBezTo>
                    <a:cubicBezTo>
                      <a:pt x="155" y="232"/>
                      <a:pt x="154" y="228"/>
                      <a:pt x="154" y="225"/>
                    </a:cubicBezTo>
                    <a:cubicBezTo>
                      <a:pt x="153" y="222"/>
                      <a:pt x="152" y="219"/>
                      <a:pt x="152" y="216"/>
                    </a:cubicBezTo>
                    <a:cubicBezTo>
                      <a:pt x="152" y="212"/>
                      <a:pt x="149" y="210"/>
                      <a:pt x="148" y="210"/>
                    </a:cubicBezTo>
                    <a:cubicBezTo>
                      <a:pt x="146" y="211"/>
                      <a:pt x="143" y="209"/>
                      <a:pt x="142" y="209"/>
                    </a:cubicBezTo>
                    <a:cubicBezTo>
                      <a:pt x="141" y="208"/>
                      <a:pt x="142" y="203"/>
                      <a:pt x="142" y="200"/>
                    </a:cubicBezTo>
                    <a:cubicBezTo>
                      <a:pt x="143" y="198"/>
                      <a:pt x="142" y="195"/>
                      <a:pt x="141" y="193"/>
                    </a:cubicBezTo>
                    <a:cubicBezTo>
                      <a:pt x="139" y="190"/>
                      <a:pt x="138" y="188"/>
                      <a:pt x="137" y="186"/>
                    </a:cubicBezTo>
                    <a:cubicBezTo>
                      <a:pt x="136" y="184"/>
                      <a:pt x="137" y="178"/>
                      <a:pt x="137" y="175"/>
                    </a:cubicBezTo>
                    <a:cubicBezTo>
                      <a:pt x="136" y="172"/>
                      <a:pt x="134" y="169"/>
                      <a:pt x="132" y="168"/>
                    </a:cubicBezTo>
                    <a:cubicBezTo>
                      <a:pt x="129" y="167"/>
                      <a:pt x="131" y="170"/>
                      <a:pt x="127" y="171"/>
                    </a:cubicBezTo>
                    <a:cubicBezTo>
                      <a:pt x="122" y="172"/>
                      <a:pt x="120" y="176"/>
                      <a:pt x="118" y="173"/>
                    </a:cubicBezTo>
                    <a:cubicBezTo>
                      <a:pt x="117" y="171"/>
                      <a:pt x="114" y="170"/>
                      <a:pt x="114" y="170"/>
                    </a:cubicBezTo>
                    <a:cubicBezTo>
                      <a:pt x="111" y="167"/>
                      <a:pt x="111" y="167"/>
                      <a:pt x="111" y="167"/>
                    </a:cubicBezTo>
                    <a:cubicBezTo>
                      <a:pt x="111" y="167"/>
                      <a:pt x="115" y="165"/>
                      <a:pt x="115" y="163"/>
                    </a:cubicBezTo>
                    <a:cubicBezTo>
                      <a:pt x="115" y="161"/>
                      <a:pt x="116" y="157"/>
                      <a:pt x="116" y="157"/>
                    </a:cubicBezTo>
                    <a:cubicBezTo>
                      <a:pt x="116" y="157"/>
                      <a:pt x="120" y="156"/>
                      <a:pt x="120" y="153"/>
                    </a:cubicBezTo>
                    <a:cubicBezTo>
                      <a:pt x="121" y="151"/>
                      <a:pt x="119" y="147"/>
                      <a:pt x="120" y="143"/>
                    </a:cubicBezTo>
                    <a:cubicBezTo>
                      <a:pt x="121" y="139"/>
                      <a:pt x="122" y="135"/>
                      <a:pt x="123" y="132"/>
                    </a:cubicBezTo>
                    <a:cubicBezTo>
                      <a:pt x="123" y="130"/>
                      <a:pt x="127" y="126"/>
                      <a:pt x="128" y="125"/>
                    </a:cubicBezTo>
                    <a:cubicBezTo>
                      <a:pt x="128" y="123"/>
                      <a:pt x="127" y="121"/>
                      <a:pt x="124" y="121"/>
                    </a:cubicBezTo>
                    <a:cubicBezTo>
                      <a:pt x="122" y="121"/>
                      <a:pt x="119" y="121"/>
                      <a:pt x="119" y="118"/>
                    </a:cubicBezTo>
                    <a:cubicBezTo>
                      <a:pt x="119" y="116"/>
                      <a:pt x="117" y="115"/>
                      <a:pt x="116" y="114"/>
                    </a:cubicBezTo>
                    <a:cubicBezTo>
                      <a:pt x="114" y="113"/>
                      <a:pt x="112" y="110"/>
                      <a:pt x="112" y="108"/>
                    </a:cubicBezTo>
                    <a:cubicBezTo>
                      <a:pt x="111" y="105"/>
                      <a:pt x="108" y="99"/>
                      <a:pt x="107" y="97"/>
                    </a:cubicBezTo>
                    <a:cubicBezTo>
                      <a:pt x="105" y="95"/>
                      <a:pt x="103" y="89"/>
                      <a:pt x="99" y="87"/>
                    </a:cubicBezTo>
                    <a:cubicBezTo>
                      <a:pt x="95" y="85"/>
                      <a:pt x="98" y="84"/>
                      <a:pt x="96" y="81"/>
                    </a:cubicBezTo>
                    <a:cubicBezTo>
                      <a:pt x="93" y="78"/>
                      <a:pt x="92" y="75"/>
                      <a:pt x="92" y="75"/>
                    </a:cubicBezTo>
                    <a:cubicBezTo>
                      <a:pt x="92" y="75"/>
                      <a:pt x="96" y="69"/>
                      <a:pt x="94" y="67"/>
                    </a:cubicBezTo>
                    <a:cubicBezTo>
                      <a:pt x="91" y="65"/>
                      <a:pt x="91" y="59"/>
                      <a:pt x="89" y="56"/>
                    </a:cubicBezTo>
                    <a:cubicBezTo>
                      <a:pt x="87" y="53"/>
                      <a:pt x="86" y="51"/>
                      <a:pt x="88" y="46"/>
                    </a:cubicBezTo>
                    <a:cubicBezTo>
                      <a:pt x="89" y="43"/>
                      <a:pt x="93" y="20"/>
                      <a:pt x="95" y="6"/>
                    </a:cubicBezTo>
                    <a:cubicBezTo>
                      <a:pt x="85" y="4"/>
                      <a:pt x="75" y="2"/>
                      <a:pt x="65" y="0"/>
                    </a:cubicBezTo>
                    <a:cubicBezTo>
                      <a:pt x="61" y="20"/>
                      <a:pt x="46" y="92"/>
                      <a:pt x="44" y="99"/>
                    </a:cubicBezTo>
                    <a:cubicBezTo>
                      <a:pt x="42" y="107"/>
                      <a:pt x="43" y="110"/>
                      <a:pt x="42" y="112"/>
                    </a:cubicBezTo>
                    <a:cubicBezTo>
                      <a:pt x="42" y="115"/>
                      <a:pt x="40" y="118"/>
                      <a:pt x="40" y="118"/>
                    </a:cubicBezTo>
                    <a:cubicBezTo>
                      <a:pt x="40" y="118"/>
                      <a:pt x="42" y="120"/>
                      <a:pt x="43" y="123"/>
                    </a:cubicBezTo>
                    <a:cubicBezTo>
                      <a:pt x="43" y="125"/>
                      <a:pt x="42" y="130"/>
                      <a:pt x="42" y="133"/>
                    </a:cubicBezTo>
                    <a:cubicBezTo>
                      <a:pt x="42" y="133"/>
                      <a:pt x="42" y="134"/>
                      <a:pt x="42" y="134"/>
                    </a:cubicBezTo>
                    <a:cubicBezTo>
                      <a:pt x="42" y="134"/>
                      <a:pt x="42" y="134"/>
                      <a:pt x="42" y="134"/>
                    </a:cubicBezTo>
                    <a:cubicBezTo>
                      <a:pt x="42" y="134"/>
                      <a:pt x="42" y="134"/>
                      <a:pt x="42" y="134"/>
                    </a:cubicBezTo>
                    <a:cubicBezTo>
                      <a:pt x="42" y="138"/>
                      <a:pt x="45" y="142"/>
                      <a:pt x="48" y="146"/>
                    </a:cubicBezTo>
                    <a:cubicBezTo>
                      <a:pt x="51" y="152"/>
                      <a:pt x="53" y="152"/>
                      <a:pt x="52" y="154"/>
                    </a:cubicBezTo>
                    <a:cubicBezTo>
                      <a:pt x="50" y="157"/>
                      <a:pt x="51" y="160"/>
                      <a:pt x="47" y="161"/>
                    </a:cubicBezTo>
                    <a:cubicBezTo>
                      <a:pt x="43" y="163"/>
                      <a:pt x="45" y="167"/>
                      <a:pt x="42" y="170"/>
                    </a:cubicBezTo>
                    <a:cubicBezTo>
                      <a:pt x="38" y="172"/>
                      <a:pt x="39" y="177"/>
                      <a:pt x="35" y="178"/>
                    </a:cubicBezTo>
                    <a:cubicBezTo>
                      <a:pt x="32" y="179"/>
                      <a:pt x="35" y="185"/>
                      <a:pt x="28" y="190"/>
                    </a:cubicBezTo>
                    <a:cubicBezTo>
                      <a:pt x="21" y="195"/>
                      <a:pt x="22" y="197"/>
                      <a:pt x="22" y="197"/>
                    </a:cubicBezTo>
                    <a:cubicBezTo>
                      <a:pt x="22" y="197"/>
                      <a:pt x="17" y="198"/>
                      <a:pt x="17" y="203"/>
                    </a:cubicBezTo>
                    <a:cubicBezTo>
                      <a:pt x="16" y="208"/>
                      <a:pt x="18" y="210"/>
                      <a:pt x="17" y="211"/>
                    </a:cubicBezTo>
                    <a:cubicBezTo>
                      <a:pt x="15" y="213"/>
                      <a:pt x="18" y="214"/>
                      <a:pt x="21" y="214"/>
                    </a:cubicBezTo>
                    <a:cubicBezTo>
                      <a:pt x="24" y="215"/>
                      <a:pt x="23" y="219"/>
                      <a:pt x="21" y="220"/>
                    </a:cubicBezTo>
                    <a:cubicBezTo>
                      <a:pt x="20" y="221"/>
                      <a:pt x="23" y="224"/>
                      <a:pt x="21" y="226"/>
                    </a:cubicBezTo>
                    <a:cubicBezTo>
                      <a:pt x="20" y="228"/>
                      <a:pt x="16" y="233"/>
                      <a:pt x="16" y="233"/>
                    </a:cubicBezTo>
                    <a:cubicBezTo>
                      <a:pt x="16" y="233"/>
                      <a:pt x="16" y="235"/>
                      <a:pt x="14" y="245"/>
                    </a:cubicBezTo>
                    <a:cubicBezTo>
                      <a:pt x="12" y="255"/>
                      <a:pt x="3" y="301"/>
                      <a:pt x="0" y="314"/>
                    </a:cubicBezTo>
                    <a:cubicBezTo>
                      <a:pt x="31" y="321"/>
                      <a:pt x="65" y="328"/>
                      <a:pt x="99" y="33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2" name="Freeform 86">
                <a:extLst>
                  <a:ext uri="{FF2B5EF4-FFF2-40B4-BE49-F238E27FC236}">
                    <a16:creationId xmlns:a16="http://schemas.microsoft.com/office/drawing/2014/main" id="{5714CDA7-4A6D-49DC-AC47-07F713CF338C}"/>
                  </a:ext>
                </a:extLst>
              </p:cNvPr>
              <p:cNvSpPr>
                <a:spLocks/>
              </p:cNvSpPr>
              <p:nvPr/>
            </p:nvSpPr>
            <p:spPr bwMode="auto">
              <a:xfrm>
                <a:off x="9820873" y="3888948"/>
                <a:ext cx="496137" cy="512913"/>
              </a:xfrm>
              <a:custGeom>
                <a:avLst/>
                <a:gdLst>
                  <a:gd name="T0" fmla="*/ 52 w 202"/>
                  <a:gd name="T1" fmla="*/ 199 h 208"/>
                  <a:gd name="T2" fmla="*/ 153 w 202"/>
                  <a:gd name="T3" fmla="*/ 197 h 208"/>
                  <a:gd name="T4" fmla="*/ 164 w 202"/>
                  <a:gd name="T5" fmla="*/ 207 h 208"/>
                  <a:gd name="T6" fmla="*/ 165 w 202"/>
                  <a:gd name="T7" fmla="*/ 193 h 208"/>
                  <a:gd name="T8" fmla="*/ 175 w 202"/>
                  <a:gd name="T9" fmla="*/ 186 h 208"/>
                  <a:gd name="T10" fmla="*/ 186 w 202"/>
                  <a:gd name="T11" fmla="*/ 186 h 208"/>
                  <a:gd name="T12" fmla="*/ 184 w 202"/>
                  <a:gd name="T13" fmla="*/ 179 h 208"/>
                  <a:gd name="T14" fmla="*/ 185 w 202"/>
                  <a:gd name="T15" fmla="*/ 171 h 208"/>
                  <a:gd name="T16" fmla="*/ 187 w 202"/>
                  <a:gd name="T17" fmla="*/ 166 h 208"/>
                  <a:gd name="T18" fmla="*/ 188 w 202"/>
                  <a:gd name="T19" fmla="*/ 158 h 208"/>
                  <a:gd name="T20" fmla="*/ 187 w 202"/>
                  <a:gd name="T21" fmla="*/ 156 h 208"/>
                  <a:gd name="T22" fmla="*/ 190 w 202"/>
                  <a:gd name="T23" fmla="*/ 150 h 208"/>
                  <a:gd name="T24" fmla="*/ 191 w 202"/>
                  <a:gd name="T25" fmla="*/ 144 h 208"/>
                  <a:gd name="T26" fmla="*/ 189 w 202"/>
                  <a:gd name="T27" fmla="*/ 139 h 208"/>
                  <a:gd name="T28" fmla="*/ 191 w 202"/>
                  <a:gd name="T29" fmla="*/ 133 h 208"/>
                  <a:gd name="T30" fmla="*/ 195 w 202"/>
                  <a:gd name="T31" fmla="*/ 131 h 208"/>
                  <a:gd name="T32" fmla="*/ 200 w 202"/>
                  <a:gd name="T33" fmla="*/ 127 h 208"/>
                  <a:gd name="T34" fmla="*/ 199 w 202"/>
                  <a:gd name="T35" fmla="*/ 122 h 208"/>
                  <a:gd name="T36" fmla="*/ 189 w 202"/>
                  <a:gd name="T37" fmla="*/ 119 h 208"/>
                  <a:gd name="T38" fmla="*/ 184 w 202"/>
                  <a:gd name="T39" fmla="*/ 106 h 208"/>
                  <a:gd name="T40" fmla="*/ 175 w 202"/>
                  <a:gd name="T41" fmla="*/ 97 h 208"/>
                  <a:gd name="T42" fmla="*/ 170 w 202"/>
                  <a:gd name="T43" fmla="*/ 86 h 208"/>
                  <a:gd name="T44" fmla="*/ 162 w 202"/>
                  <a:gd name="T45" fmla="*/ 79 h 208"/>
                  <a:gd name="T46" fmla="*/ 153 w 202"/>
                  <a:gd name="T47" fmla="*/ 71 h 208"/>
                  <a:gd name="T48" fmla="*/ 147 w 202"/>
                  <a:gd name="T49" fmla="*/ 63 h 208"/>
                  <a:gd name="T50" fmla="*/ 139 w 202"/>
                  <a:gd name="T51" fmla="*/ 59 h 208"/>
                  <a:gd name="T52" fmla="*/ 130 w 202"/>
                  <a:gd name="T53" fmla="*/ 49 h 208"/>
                  <a:gd name="T54" fmla="*/ 115 w 202"/>
                  <a:gd name="T55" fmla="*/ 36 h 208"/>
                  <a:gd name="T56" fmla="*/ 106 w 202"/>
                  <a:gd name="T57" fmla="*/ 23 h 208"/>
                  <a:gd name="T58" fmla="*/ 95 w 202"/>
                  <a:gd name="T59" fmla="*/ 18 h 208"/>
                  <a:gd name="T60" fmla="*/ 89 w 202"/>
                  <a:gd name="T61" fmla="*/ 11 h 208"/>
                  <a:gd name="T62" fmla="*/ 96 w 202"/>
                  <a:gd name="T63" fmla="*/ 0 h 208"/>
                  <a:gd name="T64" fmla="*/ 49 w 202"/>
                  <a:gd name="T65" fmla="*/ 6 h 208"/>
                  <a:gd name="T66" fmla="*/ 0 w 202"/>
                  <a:gd name="T67" fmla="*/ 12 h 208"/>
                  <a:gd name="T68" fmla="*/ 29 w 202"/>
                  <a:gd name="T69" fmla="*/ 103 h 208"/>
                  <a:gd name="T70" fmla="*/ 36 w 202"/>
                  <a:gd name="T71" fmla="*/ 121 h 208"/>
                  <a:gd name="T72" fmla="*/ 40 w 202"/>
                  <a:gd name="T73" fmla="*/ 132 h 208"/>
                  <a:gd name="T74" fmla="*/ 39 w 202"/>
                  <a:gd name="T75" fmla="*/ 142 h 208"/>
                  <a:gd name="T76" fmla="*/ 38 w 202"/>
                  <a:gd name="T77" fmla="*/ 156 h 208"/>
                  <a:gd name="T78" fmla="*/ 43 w 202"/>
                  <a:gd name="T79" fmla="*/ 171 h 208"/>
                  <a:gd name="T80" fmla="*/ 47 w 202"/>
                  <a:gd name="T81" fmla="*/ 19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 h="208">
                    <a:moveTo>
                      <a:pt x="48" y="193"/>
                    </a:moveTo>
                    <a:cubicBezTo>
                      <a:pt x="49" y="195"/>
                      <a:pt x="50" y="198"/>
                      <a:pt x="52" y="199"/>
                    </a:cubicBezTo>
                    <a:cubicBezTo>
                      <a:pt x="54" y="202"/>
                      <a:pt x="52" y="205"/>
                      <a:pt x="54" y="205"/>
                    </a:cubicBezTo>
                    <a:cubicBezTo>
                      <a:pt x="57" y="205"/>
                      <a:pt x="151" y="197"/>
                      <a:pt x="153" y="197"/>
                    </a:cubicBezTo>
                    <a:cubicBezTo>
                      <a:pt x="155" y="197"/>
                      <a:pt x="159" y="198"/>
                      <a:pt x="160" y="201"/>
                    </a:cubicBezTo>
                    <a:cubicBezTo>
                      <a:pt x="160" y="205"/>
                      <a:pt x="162" y="208"/>
                      <a:pt x="164" y="207"/>
                    </a:cubicBezTo>
                    <a:cubicBezTo>
                      <a:pt x="166" y="206"/>
                      <a:pt x="166" y="202"/>
                      <a:pt x="167" y="200"/>
                    </a:cubicBezTo>
                    <a:cubicBezTo>
                      <a:pt x="167" y="198"/>
                      <a:pt x="168" y="195"/>
                      <a:pt x="165" y="193"/>
                    </a:cubicBezTo>
                    <a:cubicBezTo>
                      <a:pt x="163" y="191"/>
                      <a:pt x="163" y="186"/>
                      <a:pt x="167" y="185"/>
                    </a:cubicBezTo>
                    <a:cubicBezTo>
                      <a:pt x="170" y="184"/>
                      <a:pt x="175" y="186"/>
                      <a:pt x="175" y="186"/>
                    </a:cubicBezTo>
                    <a:cubicBezTo>
                      <a:pt x="175" y="186"/>
                      <a:pt x="181" y="187"/>
                      <a:pt x="187" y="187"/>
                    </a:cubicBezTo>
                    <a:cubicBezTo>
                      <a:pt x="187" y="187"/>
                      <a:pt x="186" y="186"/>
                      <a:pt x="186" y="186"/>
                    </a:cubicBezTo>
                    <a:cubicBezTo>
                      <a:pt x="186" y="185"/>
                      <a:pt x="186" y="184"/>
                      <a:pt x="185" y="182"/>
                    </a:cubicBezTo>
                    <a:cubicBezTo>
                      <a:pt x="184" y="181"/>
                      <a:pt x="184" y="181"/>
                      <a:pt x="184" y="179"/>
                    </a:cubicBezTo>
                    <a:cubicBezTo>
                      <a:pt x="184" y="177"/>
                      <a:pt x="185" y="176"/>
                      <a:pt x="185" y="175"/>
                    </a:cubicBezTo>
                    <a:cubicBezTo>
                      <a:pt x="185" y="174"/>
                      <a:pt x="185" y="173"/>
                      <a:pt x="185" y="171"/>
                    </a:cubicBezTo>
                    <a:cubicBezTo>
                      <a:pt x="186" y="169"/>
                      <a:pt x="184" y="168"/>
                      <a:pt x="183" y="167"/>
                    </a:cubicBezTo>
                    <a:cubicBezTo>
                      <a:pt x="183" y="166"/>
                      <a:pt x="186" y="166"/>
                      <a:pt x="187" y="166"/>
                    </a:cubicBezTo>
                    <a:cubicBezTo>
                      <a:pt x="187" y="165"/>
                      <a:pt x="190" y="161"/>
                      <a:pt x="190" y="160"/>
                    </a:cubicBezTo>
                    <a:cubicBezTo>
                      <a:pt x="190" y="160"/>
                      <a:pt x="189" y="158"/>
                      <a:pt x="188" y="158"/>
                    </a:cubicBezTo>
                    <a:cubicBezTo>
                      <a:pt x="186" y="158"/>
                      <a:pt x="184" y="157"/>
                      <a:pt x="184" y="157"/>
                    </a:cubicBezTo>
                    <a:cubicBezTo>
                      <a:pt x="184" y="157"/>
                      <a:pt x="187" y="156"/>
                      <a:pt x="187" y="156"/>
                    </a:cubicBezTo>
                    <a:cubicBezTo>
                      <a:pt x="187" y="155"/>
                      <a:pt x="189" y="154"/>
                      <a:pt x="191" y="152"/>
                    </a:cubicBezTo>
                    <a:cubicBezTo>
                      <a:pt x="192" y="151"/>
                      <a:pt x="191" y="150"/>
                      <a:pt x="190" y="150"/>
                    </a:cubicBezTo>
                    <a:cubicBezTo>
                      <a:pt x="190" y="150"/>
                      <a:pt x="188" y="148"/>
                      <a:pt x="189" y="146"/>
                    </a:cubicBezTo>
                    <a:cubicBezTo>
                      <a:pt x="190" y="145"/>
                      <a:pt x="189" y="144"/>
                      <a:pt x="191" y="144"/>
                    </a:cubicBezTo>
                    <a:cubicBezTo>
                      <a:pt x="193" y="144"/>
                      <a:pt x="193" y="141"/>
                      <a:pt x="191" y="141"/>
                    </a:cubicBezTo>
                    <a:cubicBezTo>
                      <a:pt x="190" y="140"/>
                      <a:pt x="189" y="140"/>
                      <a:pt x="189" y="139"/>
                    </a:cubicBezTo>
                    <a:cubicBezTo>
                      <a:pt x="189" y="139"/>
                      <a:pt x="193" y="137"/>
                      <a:pt x="193" y="136"/>
                    </a:cubicBezTo>
                    <a:cubicBezTo>
                      <a:pt x="193" y="136"/>
                      <a:pt x="192" y="134"/>
                      <a:pt x="191" y="133"/>
                    </a:cubicBezTo>
                    <a:cubicBezTo>
                      <a:pt x="189" y="133"/>
                      <a:pt x="191" y="129"/>
                      <a:pt x="193" y="130"/>
                    </a:cubicBezTo>
                    <a:cubicBezTo>
                      <a:pt x="194" y="130"/>
                      <a:pt x="195" y="131"/>
                      <a:pt x="195" y="131"/>
                    </a:cubicBezTo>
                    <a:cubicBezTo>
                      <a:pt x="196" y="131"/>
                      <a:pt x="197" y="131"/>
                      <a:pt x="198" y="129"/>
                    </a:cubicBezTo>
                    <a:cubicBezTo>
                      <a:pt x="198" y="127"/>
                      <a:pt x="199" y="128"/>
                      <a:pt x="200" y="127"/>
                    </a:cubicBezTo>
                    <a:cubicBezTo>
                      <a:pt x="201" y="125"/>
                      <a:pt x="202" y="124"/>
                      <a:pt x="200" y="122"/>
                    </a:cubicBezTo>
                    <a:cubicBezTo>
                      <a:pt x="200" y="122"/>
                      <a:pt x="200" y="122"/>
                      <a:pt x="199" y="122"/>
                    </a:cubicBezTo>
                    <a:cubicBezTo>
                      <a:pt x="197" y="121"/>
                      <a:pt x="195" y="121"/>
                      <a:pt x="194" y="121"/>
                    </a:cubicBezTo>
                    <a:cubicBezTo>
                      <a:pt x="193" y="121"/>
                      <a:pt x="190" y="120"/>
                      <a:pt x="189" y="119"/>
                    </a:cubicBezTo>
                    <a:cubicBezTo>
                      <a:pt x="187" y="118"/>
                      <a:pt x="188" y="115"/>
                      <a:pt x="187" y="112"/>
                    </a:cubicBezTo>
                    <a:cubicBezTo>
                      <a:pt x="187" y="110"/>
                      <a:pt x="185" y="107"/>
                      <a:pt x="184" y="106"/>
                    </a:cubicBezTo>
                    <a:cubicBezTo>
                      <a:pt x="183" y="106"/>
                      <a:pt x="181" y="102"/>
                      <a:pt x="179" y="102"/>
                    </a:cubicBezTo>
                    <a:cubicBezTo>
                      <a:pt x="177" y="102"/>
                      <a:pt x="177" y="99"/>
                      <a:pt x="175" y="97"/>
                    </a:cubicBezTo>
                    <a:cubicBezTo>
                      <a:pt x="173" y="94"/>
                      <a:pt x="174" y="93"/>
                      <a:pt x="174" y="90"/>
                    </a:cubicBezTo>
                    <a:cubicBezTo>
                      <a:pt x="174" y="88"/>
                      <a:pt x="170" y="88"/>
                      <a:pt x="170" y="86"/>
                    </a:cubicBezTo>
                    <a:cubicBezTo>
                      <a:pt x="169" y="83"/>
                      <a:pt x="168" y="81"/>
                      <a:pt x="168" y="81"/>
                    </a:cubicBezTo>
                    <a:cubicBezTo>
                      <a:pt x="168" y="81"/>
                      <a:pt x="164" y="79"/>
                      <a:pt x="162" y="79"/>
                    </a:cubicBezTo>
                    <a:cubicBezTo>
                      <a:pt x="161" y="78"/>
                      <a:pt x="159" y="75"/>
                      <a:pt x="157" y="75"/>
                    </a:cubicBezTo>
                    <a:cubicBezTo>
                      <a:pt x="155" y="74"/>
                      <a:pt x="154" y="71"/>
                      <a:pt x="153" y="71"/>
                    </a:cubicBezTo>
                    <a:cubicBezTo>
                      <a:pt x="152" y="70"/>
                      <a:pt x="150" y="68"/>
                      <a:pt x="150" y="66"/>
                    </a:cubicBezTo>
                    <a:cubicBezTo>
                      <a:pt x="150" y="64"/>
                      <a:pt x="149" y="63"/>
                      <a:pt x="147" y="63"/>
                    </a:cubicBezTo>
                    <a:cubicBezTo>
                      <a:pt x="146" y="63"/>
                      <a:pt x="145" y="60"/>
                      <a:pt x="144" y="60"/>
                    </a:cubicBezTo>
                    <a:cubicBezTo>
                      <a:pt x="143" y="60"/>
                      <a:pt x="140" y="60"/>
                      <a:pt x="139" y="59"/>
                    </a:cubicBezTo>
                    <a:cubicBezTo>
                      <a:pt x="138" y="58"/>
                      <a:pt x="136" y="55"/>
                      <a:pt x="135" y="54"/>
                    </a:cubicBezTo>
                    <a:cubicBezTo>
                      <a:pt x="133" y="53"/>
                      <a:pt x="133" y="50"/>
                      <a:pt x="130" y="49"/>
                    </a:cubicBezTo>
                    <a:cubicBezTo>
                      <a:pt x="128" y="47"/>
                      <a:pt x="123" y="47"/>
                      <a:pt x="121" y="44"/>
                    </a:cubicBezTo>
                    <a:cubicBezTo>
                      <a:pt x="120" y="41"/>
                      <a:pt x="117" y="38"/>
                      <a:pt x="115" y="36"/>
                    </a:cubicBezTo>
                    <a:cubicBezTo>
                      <a:pt x="113" y="35"/>
                      <a:pt x="111" y="30"/>
                      <a:pt x="110" y="28"/>
                    </a:cubicBezTo>
                    <a:cubicBezTo>
                      <a:pt x="109" y="25"/>
                      <a:pt x="108" y="24"/>
                      <a:pt x="106" y="23"/>
                    </a:cubicBezTo>
                    <a:cubicBezTo>
                      <a:pt x="104" y="23"/>
                      <a:pt x="102" y="23"/>
                      <a:pt x="100" y="23"/>
                    </a:cubicBezTo>
                    <a:cubicBezTo>
                      <a:pt x="98" y="23"/>
                      <a:pt x="96" y="20"/>
                      <a:pt x="95" y="18"/>
                    </a:cubicBezTo>
                    <a:cubicBezTo>
                      <a:pt x="94" y="16"/>
                      <a:pt x="91" y="17"/>
                      <a:pt x="89" y="16"/>
                    </a:cubicBezTo>
                    <a:cubicBezTo>
                      <a:pt x="87" y="15"/>
                      <a:pt x="88" y="13"/>
                      <a:pt x="89" y="11"/>
                    </a:cubicBezTo>
                    <a:cubicBezTo>
                      <a:pt x="90" y="9"/>
                      <a:pt x="92" y="7"/>
                      <a:pt x="93" y="5"/>
                    </a:cubicBezTo>
                    <a:cubicBezTo>
                      <a:pt x="94" y="4"/>
                      <a:pt x="95" y="2"/>
                      <a:pt x="96" y="0"/>
                    </a:cubicBezTo>
                    <a:cubicBezTo>
                      <a:pt x="96" y="0"/>
                      <a:pt x="96" y="0"/>
                      <a:pt x="96" y="0"/>
                    </a:cubicBezTo>
                    <a:cubicBezTo>
                      <a:pt x="96" y="0"/>
                      <a:pt x="85" y="2"/>
                      <a:pt x="49" y="6"/>
                    </a:cubicBezTo>
                    <a:cubicBezTo>
                      <a:pt x="49" y="7"/>
                      <a:pt x="49" y="7"/>
                      <a:pt x="49" y="7"/>
                    </a:cubicBezTo>
                    <a:cubicBezTo>
                      <a:pt x="36" y="8"/>
                      <a:pt x="20" y="10"/>
                      <a:pt x="0" y="12"/>
                    </a:cubicBezTo>
                    <a:cubicBezTo>
                      <a:pt x="4" y="21"/>
                      <a:pt x="12" y="44"/>
                      <a:pt x="17" y="61"/>
                    </a:cubicBezTo>
                    <a:cubicBezTo>
                      <a:pt x="23" y="82"/>
                      <a:pt x="29" y="101"/>
                      <a:pt x="29" y="103"/>
                    </a:cubicBezTo>
                    <a:cubicBezTo>
                      <a:pt x="29" y="105"/>
                      <a:pt x="32" y="112"/>
                      <a:pt x="33" y="114"/>
                    </a:cubicBezTo>
                    <a:cubicBezTo>
                      <a:pt x="34" y="116"/>
                      <a:pt x="36" y="119"/>
                      <a:pt x="36" y="121"/>
                    </a:cubicBezTo>
                    <a:cubicBezTo>
                      <a:pt x="37" y="123"/>
                      <a:pt x="42" y="124"/>
                      <a:pt x="41" y="125"/>
                    </a:cubicBezTo>
                    <a:cubicBezTo>
                      <a:pt x="41" y="127"/>
                      <a:pt x="40" y="132"/>
                      <a:pt x="40" y="132"/>
                    </a:cubicBezTo>
                    <a:cubicBezTo>
                      <a:pt x="40" y="132"/>
                      <a:pt x="44" y="135"/>
                      <a:pt x="43" y="136"/>
                    </a:cubicBezTo>
                    <a:cubicBezTo>
                      <a:pt x="43" y="138"/>
                      <a:pt x="39" y="140"/>
                      <a:pt x="39" y="142"/>
                    </a:cubicBezTo>
                    <a:cubicBezTo>
                      <a:pt x="39" y="144"/>
                      <a:pt x="39" y="148"/>
                      <a:pt x="39" y="150"/>
                    </a:cubicBezTo>
                    <a:cubicBezTo>
                      <a:pt x="38" y="151"/>
                      <a:pt x="38" y="154"/>
                      <a:pt x="38" y="156"/>
                    </a:cubicBezTo>
                    <a:cubicBezTo>
                      <a:pt x="38" y="158"/>
                      <a:pt x="40" y="162"/>
                      <a:pt x="41" y="163"/>
                    </a:cubicBezTo>
                    <a:cubicBezTo>
                      <a:pt x="41" y="164"/>
                      <a:pt x="43" y="167"/>
                      <a:pt x="43" y="171"/>
                    </a:cubicBezTo>
                    <a:cubicBezTo>
                      <a:pt x="42" y="175"/>
                      <a:pt x="43" y="182"/>
                      <a:pt x="43" y="184"/>
                    </a:cubicBezTo>
                    <a:cubicBezTo>
                      <a:pt x="43" y="186"/>
                      <a:pt x="46" y="188"/>
                      <a:pt x="47" y="190"/>
                    </a:cubicBezTo>
                    <a:cubicBezTo>
                      <a:pt x="47" y="191"/>
                      <a:pt x="47" y="192"/>
                      <a:pt x="48" y="19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3" name="Freeform 87">
                <a:extLst>
                  <a:ext uri="{FF2B5EF4-FFF2-40B4-BE49-F238E27FC236}">
                    <a16:creationId xmlns:a16="http://schemas.microsoft.com/office/drawing/2014/main" id="{314EC92C-A2EE-4702-818D-AE043199FD5E}"/>
                  </a:ext>
                </a:extLst>
              </p:cNvPr>
              <p:cNvSpPr>
                <a:spLocks/>
              </p:cNvSpPr>
              <p:nvPr/>
            </p:nvSpPr>
            <p:spPr bwMode="auto">
              <a:xfrm>
                <a:off x="9688141" y="4343866"/>
                <a:ext cx="813150" cy="621165"/>
              </a:xfrm>
              <a:custGeom>
                <a:avLst/>
                <a:gdLst>
                  <a:gd name="T0" fmla="*/ 221 w 331"/>
                  <a:gd name="T1" fmla="*/ 16 h 252"/>
                  <a:gd name="T2" fmla="*/ 108 w 331"/>
                  <a:gd name="T3" fmla="*/ 21 h 252"/>
                  <a:gd name="T4" fmla="*/ 0 w 331"/>
                  <a:gd name="T5" fmla="*/ 24 h 252"/>
                  <a:gd name="T6" fmla="*/ 10 w 331"/>
                  <a:gd name="T7" fmla="*/ 44 h 252"/>
                  <a:gd name="T8" fmla="*/ 9 w 331"/>
                  <a:gd name="T9" fmla="*/ 51 h 252"/>
                  <a:gd name="T10" fmla="*/ 20 w 331"/>
                  <a:gd name="T11" fmla="*/ 41 h 252"/>
                  <a:gd name="T12" fmla="*/ 29 w 331"/>
                  <a:gd name="T13" fmla="*/ 46 h 252"/>
                  <a:gd name="T14" fmla="*/ 50 w 331"/>
                  <a:gd name="T15" fmla="*/ 39 h 252"/>
                  <a:gd name="T16" fmla="*/ 52 w 331"/>
                  <a:gd name="T17" fmla="*/ 42 h 252"/>
                  <a:gd name="T18" fmla="*/ 70 w 331"/>
                  <a:gd name="T19" fmla="*/ 48 h 252"/>
                  <a:gd name="T20" fmla="*/ 74 w 331"/>
                  <a:gd name="T21" fmla="*/ 46 h 252"/>
                  <a:gd name="T22" fmla="*/ 80 w 331"/>
                  <a:gd name="T23" fmla="*/ 47 h 252"/>
                  <a:gd name="T24" fmla="*/ 88 w 331"/>
                  <a:gd name="T25" fmla="*/ 57 h 252"/>
                  <a:gd name="T26" fmla="*/ 94 w 331"/>
                  <a:gd name="T27" fmla="*/ 67 h 252"/>
                  <a:gd name="T28" fmla="*/ 109 w 331"/>
                  <a:gd name="T29" fmla="*/ 67 h 252"/>
                  <a:gd name="T30" fmla="*/ 127 w 331"/>
                  <a:gd name="T31" fmla="*/ 57 h 252"/>
                  <a:gd name="T32" fmla="*/ 138 w 331"/>
                  <a:gd name="T33" fmla="*/ 46 h 252"/>
                  <a:gd name="T34" fmla="*/ 157 w 331"/>
                  <a:gd name="T35" fmla="*/ 50 h 252"/>
                  <a:gd name="T36" fmla="*/ 172 w 331"/>
                  <a:gd name="T37" fmla="*/ 62 h 252"/>
                  <a:gd name="T38" fmla="*/ 188 w 331"/>
                  <a:gd name="T39" fmla="*/ 79 h 252"/>
                  <a:gd name="T40" fmla="*/ 206 w 331"/>
                  <a:gd name="T41" fmla="*/ 90 h 252"/>
                  <a:gd name="T42" fmla="*/ 209 w 331"/>
                  <a:gd name="T43" fmla="*/ 110 h 252"/>
                  <a:gd name="T44" fmla="*/ 208 w 331"/>
                  <a:gd name="T45" fmla="*/ 134 h 252"/>
                  <a:gd name="T46" fmla="*/ 212 w 331"/>
                  <a:gd name="T47" fmla="*/ 146 h 252"/>
                  <a:gd name="T48" fmla="*/ 215 w 331"/>
                  <a:gd name="T49" fmla="*/ 136 h 252"/>
                  <a:gd name="T50" fmla="*/ 218 w 331"/>
                  <a:gd name="T51" fmla="*/ 136 h 252"/>
                  <a:gd name="T52" fmla="*/ 224 w 331"/>
                  <a:gd name="T53" fmla="*/ 141 h 252"/>
                  <a:gd name="T54" fmla="*/ 216 w 331"/>
                  <a:gd name="T55" fmla="*/ 154 h 252"/>
                  <a:gd name="T56" fmla="*/ 223 w 331"/>
                  <a:gd name="T57" fmla="*/ 166 h 252"/>
                  <a:gd name="T58" fmla="*/ 241 w 331"/>
                  <a:gd name="T59" fmla="*/ 183 h 252"/>
                  <a:gd name="T60" fmla="*/ 245 w 331"/>
                  <a:gd name="T61" fmla="*/ 176 h 252"/>
                  <a:gd name="T62" fmla="*/ 246 w 331"/>
                  <a:gd name="T63" fmla="*/ 191 h 252"/>
                  <a:gd name="T64" fmla="*/ 256 w 331"/>
                  <a:gd name="T65" fmla="*/ 188 h 252"/>
                  <a:gd name="T66" fmla="*/ 260 w 331"/>
                  <a:gd name="T67" fmla="*/ 206 h 252"/>
                  <a:gd name="T68" fmla="*/ 272 w 331"/>
                  <a:gd name="T69" fmla="*/ 220 h 252"/>
                  <a:gd name="T70" fmla="*/ 289 w 331"/>
                  <a:gd name="T71" fmla="*/ 233 h 252"/>
                  <a:gd name="T72" fmla="*/ 303 w 331"/>
                  <a:gd name="T73" fmla="*/ 246 h 252"/>
                  <a:gd name="T74" fmla="*/ 294 w 331"/>
                  <a:gd name="T75" fmla="*/ 251 h 252"/>
                  <a:gd name="T76" fmla="*/ 319 w 331"/>
                  <a:gd name="T77" fmla="*/ 244 h 252"/>
                  <a:gd name="T78" fmla="*/ 327 w 331"/>
                  <a:gd name="T79" fmla="*/ 232 h 252"/>
                  <a:gd name="T80" fmla="*/ 331 w 331"/>
                  <a:gd name="T81" fmla="*/ 212 h 252"/>
                  <a:gd name="T82" fmla="*/ 325 w 331"/>
                  <a:gd name="T83" fmla="*/ 164 h 252"/>
                  <a:gd name="T84" fmla="*/ 312 w 331"/>
                  <a:gd name="T85" fmla="*/ 143 h 252"/>
                  <a:gd name="T86" fmla="*/ 282 w 331"/>
                  <a:gd name="T87" fmla="*/ 94 h 252"/>
                  <a:gd name="T88" fmla="*/ 291 w 331"/>
                  <a:gd name="T89" fmla="*/ 97 h 252"/>
                  <a:gd name="T90" fmla="*/ 290 w 331"/>
                  <a:gd name="T91" fmla="*/ 91 h 252"/>
                  <a:gd name="T92" fmla="*/ 270 w 331"/>
                  <a:gd name="T93" fmla="*/ 66 h 252"/>
                  <a:gd name="T94" fmla="*/ 255 w 331"/>
                  <a:gd name="T95" fmla="*/ 40 h 252"/>
                  <a:gd name="T96" fmla="*/ 246 w 331"/>
                  <a:gd name="T97" fmla="*/ 18 h 252"/>
                  <a:gd name="T98" fmla="*/ 243 w 331"/>
                  <a:gd name="T99" fmla="*/ 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52">
                    <a:moveTo>
                      <a:pt x="229" y="2"/>
                    </a:moveTo>
                    <a:cubicBezTo>
                      <a:pt x="229" y="2"/>
                      <a:pt x="224" y="0"/>
                      <a:pt x="221" y="1"/>
                    </a:cubicBezTo>
                    <a:cubicBezTo>
                      <a:pt x="217" y="2"/>
                      <a:pt x="217" y="7"/>
                      <a:pt x="219" y="9"/>
                    </a:cubicBezTo>
                    <a:cubicBezTo>
                      <a:pt x="222" y="11"/>
                      <a:pt x="221" y="14"/>
                      <a:pt x="221" y="16"/>
                    </a:cubicBezTo>
                    <a:cubicBezTo>
                      <a:pt x="220" y="18"/>
                      <a:pt x="220" y="22"/>
                      <a:pt x="218" y="23"/>
                    </a:cubicBezTo>
                    <a:cubicBezTo>
                      <a:pt x="216" y="24"/>
                      <a:pt x="214" y="21"/>
                      <a:pt x="214" y="17"/>
                    </a:cubicBezTo>
                    <a:cubicBezTo>
                      <a:pt x="213" y="14"/>
                      <a:pt x="209" y="13"/>
                      <a:pt x="207" y="13"/>
                    </a:cubicBezTo>
                    <a:cubicBezTo>
                      <a:pt x="205" y="13"/>
                      <a:pt x="111" y="21"/>
                      <a:pt x="108" y="21"/>
                    </a:cubicBezTo>
                    <a:cubicBezTo>
                      <a:pt x="106" y="21"/>
                      <a:pt x="108" y="18"/>
                      <a:pt x="106" y="15"/>
                    </a:cubicBezTo>
                    <a:cubicBezTo>
                      <a:pt x="104" y="14"/>
                      <a:pt x="103" y="11"/>
                      <a:pt x="102" y="9"/>
                    </a:cubicBezTo>
                    <a:cubicBezTo>
                      <a:pt x="86" y="11"/>
                      <a:pt x="22" y="17"/>
                      <a:pt x="12" y="18"/>
                    </a:cubicBezTo>
                    <a:cubicBezTo>
                      <a:pt x="0" y="20"/>
                      <a:pt x="0" y="22"/>
                      <a:pt x="0" y="24"/>
                    </a:cubicBezTo>
                    <a:cubicBezTo>
                      <a:pt x="0" y="27"/>
                      <a:pt x="4" y="32"/>
                      <a:pt x="7" y="33"/>
                    </a:cubicBezTo>
                    <a:cubicBezTo>
                      <a:pt x="9" y="35"/>
                      <a:pt x="9" y="36"/>
                      <a:pt x="8" y="38"/>
                    </a:cubicBezTo>
                    <a:cubicBezTo>
                      <a:pt x="7" y="40"/>
                      <a:pt x="8" y="40"/>
                      <a:pt x="10" y="42"/>
                    </a:cubicBezTo>
                    <a:cubicBezTo>
                      <a:pt x="10" y="42"/>
                      <a:pt x="10" y="43"/>
                      <a:pt x="10" y="44"/>
                    </a:cubicBezTo>
                    <a:cubicBezTo>
                      <a:pt x="10" y="44"/>
                      <a:pt x="11" y="44"/>
                      <a:pt x="12" y="44"/>
                    </a:cubicBezTo>
                    <a:cubicBezTo>
                      <a:pt x="13" y="44"/>
                      <a:pt x="12" y="45"/>
                      <a:pt x="12" y="46"/>
                    </a:cubicBezTo>
                    <a:cubicBezTo>
                      <a:pt x="12" y="46"/>
                      <a:pt x="12" y="47"/>
                      <a:pt x="11" y="48"/>
                    </a:cubicBezTo>
                    <a:cubicBezTo>
                      <a:pt x="10" y="49"/>
                      <a:pt x="9" y="50"/>
                      <a:pt x="9" y="51"/>
                    </a:cubicBezTo>
                    <a:cubicBezTo>
                      <a:pt x="9" y="52"/>
                      <a:pt x="12" y="52"/>
                      <a:pt x="13" y="52"/>
                    </a:cubicBezTo>
                    <a:cubicBezTo>
                      <a:pt x="14" y="51"/>
                      <a:pt x="15" y="48"/>
                      <a:pt x="16" y="48"/>
                    </a:cubicBezTo>
                    <a:cubicBezTo>
                      <a:pt x="17" y="47"/>
                      <a:pt x="18" y="44"/>
                      <a:pt x="18" y="44"/>
                    </a:cubicBezTo>
                    <a:cubicBezTo>
                      <a:pt x="20" y="41"/>
                      <a:pt x="20" y="41"/>
                      <a:pt x="20" y="41"/>
                    </a:cubicBezTo>
                    <a:cubicBezTo>
                      <a:pt x="20" y="41"/>
                      <a:pt x="21" y="42"/>
                      <a:pt x="23" y="42"/>
                    </a:cubicBezTo>
                    <a:cubicBezTo>
                      <a:pt x="24" y="42"/>
                      <a:pt x="25" y="40"/>
                      <a:pt x="26" y="40"/>
                    </a:cubicBezTo>
                    <a:cubicBezTo>
                      <a:pt x="26" y="40"/>
                      <a:pt x="28" y="41"/>
                      <a:pt x="28" y="42"/>
                    </a:cubicBezTo>
                    <a:cubicBezTo>
                      <a:pt x="29" y="42"/>
                      <a:pt x="29" y="46"/>
                      <a:pt x="29" y="46"/>
                    </a:cubicBezTo>
                    <a:cubicBezTo>
                      <a:pt x="29" y="46"/>
                      <a:pt x="42" y="45"/>
                      <a:pt x="43" y="44"/>
                    </a:cubicBezTo>
                    <a:cubicBezTo>
                      <a:pt x="44" y="42"/>
                      <a:pt x="45" y="40"/>
                      <a:pt x="45" y="40"/>
                    </a:cubicBezTo>
                    <a:cubicBezTo>
                      <a:pt x="47" y="38"/>
                      <a:pt x="47" y="38"/>
                      <a:pt x="47" y="38"/>
                    </a:cubicBezTo>
                    <a:cubicBezTo>
                      <a:pt x="47" y="38"/>
                      <a:pt x="49" y="40"/>
                      <a:pt x="50" y="39"/>
                    </a:cubicBezTo>
                    <a:cubicBezTo>
                      <a:pt x="51" y="38"/>
                      <a:pt x="55" y="38"/>
                      <a:pt x="56" y="38"/>
                    </a:cubicBezTo>
                    <a:cubicBezTo>
                      <a:pt x="57" y="39"/>
                      <a:pt x="60" y="40"/>
                      <a:pt x="60" y="41"/>
                    </a:cubicBezTo>
                    <a:cubicBezTo>
                      <a:pt x="59" y="43"/>
                      <a:pt x="58" y="41"/>
                      <a:pt x="56" y="41"/>
                    </a:cubicBezTo>
                    <a:cubicBezTo>
                      <a:pt x="54" y="41"/>
                      <a:pt x="53" y="41"/>
                      <a:pt x="52" y="42"/>
                    </a:cubicBezTo>
                    <a:cubicBezTo>
                      <a:pt x="51" y="43"/>
                      <a:pt x="49" y="44"/>
                      <a:pt x="49" y="44"/>
                    </a:cubicBezTo>
                    <a:cubicBezTo>
                      <a:pt x="49" y="44"/>
                      <a:pt x="52" y="44"/>
                      <a:pt x="58" y="45"/>
                    </a:cubicBezTo>
                    <a:cubicBezTo>
                      <a:pt x="65" y="46"/>
                      <a:pt x="63" y="46"/>
                      <a:pt x="65" y="46"/>
                    </a:cubicBezTo>
                    <a:cubicBezTo>
                      <a:pt x="68" y="47"/>
                      <a:pt x="69" y="47"/>
                      <a:pt x="70" y="48"/>
                    </a:cubicBezTo>
                    <a:cubicBezTo>
                      <a:pt x="72" y="49"/>
                      <a:pt x="74" y="51"/>
                      <a:pt x="76" y="51"/>
                    </a:cubicBezTo>
                    <a:cubicBezTo>
                      <a:pt x="77" y="52"/>
                      <a:pt x="78" y="52"/>
                      <a:pt x="78" y="51"/>
                    </a:cubicBezTo>
                    <a:cubicBezTo>
                      <a:pt x="78" y="50"/>
                      <a:pt x="76" y="49"/>
                      <a:pt x="76" y="48"/>
                    </a:cubicBezTo>
                    <a:cubicBezTo>
                      <a:pt x="75" y="48"/>
                      <a:pt x="74" y="47"/>
                      <a:pt x="74" y="46"/>
                    </a:cubicBezTo>
                    <a:cubicBezTo>
                      <a:pt x="73" y="45"/>
                      <a:pt x="74" y="45"/>
                      <a:pt x="75" y="45"/>
                    </a:cubicBezTo>
                    <a:cubicBezTo>
                      <a:pt x="76" y="45"/>
                      <a:pt x="77" y="45"/>
                      <a:pt x="78" y="45"/>
                    </a:cubicBezTo>
                    <a:cubicBezTo>
                      <a:pt x="80" y="45"/>
                      <a:pt x="82" y="44"/>
                      <a:pt x="82" y="44"/>
                    </a:cubicBezTo>
                    <a:cubicBezTo>
                      <a:pt x="82" y="44"/>
                      <a:pt x="81" y="46"/>
                      <a:pt x="80" y="47"/>
                    </a:cubicBezTo>
                    <a:cubicBezTo>
                      <a:pt x="80" y="48"/>
                      <a:pt x="80" y="48"/>
                      <a:pt x="80" y="50"/>
                    </a:cubicBezTo>
                    <a:cubicBezTo>
                      <a:pt x="80" y="51"/>
                      <a:pt x="80" y="51"/>
                      <a:pt x="81" y="52"/>
                    </a:cubicBezTo>
                    <a:cubicBezTo>
                      <a:pt x="82" y="53"/>
                      <a:pt x="83" y="54"/>
                      <a:pt x="84" y="55"/>
                    </a:cubicBezTo>
                    <a:cubicBezTo>
                      <a:pt x="85" y="57"/>
                      <a:pt x="87" y="56"/>
                      <a:pt x="88" y="57"/>
                    </a:cubicBezTo>
                    <a:cubicBezTo>
                      <a:pt x="88" y="58"/>
                      <a:pt x="90" y="59"/>
                      <a:pt x="90" y="60"/>
                    </a:cubicBezTo>
                    <a:cubicBezTo>
                      <a:pt x="91" y="60"/>
                      <a:pt x="95" y="63"/>
                      <a:pt x="96" y="63"/>
                    </a:cubicBezTo>
                    <a:cubicBezTo>
                      <a:pt x="97" y="64"/>
                      <a:pt x="97" y="67"/>
                      <a:pt x="97" y="67"/>
                    </a:cubicBezTo>
                    <a:cubicBezTo>
                      <a:pt x="96" y="68"/>
                      <a:pt x="95" y="68"/>
                      <a:pt x="94" y="67"/>
                    </a:cubicBezTo>
                    <a:cubicBezTo>
                      <a:pt x="93" y="66"/>
                      <a:pt x="92" y="65"/>
                      <a:pt x="92" y="66"/>
                    </a:cubicBezTo>
                    <a:cubicBezTo>
                      <a:pt x="92" y="67"/>
                      <a:pt x="94" y="70"/>
                      <a:pt x="95" y="70"/>
                    </a:cubicBezTo>
                    <a:cubicBezTo>
                      <a:pt x="95" y="70"/>
                      <a:pt x="100" y="70"/>
                      <a:pt x="101" y="69"/>
                    </a:cubicBezTo>
                    <a:cubicBezTo>
                      <a:pt x="102" y="69"/>
                      <a:pt x="107" y="69"/>
                      <a:pt x="109" y="67"/>
                    </a:cubicBezTo>
                    <a:cubicBezTo>
                      <a:pt x="110" y="66"/>
                      <a:pt x="113" y="63"/>
                      <a:pt x="113" y="63"/>
                    </a:cubicBezTo>
                    <a:cubicBezTo>
                      <a:pt x="113" y="63"/>
                      <a:pt x="114" y="64"/>
                      <a:pt x="116" y="64"/>
                    </a:cubicBezTo>
                    <a:cubicBezTo>
                      <a:pt x="118" y="63"/>
                      <a:pt x="119" y="62"/>
                      <a:pt x="121" y="61"/>
                    </a:cubicBezTo>
                    <a:cubicBezTo>
                      <a:pt x="124" y="59"/>
                      <a:pt x="126" y="58"/>
                      <a:pt x="127" y="57"/>
                    </a:cubicBezTo>
                    <a:cubicBezTo>
                      <a:pt x="129" y="56"/>
                      <a:pt x="133" y="56"/>
                      <a:pt x="133" y="56"/>
                    </a:cubicBezTo>
                    <a:cubicBezTo>
                      <a:pt x="132" y="56"/>
                      <a:pt x="131" y="52"/>
                      <a:pt x="131" y="51"/>
                    </a:cubicBezTo>
                    <a:cubicBezTo>
                      <a:pt x="131" y="50"/>
                      <a:pt x="132" y="49"/>
                      <a:pt x="133" y="48"/>
                    </a:cubicBezTo>
                    <a:cubicBezTo>
                      <a:pt x="134" y="47"/>
                      <a:pt x="137" y="47"/>
                      <a:pt x="138" y="46"/>
                    </a:cubicBezTo>
                    <a:cubicBezTo>
                      <a:pt x="139" y="46"/>
                      <a:pt x="141" y="46"/>
                      <a:pt x="143" y="45"/>
                    </a:cubicBezTo>
                    <a:cubicBezTo>
                      <a:pt x="145" y="45"/>
                      <a:pt x="147" y="46"/>
                      <a:pt x="148" y="46"/>
                    </a:cubicBezTo>
                    <a:cubicBezTo>
                      <a:pt x="150" y="47"/>
                      <a:pt x="151" y="48"/>
                      <a:pt x="152" y="48"/>
                    </a:cubicBezTo>
                    <a:cubicBezTo>
                      <a:pt x="154" y="48"/>
                      <a:pt x="155" y="50"/>
                      <a:pt x="157" y="50"/>
                    </a:cubicBezTo>
                    <a:cubicBezTo>
                      <a:pt x="159" y="50"/>
                      <a:pt x="160" y="52"/>
                      <a:pt x="161" y="53"/>
                    </a:cubicBezTo>
                    <a:cubicBezTo>
                      <a:pt x="163" y="54"/>
                      <a:pt x="164" y="56"/>
                      <a:pt x="165" y="57"/>
                    </a:cubicBezTo>
                    <a:cubicBezTo>
                      <a:pt x="165" y="58"/>
                      <a:pt x="166" y="59"/>
                      <a:pt x="168" y="60"/>
                    </a:cubicBezTo>
                    <a:cubicBezTo>
                      <a:pt x="170" y="60"/>
                      <a:pt x="170" y="61"/>
                      <a:pt x="172" y="62"/>
                    </a:cubicBezTo>
                    <a:cubicBezTo>
                      <a:pt x="175" y="64"/>
                      <a:pt x="174" y="64"/>
                      <a:pt x="174" y="67"/>
                    </a:cubicBezTo>
                    <a:cubicBezTo>
                      <a:pt x="174" y="69"/>
                      <a:pt x="175" y="68"/>
                      <a:pt x="177" y="69"/>
                    </a:cubicBezTo>
                    <a:cubicBezTo>
                      <a:pt x="178" y="69"/>
                      <a:pt x="180" y="72"/>
                      <a:pt x="181" y="73"/>
                    </a:cubicBezTo>
                    <a:cubicBezTo>
                      <a:pt x="183" y="75"/>
                      <a:pt x="185" y="76"/>
                      <a:pt x="188" y="79"/>
                    </a:cubicBezTo>
                    <a:cubicBezTo>
                      <a:pt x="191" y="82"/>
                      <a:pt x="192" y="82"/>
                      <a:pt x="195" y="82"/>
                    </a:cubicBezTo>
                    <a:cubicBezTo>
                      <a:pt x="199" y="82"/>
                      <a:pt x="200" y="82"/>
                      <a:pt x="201" y="84"/>
                    </a:cubicBezTo>
                    <a:cubicBezTo>
                      <a:pt x="202" y="85"/>
                      <a:pt x="203" y="87"/>
                      <a:pt x="203" y="88"/>
                    </a:cubicBezTo>
                    <a:cubicBezTo>
                      <a:pt x="203" y="90"/>
                      <a:pt x="204" y="89"/>
                      <a:pt x="206" y="90"/>
                    </a:cubicBezTo>
                    <a:cubicBezTo>
                      <a:pt x="208" y="92"/>
                      <a:pt x="208" y="92"/>
                      <a:pt x="208" y="93"/>
                    </a:cubicBezTo>
                    <a:cubicBezTo>
                      <a:pt x="208" y="94"/>
                      <a:pt x="208" y="96"/>
                      <a:pt x="209" y="98"/>
                    </a:cubicBezTo>
                    <a:cubicBezTo>
                      <a:pt x="210" y="100"/>
                      <a:pt x="208" y="102"/>
                      <a:pt x="209" y="104"/>
                    </a:cubicBezTo>
                    <a:cubicBezTo>
                      <a:pt x="209" y="106"/>
                      <a:pt x="210" y="108"/>
                      <a:pt x="209" y="110"/>
                    </a:cubicBezTo>
                    <a:cubicBezTo>
                      <a:pt x="209" y="111"/>
                      <a:pt x="210" y="114"/>
                      <a:pt x="209" y="116"/>
                    </a:cubicBezTo>
                    <a:cubicBezTo>
                      <a:pt x="209" y="118"/>
                      <a:pt x="208" y="120"/>
                      <a:pt x="208" y="122"/>
                    </a:cubicBezTo>
                    <a:cubicBezTo>
                      <a:pt x="208" y="124"/>
                      <a:pt x="207" y="126"/>
                      <a:pt x="207" y="127"/>
                    </a:cubicBezTo>
                    <a:cubicBezTo>
                      <a:pt x="208" y="127"/>
                      <a:pt x="208" y="133"/>
                      <a:pt x="208" y="134"/>
                    </a:cubicBezTo>
                    <a:cubicBezTo>
                      <a:pt x="208" y="135"/>
                      <a:pt x="206" y="137"/>
                      <a:pt x="206" y="139"/>
                    </a:cubicBezTo>
                    <a:cubicBezTo>
                      <a:pt x="206" y="142"/>
                      <a:pt x="208" y="141"/>
                      <a:pt x="208" y="142"/>
                    </a:cubicBezTo>
                    <a:cubicBezTo>
                      <a:pt x="209" y="142"/>
                      <a:pt x="210" y="142"/>
                      <a:pt x="210" y="144"/>
                    </a:cubicBezTo>
                    <a:cubicBezTo>
                      <a:pt x="211" y="145"/>
                      <a:pt x="211" y="146"/>
                      <a:pt x="212" y="146"/>
                    </a:cubicBezTo>
                    <a:cubicBezTo>
                      <a:pt x="214" y="146"/>
                      <a:pt x="214" y="145"/>
                      <a:pt x="215" y="144"/>
                    </a:cubicBezTo>
                    <a:cubicBezTo>
                      <a:pt x="215" y="143"/>
                      <a:pt x="216" y="143"/>
                      <a:pt x="217" y="141"/>
                    </a:cubicBezTo>
                    <a:cubicBezTo>
                      <a:pt x="217" y="139"/>
                      <a:pt x="217" y="138"/>
                      <a:pt x="216" y="138"/>
                    </a:cubicBezTo>
                    <a:cubicBezTo>
                      <a:pt x="216" y="138"/>
                      <a:pt x="215" y="137"/>
                      <a:pt x="215" y="136"/>
                    </a:cubicBezTo>
                    <a:cubicBezTo>
                      <a:pt x="214" y="135"/>
                      <a:pt x="214" y="134"/>
                      <a:pt x="214" y="134"/>
                    </a:cubicBezTo>
                    <a:cubicBezTo>
                      <a:pt x="213" y="134"/>
                      <a:pt x="213" y="132"/>
                      <a:pt x="213" y="132"/>
                    </a:cubicBezTo>
                    <a:cubicBezTo>
                      <a:pt x="214" y="132"/>
                      <a:pt x="214" y="133"/>
                      <a:pt x="216" y="133"/>
                    </a:cubicBezTo>
                    <a:cubicBezTo>
                      <a:pt x="218" y="133"/>
                      <a:pt x="218" y="134"/>
                      <a:pt x="218" y="136"/>
                    </a:cubicBezTo>
                    <a:cubicBezTo>
                      <a:pt x="219" y="138"/>
                      <a:pt x="220" y="135"/>
                      <a:pt x="220" y="135"/>
                    </a:cubicBezTo>
                    <a:cubicBezTo>
                      <a:pt x="221" y="134"/>
                      <a:pt x="223" y="135"/>
                      <a:pt x="223" y="135"/>
                    </a:cubicBezTo>
                    <a:cubicBezTo>
                      <a:pt x="224" y="136"/>
                      <a:pt x="225" y="138"/>
                      <a:pt x="225" y="138"/>
                    </a:cubicBezTo>
                    <a:cubicBezTo>
                      <a:pt x="225" y="139"/>
                      <a:pt x="225" y="140"/>
                      <a:pt x="224" y="141"/>
                    </a:cubicBezTo>
                    <a:cubicBezTo>
                      <a:pt x="223" y="143"/>
                      <a:pt x="223" y="144"/>
                      <a:pt x="221" y="145"/>
                    </a:cubicBezTo>
                    <a:cubicBezTo>
                      <a:pt x="220" y="146"/>
                      <a:pt x="220" y="147"/>
                      <a:pt x="220" y="149"/>
                    </a:cubicBezTo>
                    <a:cubicBezTo>
                      <a:pt x="219" y="150"/>
                      <a:pt x="219" y="151"/>
                      <a:pt x="219" y="152"/>
                    </a:cubicBezTo>
                    <a:cubicBezTo>
                      <a:pt x="219" y="154"/>
                      <a:pt x="218" y="153"/>
                      <a:pt x="216" y="154"/>
                    </a:cubicBezTo>
                    <a:cubicBezTo>
                      <a:pt x="215" y="155"/>
                      <a:pt x="214" y="156"/>
                      <a:pt x="215" y="157"/>
                    </a:cubicBezTo>
                    <a:cubicBezTo>
                      <a:pt x="215" y="158"/>
                      <a:pt x="218" y="157"/>
                      <a:pt x="219" y="158"/>
                    </a:cubicBezTo>
                    <a:cubicBezTo>
                      <a:pt x="221" y="159"/>
                      <a:pt x="222" y="160"/>
                      <a:pt x="222" y="162"/>
                    </a:cubicBezTo>
                    <a:cubicBezTo>
                      <a:pt x="222" y="163"/>
                      <a:pt x="222" y="165"/>
                      <a:pt x="223" y="166"/>
                    </a:cubicBezTo>
                    <a:cubicBezTo>
                      <a:pt x="224" y="166"/>
                      <a:pt x="225" y="168"/>
                      <a:pt x="226" y="171"/>
                    </a:cubicBezTo>
                    <a:cubicBezTo>
                      <a:pt x="228" y="173"/>
                      <a:pt x="231" y="178"/>
                      <a:pt x="233" y="180"/>
                    </a:cubicBezTo>
                    <a:cubicBezTo>
                      <a:pt x="235" y="181"/>
                      <a:pt x="237" y="182"/>
                      <a:pt x="238" y="183"/>
                    </a:cubicBezTo>
                    <a:cubicBezTo>
                      <a:pt x="239" y="183"/>
                      <a:pt x="240" y="184"/>
                      <a:pt x="241" y="183"/>
                    </a:cubicBezTo>
                    <a:cubicBezTo>
                      <a:pt x="242" y="182"/>
                      <a:pt x="242" y="180"/>
                      <a:pt x="240" y="180"/>
                    </a:cubicBezTo>
                    <a:cubicBezTo>
                      <a:pt x="239" y="179"/>
                      <a:pt x="240" y="177"/>
                      <a:pt x="240" y="177"/>
                    </a:cubicBezTo>
                    <a:cubicBezTo>
                      <a:pt x="240" y="177"/>
                      <a:pt x="241" y="177"/>
                      <a:pt x="243" y="177"/>
                    </a:cubicBezTo>
                    <a:cubicBezTo>
                      <a:pt x="244" y="178"/>
                      <a:pt x="245" y="176"/>
                      <a:pt x="245" y="176"/>
                    </a:cubicBezTo>
                    <a:cubicBezTo>
                      <a:pt x="245" y="176"/>
                      <a:pt x="245" y="179"/>
                      <a:pt x="245" y="179"/>
                    </a:cubicBezTo>
                    <a:cubicBezTo>
                      <a:pt x="246" y="179"/>
                      <a:pt x="246" y="181"/>
                      <a:pt x="246" y="181"/>
                    </a:cubicBezTo>
                    <a:cubicBezTo>
                      <a:pt x="246" y="181"/>
                      <a:pt x="245" y="184"/>
                      <a:pt x="245" y="186"/>
                    </a:cubicBezTo>
                    <a:cubicBezTo>
                      <a:pt x="246" y="189"/>
                      <a:pt x="246" y="190"/>
                      <a:pt x="246" y="191"/>
                    </a:cubicBezTo>
                    <a:cubicBezTo>
                      <a:pt x="247" y="192"/>
                      <a:pt x="247" y="195"/>
                      <a:pt x="248" y="194"/>
                    </a:cubicBezTo>
                    <a:cubicBezTo>
                      <a:pt x="249" y="194"/>
                      <a:pt x="251" y="190"/>
                      <a:pt x="253" y="189"/>
                    </a:cubicBezTo>
                    <a:cubicBezTo>
                      <a:pt x="255" y="187"/>
                      <a:pt x="258" y="185"/>
                      <a:pt x="258" y="185"/>
                    </a:cubicBezTo>
                    <a:cubicBezTo>
                      <a:pt x="258" y="185"/>
                      <a:pt x="257" y="186"/>
                      <a:pt x="256" y="188"/>
                    </a:cubicBezTo>
                    <a:cubicBezTo>
                      <a:pt x="255" y="189"/>
                      <a:pt x="251" y="194"/>
                      <a:pt x="251" y="195"/>
                    </a:cubicBezTo>
                    <a:cubicBezTo>
                      <a:pt x="251" y="196"/>
                      <a:pt x="253" y="197"/>
                      <a:pt x="254" y="197"/>
                    </a:cubicBezTo>
                    <a:cubicBezTo>
                      <a:pt x="255" y="197"/>
                      <a:pt x="257" y="200"/>
                      <a:pt x="258" y="201"/>
                    </a:cubicBezTo>
                    <a:cubicBezTo>
                      <a:pt x="259" y="202"/>
                      <a:pt x="259" y="205"/>
                      <a:pt x="260" y="206"/>
                    </a:cubicBezTo>
                    <a:cubicBezTo>
                      <a:pt x="261" y="207"/>
                      <a:pt x="259" y="208"/>
                      <a:pt x="260" y="209"/>
                    </a:cubicBezTo>
                    <a:cubicBezTo>
                      <a:pt x="260" y="211"/>
                      <a:pt x="261" y="212"/>
                      <a:pt x="262" y="213"/>
                    </a:cubicBezTo>
                    <a:cubicBezTo>
                      <a:pt x="263" y="215"/>
                      <a:pt x="265" y="217"/>
                      <a:pt x="266" y="218"/>
                    </a:cubicBezTo>
                    <a:cubicBezTo>
                      <a:pt x="267" y="219"/>
                      <a:pt x="269" y="220"/>
                      <a:pt x="272" y="220"/>
                    </a:cubicBezTo>
                    <a:cubicBezTo>
                      <a:pt x="276" y="220"/>
                      <a:pt x="276" y="221"/>
                      <a:pt x="278" y="221"/>
                    </a:cubicBezTo>
                    <a:cubicBezTo>
                      <a:pt x="280" y="221"/>
                      <a:pt x="281" y="223"/>
                      <a:pt x="282" y="224"/>
                    </a:cubicBezTo>
                    <a:cubicBezTo>
                      <a:pt x="282" y="226"/>
                      <a:pt x="284" y="227"/>
                      <a:pt x="286" y="228"/>
                    </a:cubicBezTo>
                    <a:cubicBezTo>
                      <a:pt x="288" y="230"/>
                      <a:pt x="288" y="232"/>
                      <a:pt x="289" y="233"/>
                    </a:cubicBezTo>
                    <a:cubicBezTo>
                      <a:pt x="290" y="235"/>
                      <a:pt x="293" y="239"/>
                      <a:pt x="294" y="240"/>
                    </a:cubicBezTo>
                    <a:cubicBezTo>
                      <a:pt x="296" y="242"/>
                      <a:pt x="297" y="242"/>
                      <a:pt x="298" y="242"/>
                    </a:cubicBezTo>
                    <a:cubicBezTo>
                      <a:pt x="299" y="242"/>
                      <a:pt x="303" y="243"/>
                      <a:pt x="304" y="244"/>
                    </a:cubicBezTo>
                    <a:cubicBezTo>
                      <a:pt x="304" y="244"/>
                      <a:pt x="304" y="245"/>
                      <a:pt x="303" y="246"/>
                    </a:cubicBezTo>
                    <a:cubicBezTo>
                      <a:pt x="301" y="247"/>
                      <a:pt x="301" y="246"/>
                      <a:pt x="299" y="245"/>
                    </a:cubicBezTo>
                    <a:cubicBezTo>
                      <a:pt x="297" y="244"/>
                      <a:pt x="296" y="244"/>
                      <a:pt x="296" y="244"/>
                    </a:cubicBezTo>
                    <a:cubicBezTo>
                      <a:pt x="295" y="244"/>
                      <a:pt x="294" y="245"/>
                      <a:pt x="293" y="246"/>
                    </a:cubicBezTo>
                    <a:cubicBezTo>
                      <a:pt x="293" y="247"/>
                      <a:pt x="294" y="249"/>
                      <a:pt x="294" y="251"/>
                    </a:cubicBezTo>
                    <a:cubicBezTo>
                      <a:pt x="295" y="252"/>
                      <a:pt x="300" y="252"/>
                      <a:pt x="301" y="252"/>
                    </a:cubicBezTo>
                    <a:cubicBezTo>
                      <a:pt x="302" y="251"/>
                      <a:pt x="305" y="249"/>
                      <a:pt x="306" y="248"/>
                    </a:cubicBezTo>
                    <a:cubicBezTo>
                      <a:pt x="307" y="248"/>
                      <a:pt x="313" y="249"/>
                      <a:pt x="314" y="249"/>
                    </a:cubicBezTo>
                    <a:cubicBezTo>
                      <a:pt x="315" y="248"/>
                      <a:pt x="316" y="245"/>
                      <a:pt x="319" y="244"/>
                    </a:cubicBezTo>
                    <a:cubicBezTo>
                      <a:pt x="321" y="243"/>
                      <a:pt x="321" y="243"/>
                      <a:pt x="323" y="244"/>
                    </a:cubicBezTo>
                    <a:cubicBezTo>
                      <a:pt x="324" y="245"/>
                      <a:pt x="325" y="243"/>
                      <a:pt x="325" y="242"/>
                    </a:cubicBezTo>
                    <a:cubicBezTo>
                      <a:pt x="325" y="240"/>
                      <a:pt x="326" y="237"/>
                      <a:pt x="327" y="237"/>
                    </a:cubicBezTo>
                    <a:cubicBezTo>
                      <a:pt x="327" y="236"/>
                      <a:pt x="327" y="233"/>
                      <a:pt x="327" y="232"/>
                    </a:cubicBezTo>
                    <a:cubicBezTo>
                      <a:pt x="326" y="231"/>
                      <a:pt x="326" y="229"/>
                      <a:pt x="326" y="227"/>
                    </a:cubicBezTo>
                    <a:cubicBezTo>
                      <a:pt x="326" y="226"/>
                      <a:pt x="327" y="222"/>
                      <a:pt x="327" y="222"/>
                    </a:cubicBezTo>
                    <a:cubicBezTo>
                      <a:pt x="328" y="221"/>
                      <a:pt x="328" y="218"/>
                      <a:pt x="329" y="217"/>
                    </a:cubicBezTo>
                    <a:cubicBezTo>
                      <a:pt x="330" y="217"/>
                      <a:pt x="331" y="214"/>
                      <a:pt x="331" y="212"/>
                    </a:cubicBezTo>
                    <a:cubicBezTo>
                      <a:pt x="331" y="210"/>
                      <a:pt x="331" y="207"/>
                      <a:pt x="331" y="205"/>
                    </a:cubicBezTo>
                    <a:cubicBezTo>
                      <a:pt x="331" y="204"/>
                      <a:pt x="330" y="194"/>
                      <a:pt x="330" y="188"/>
                    </a:cubicBezTo>
                    <a:cubicBezTo>
                      <a:pt x="330" y="182"/>
                      <a:pt x="329" y="174"/>
                      <a:pt x="328" y="172"/>
                    </a:cubicBezTo>
                    <a:cubicBezTo>
                      <a:pt x="327" y="170"/>
                      <a:pt x="326" y="167"/>
                      <a:pt x="325" y="164"/>
                    </a:cubicBezTo>
                    <a:cubicBezTo>
                      <a:pt x="323" y="162"/>
                      <a:pt x="320" y="154"/>
                      <a:pt x="319" y="154"/>
                    </a:cubicBezTo>
                    <a:cubicBezTo>
                      <a:pt x="318" y="155"/>
                      <a:pt x="316" y="152"/>
                      <a:pt x="316" y="152"/>
                    </a:cubicBezTo>
                    <a:cubicBezTo>
                      <a:pt x="316" y="151"/>
                      <a:pt x="316" y="149"/>
                      <a:pt x="316" y="148"/>
                    </a:cubicBezTo>
                    <a:cubicBezTo>
                      <a:pt x="315" y="147"/>
                      <a:pt x="313" y="144"/>
                      <a:pt x="312" y="143"/>
                    </a:cubicBezTo>
                    <a:cubicBezTo>
                      <a:pt x="311" y="141"/>
                      <a:pt x="308" y="135"/>
                      <a:pt x="307" y="133"/>
                    </a:cubicBezTo>
                    <a:cubicBezTo>
                      <a:pt x="306" y="131"/>
                      <a:pt x="292" y="112"/>
                      <a:pt x="291" y="109"/>
                    </a:cubicBezTo>
                    <a:cubicBezTo>
                      <a:pt x="289" y="106"/>
                      <a:pt x="287" y="102"/>
                      <a:pt x="286" y="101"/>
                    </a:cubicBezTo>
                    <a:cubicBezTo>
                      <a:pt x="286" y="99"/>
                      <a:pt x="284" y="95"/>
                      <a:pt x="282" y="94"/>
                    </a:cubicBezTo>
                    <a:cubicBezTo>
                      <a:pt x="281" y="93"/>
                      <a:pt x="281" y="89"/>
                      <a:pt x="282" y="88"/>
                    </a:cubicBezTo>
                    <a:cubicBezTo>
                      <a:pt x="282" y="87"/>
                      <a:pt x="283" y="87"/>
                      <a:pt x="283" y="88"/>
                    </a:cubicBezTo>
                    <a:cubicBezTo>
                      <a:pt x="284" y="90"/>
                      <a:pt x="287" y="92"/>
                      <a:pt x="288" y="92"/>
                    </a:cubicBezTo>
                    <a:cubicBezTo>
                      <a:pt x="289" y="92"/>
                      <a:pt x="291" y="94"/>
                      <a:pt x="291" y="97"/>
                    </a:cubicBezTo>
                    <a:cubicBezTo>
                      <a:pt x="291" y="100"/>
                      <a:pt x="294" y="108"/>
                      <a:pt x="294" y="108"/>
                    </a:cubicBezTo>
                    <a:cubicBezTo>
                      <a:pt x="294" y="106"/>
                      <a:pt x="295" y="99"/>
                      <a:pt x="295" y="99"/>
                    </a:cubicBezTo>
                    <a:cubicBezTo>
                      <a:pt x="295" y="99"/>
                      <a:pt x="295" y="98"/>
                      <a:pt x="294" y="96"/>
                    </a:cubicBezTo>
                    <a:cubicBezTo>
                      <a:pt x="294" y="94"/>
                      <a:pt x="290" y="92"/>
                      <a:pt x="290" y="91"/>
                    </a:cubicBezTo>
                    <a:cubicBezTo>
                      <a:pt x="291" y="90"/>
                      <a:pt x="288" y="88"/>
                      <a:pt x="286" y="87"/>
                    </a:cubicBezTo>
                    <a:cubicBezTo>
                      <a:pt x="285" y="86"/>
                      <a:pt x="282" y="82"/>
                      <a:pt x="280" y="80"/>
                    </a:cubicBezTo>
                    <a:cubicBezTo>
                      <a:pt x="279" y="77"/>
                      <a:pt x="276" y="76"/>
                      <a:pt x="275" y="73"/>
                    </a:cubicBezTo>
                    <a:cubicBezTo>
                      <a:pt x="274" y="71"/>
                      <a:pt x="271" y="67"/>
                      <a:pt x="270" y="66"/>
                    </a:cubicBezTo>
                    <a:cubicBezTo>
                      <a:pt x="269" y="66"/>
                      <a:pt x="266" y="60"/>
                      <a:pt x="265" y="58"/>
                    </a:cubicBezTo>
                    <a:cubicBezTo>
                      <a:pt x="264" y="57"/>
                      <a:pt x="261" y="52"/>
                      <a:pt x="260" y="51"/>
                    </a:cubicBezTo>
                    <a:cubicBezTo>
                      <a:pt x="259" y="49"/>
                      <a:pt x="259" y="46"/>
                      <a:pt x="257" y="44"/>
                    </a:cubicBezTo>
                    <a:cubicBezTo>
                      <a:pt x="255" y="42"/>
                      <a:pt x="256" y="41"/>
                      <a:pt x="255" y="40"/>
                    </a:cubicBezTo>
                    <a:cubicBezTo>
                      <a:pt x="254" y="38"/>
                      <a:pt x="253" y="35"/>
                      <a:pt x="252" y="34"/>
                    </a:cubicBezTo>
                    <a:cubicBezTo>
                      <a:pt x="252" y="33"/>
                      <a:pt x="251" y="27"/>
                      <a:pt x="250" y="26"/>
                    </a:cubicBezTo>
                    <a:cubicBezTo>
                      <a:pt x="250" y="25"/>
                      <a:pt x="249" y="24"/>
                      <a:pt x="248" y="22"/>
                    </a:cubicBezTo>
                    <a:cubicBezTo>
                      <a:pt x="247" y="20"/>
                      <a:pt x="246" y="20"/>
                      <a:pt x="246" y="18"/>
                    </a:cubicBezTo>
                    <a:cubicBezTo>
                      <a:pt x="246" y="16"/>
                      <a:pt x="245" y="15"/>
                      <a:pt x="245" y="14"/>
                    </a:cubicBezTo>
                    <a:cubicBezTo>
                      <a:pt x="245" y="13"/>
                      <a:pt x="243" y="11"/>
                      <a:pt x="242" y="11"/>
                    </a:cubicBezTo>
                    <a:cubicBezTo>
                      <a:pt x="241" y="10"/>
                      <a:pt x="241" y="9"/>
                      <a:pt x="241" y="9"/>
                    </a:cubicBezTo>
                    <a:cubicBezTo>
                      <a:pt x="242" y="8"/>
                      <a:pt x="243" y="8"/>
                      <a:pt x="243" y="7"/>
                    </a:cubicBezTo>
                    <a:cubicBezTo>
                      <a:pt x="243" y="7"/>
                      <a:pt x="243" y="4"/>
                      <a:pt x="243" y="4"/>
                    </a:cubicBezTo>
                    <a:cubicBezTo>
                      <a:pt x="242" y="3"/>
                      <a:pt x="241" y="3"/>
                      <a:pt x="241" y="3"/>
                    </a:cubicBezTo>
                    <a:cubicBezTo>
                      <a:pt x="235" y="3"/>
                      <a:pt x="229" y="2"/>
                      <a:pt x="229" y="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4" name="Freeform 88">
                <a:extLst>
                  <a:ext uri="{FF2B5EF4-FFF2-40B4-BE49-F238E27FC236}">
                    <a16:creationId xmlns:a16="http://schemas.microsoft.com/office/drawing/2014/main" id="{0FFA10A9-AF88-42A3-9CD7-B25AC04F9253}"/>
                  </a:ext>
                </a:extLst>
              </p:cNvPr>
              <p:cNvSpPr>
                <a:spLocks/>
              </p:cNvSpPr>
              <p:nvPr/>
            </p:nvSpPr>
            <p:spPr bwMode="auto">
              <a:xfrm>
                <a:off x="10474230" y="4922504"/>
                <a:ext cx="29639" cy="48972"/>
              </a:xfrm>
              <a:custGeom>
                <a:avLst/>
                <a:gdLst>
                  <a:gd name="T0" fmla="*/ 0 w 12"/>
                  <a:gd name="T1" fmla="*/ 20 h 20"/>
                  <a:gd name="T2" fmla="*/ 5 w 12"/>
                  <a:gd name="T3" fmla="*/ 13 h 20"/>
                  <a:gd name="T4" fmla="*/ 8 w 12"/>
                  <a:gd name="T5" fmla="*/ 5 h 20"/>
                  <a:gd name="T6" fmla="*/ 11 w 12"/>
                  <a:gd name="T7" fmla="*/ 1 h 20"/>
                  <a:gd name="T8" fmla="*/ 10 w 12"/>
                  <a:gd name="T9" fmla="*/ 5 h 20"/>
                  <a:gd name="T10" fmla="*/ 6 w 12"/>
                  <a:gd name="T11" fmla="*/ 13 h 20"/>
                  <a:gd name="T12" fmla="*/ 3 w 12"/>
                  <a:gd name="T13" fmla="*/ 17 h 20"/>
                  <a:gd name="T14" fmla="*/ 0 w 12"/>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0">
                    <a:moveTo>
                      <a:pt x="0" y="20"/>
                    </a:moveTo>
                    <a:cubicBezTo>
                      <a:pt x="1" y="16"/>
                      <a:pt x="3" y="16"/>
                      <a:pt x="5" y="13"/>
                    </a:cubicBezTo>
                    <a:cubicBezTo>
                      <a:pt x="6" y="11"/>
                      <a:pt x="8" y="8"/>
                      <a:pt x="8" y="5"/>
                    </a:cubicBezTo>
                    <a:cubicBezTo>
                      <a:pt x="9" y="2"/>
                      <a:pt x="10" y="0"/>
                      <a:pt x="11" y="1"/>
                    </a:cubicBezTo>
                    <a:cubicBezTo>
                      <a:pt x="12" y="1"/>
                      <a:pt x="11" y="4"/>
                      <a:pt x="10" y="5"/>
                    </a:cubicBezTo>
                    <a:cubicBezTo>
                      <a:pt x="9" y="7"/>
                      <a:pt x="8" y="10"/>
                      <a:pt x="6" y="13"/>
                    </a:cubicBezTo>
                    <a:cubicBezTo>
                      <a:pt x="5" y="15"/>
                      <a:pt x="4" y="15"/>
                      <a:pt x="3" y="17"/>
                    </a:cubicBezTo>
                    <a:cubicBezTo>
                      <a:pt x="1" y="18"/>
                      <a:pt x="0" y="20"/>
                      <a:pt x="0" y="2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5" name="Freeform 89">
                <a:extLst>
                  <a:ext uri="{FF2B5EF4-FFF2-40B4-BE49-F238E27FC236}">
                    <a16:creationId xmlns:a16="http://schemas.microsoft.com/office/drawing/2014/main" id="{22754D2B-8F9F-49E8-8867-9131202F5EF1}"/>
                  </a:ext>
                </a:extLst>
              </p:cNvPr>
              <p:cNvSpPr>
                <a:spLocks/>
              </p:cNvSpPr>
              <p:nvPr/>
            </p:nvSpPr>
            <p:spPr bwMode="auto">
              <a:xfrm>
                <a:off x="10501291" y="4903174"/>
                <a:ext cx="6443" cy="10309"/>
              </a:xfrm>
              <a:custGeom>
                <a:avLst/>
                <a:gdLst>
                  <a:gd name="T0" fmla="*/ 0 w 3"/>
                  <a:gd name="T1" fmla="*/ 4 h 4"/>
                  <a:gd name="T2" fmla="*/ 2 w 3"/>
                  <a:gd name="T3" fmla="*/ 0 h 4"/>
                  <a:gd name="T4" fmla="*/ 2 w 3"/>
                  <a:gd name="T5" fmla="*/ 3 h 4"/>
                  <a:gd name="T6" fmla="*/ 0 w 3"/>
                  <a:gd name="T7" fmla="*/ 4 h 4"/>
                </a:gdLst>
                <a:ahLst/>
                <a:cxnLst>
                  <a:cxn ang="0">
                    <a:pos x="T0" y="T1"/>
                  </a:cxn>
                  <a:cxn ang="0">
                    <a:pos x="T2" y="T3"/>
                  </a:cxn>
                  <a:cxn ang="0">
                    <a:pos x="T4" y="T5"/>
                  </a:cxn>
                  <a:cxn ang="0">
                    <a:pos x="T6" y="T7"/>
                  </a:cxn>
                </a:cxnLst>
                <a:rect l="0" t="0" r="r" b="b"/>
                <a:pathLst>
                  <a:path w="3" h="4">
                    <a:moveTo>
                      <a:pt x="0" y="4"/>
                    </a:moveTo>
                    <a:cubicBezTo>
                      <a:pt x="0" y="2"/>
                      <a:pt x="1" y="0"/>
                      <a:pt x="2" y="0"/>
                    </a:cubicBezTo>
                    <a:cubicBezTo>
                      <a:pt x="3" y="1"/>
                      <a:pt x="3" y="2"/>
                      <a:pt x="2" y="3"/>
                    </a:cubicBezTo>
                    <a:cubicBezTo>
                      <a:pt x="1" y="3"/>
                      <a:pt x="0" y="4"/>
                      <a:pt x="0" y="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6" name="Freeform 90">
                <a:extLst>
                  <a:ext uri="{FF2B5EF4-FFF2-40B4-BE49-F238E27FC236}">
                    <a16:creationId xmlns:a16="http://schemas.microsoft.com/office/drawing/2014/main" id="{E8A00729-B249-4871-A0E0-BC1AB53BBDED}"/>
                  </a:ext>
                </a:extLst>
              </p:cNvPr>
              <p:cNvSpPr>
                <a:spLocks/>
              </p:cNvSpPr>
              <p:nvPr/>
            </p:nvSpPr>
            <p:spPr bwMode="auto">
              <a:xfrm>
                <a:off x="10422683" y="4994673"/>
                <a:ext cx="24485" cy="14175"/>
              </a:xfrm>
              <a:custGeom>
                <a:avLst/>
                <a:gdLst>
                  <a:gd name="T0" fmla="*/ 0 w 10"/>
                  <a:gd name="T1" fmla="*/ 6 h 6"/>
                  <a:gd name="T2" fmla="*/ 4 w 10"/>
                  <a:gd name="T3" fmla="*/ 3 h 6"/>
                  <a:gd name="T4" fmla="*/ 8 w 10"/>
                  <a:gd name="T5" fmla="*/ 0 h 6"/>
                  <a:gd name="T6" fmla="*/ 8 w 10"/>
                  <a:gd name="T7" fmla="*/ 3 h 6"/>
                  <a:gd name="T8" fmla="*/ 4 w 10"/>
                  <a:gd name="T9" fmla="*/ 5 h 6"/>
                  <a:gd name="T10" fmla="*/ 0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0" y="6"/>
                    </a:moveTo>
                    <a:cubicBezTo>
                      <a:pt x="1" y="5"/>
                      <a:pt x="2" y="5"/>
                      <a:pt x="4" y="3"/>
                    </a:cubicBezTo>
                    <a:cubicBezTo>
                      <a:pt x="6" y="2"/>
                      <a:pt x="8" y="0"/>
                      <a:pt x="8" y="0"/>
                    </a:cubicBezTo>
                    <a:cubicBezTo>
                      <a:pt x="9" y="1"/>
                      <a:pt x="10" y="2"/>
                      <a:pt x="8" y="3"/>
                    </a:cubicBezTo>
                    <a:cubicBezTo>
                      <a:pt x="6" y="3"/>
                      <a:pt x="6" y="5"/>
                      <a:pt x="4" y="5"/>
                    </a:cubicBezTo>
                    <a:cubicBezTo>
                      <a:pt x="1" y="5"/>
                      <a:pt x="0" y="6"/>
                      <a:pt x="0" y="6"/>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7" name="Freeform 91">
                <a:extLst>
                  <a:ext uri="{FF2B5EF4-FFF2-40B4-BE49-F238E27FC236}">
                    <a16:creationId xmlns:a16="http://schemas.microsoft.com/office/drawing/2014/main" id="{474B22D9-B04A-4CA5-94A4-0F573C647BEC}"/>
                  </a:ext>
                </a:extLst>
              </p:cNvPr>
              <p:cNvSpPr>
                <a:spLocks/>
              </p:cNvSpPr>
              <p:nvPr/>
            </p:nvSpPr>
            <p:spPr bwMode="auto">
              <a:xfrm>
                <a:off x="10449745" y="4984363"/>
                <a:ext cx="6443" cy="7732"/>
              </a:xfrm>
              <a:custGeom>
                <a:avLst/>
                <a:gdLst>
                  <a:gd name="T0" fmla="*/ 0 w 3"/>
                  <a:gd name="T1" fmla="*/ 3 h 3"/>
                  <a:gd name="T2" fmla="*/ 2 w 3"/>
                  <a:gd name="T3" fmla="*/ 1 h 3"/>
                  <a:gd name="T4" fmla="*/ 1 w 3"/>
                  <a:gd name="T5" fmla="*/ 3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1" y="0"/>
                      <a:pt x="2" y="1"/>
                    </a:cubicBezTo>
                    <a:cubicBezTo>
                      <a:pt x="3" y="2"/>
                      <a:pt x="1" y="3"/>
                      <a:pt x="1" y="3"/>
                    </a:cubicBezTo>
                    <a:cubicBezTo>
                      <a:pt x="0" y="3"/>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8" name="Freeform 92">
                <a:extLst>
                  <a:ext uri="{FF2B5EF4-FFF2-40B4-BE49-F238E27FC236}">
                    <a16:creationId xmlns:a16="http://schemas.microsoft.com/office/drawing/2014/main" id="{FD0E985F-2B10-4287-825E-DC4317146F24}"/>
                  </a:ext>
                </a:extLst>
              </p:cNvPr>
              <p:cNvSpPr>
                <a:spLocks/>
              </p:cNvSpPr>
              <p:nvPr/>
            </p:nvSpPr>
            <p:spPr bwMode="auto">
              <a:xfrm>
                <a:off x="10461343" y="4976631"/>
                <a:ext cx="5155" cy="7732"/>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0" y="1"/>
                      <a:pt x="0" y="0"/>
                      <a:pt x="1" y="1"/>
                    </a:cubicBezTo>
                    <a:cubicBezTo>
                      <a:pt x="2" y="2"/>
                      <a:pt x="0" y="3"/>
                      <a:pt x="0"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9" name="Freeform 93">
                <a:extLst>
                  <a:ext uri="{FF2B5EF4-FFF2-40B4-BE49-F238E27FC236}">
                    <a16:creationId xmlns:a16="http://schemas.microsoft.com/office/drawing/2014/main" id="{3CFA8F8E-F5DC-47BF-ACF2-0FF8BA18E653}"/>
                  </a:ext>
                </a:extLst>
              </p:cNvPr>
              <p:cNvSpPr>
                <a:spLocks/>
              </p:cNvSpPr>
              <p:nvPr/>
            </p:nvSpPr>
            <p:spPr bwMode="auto">
              <a:xfrm>
                <a:off x="10355672" y="5016581"/>
                <a:ext cx="42526" cy="19331"/>
              </a:xfrm>
              <a:custGeom>
                <a:avLst/>
                <a:gdLst>
                  <a:gd name="T0" fmla="*/ 0 w 17"/>
                  <a:gd name="T1" fmla="*/ 8 h 8"/>
                  <a:gd name="T2" fmla="*/ 7 w 17"/>
                  <a:gd name="T3" fmla="*/ 4 h 8"/>
                  <a:gd name="T4" fmla="*/ 12 w 17"/>
                  <a:gd name="T5" fmla="*/ 1 h 8"/>
                  <a:gd name="T6" fmla="*/ 14 w 17"/>
                  <a:gd name="T7" fmla="*/ 2 h 8"/>
                  <a:gd name="T8" fmla="*/ 6 w 17"/>
                  <a:gd name="T9" fmla="*/ 6 h 8"/>
                  <a:gd name="T10" fmla="*/ 0 w 17"/>
                  <a:gd name="T11" fmla="*/ 8 h 8"/>
                </a:gdLst>
                <a:ahLst/>
                <a:cxnLst>
                  <a:cxn ang="0">
                    <a:pos x="T0" y="T1"/>
                  </a:cxn>
                  <a:cxn ang="0">
                    <a:pos x="T2" y="T3"/>
                  </a:cxn>
                  <a:cxn ang="0">
                    <a:pos x="T4" y="T5"/>
                  </a:cxn>
                  <a:cxn ang="0">
                    <a:pos x="T6" y="T7"/>
                  </a:cxn>
                  <a:cxn ang="0">
                    <a:pos x="T8" y="T9"/>
                  </a:cxn>
                  <a:cxn ang="0">
                    <a:pos x="T10" y="T11"/>
                  </a:cxn>
                </a:cxnLst>
                <a:rect l="0" t="0" r="r" b="b"/>
                <a:pathLst>
                  <a:path w="17" h="8">
                    <a:moveTo>
                      <a:pt x="0" y="8"/>
                    </a:moveTo>
                    <a:cubicBezTo>
                      <a:pt x="1" y="7"/>
                      <a:pt x="5" y="5"/>
                      <a:pt x="7" y="4"/>
                    </a:cubicBezTo>
                    <a:cubicBezTo>
                      <a:pt x="8" y="3"/>
                      <a:pt x="11" y="1"/>
                      <a:pt x="12" y="1"/>
                    </a:cubicBezTo>
                    <a:cubicBezTo>
                      <a:pt x="12" y="0"/>
                      <a:pt x="17" y="0"/>
                      <a:pt x="14" y="2"/>
                    </a:cubicBezTo>
                    <a:cubicBezTo>
                      <a:pt x="11" y="3"/>
                      <a:pt x="8" y="5"/>
                      <a:pt x="6" y="6"/>
                    </a:cubicBezTo>
                    <a:cubicBezTo>
                      <a:pt x="4" y="7"/>
                      <a:pt x="0" y="8"/>
                      <a:pt x="0" y="8"/>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0" name="Freeform 94">
                <a:extLst>
                  <a:ext uri="{FF2B5EF4-FFF2-40B4-BE49-F238E27FC236}">
                    <a16:creationId xmlns:a16="http://schemas.microsoft.com/office/drawing/2014/main" id="{DFD3EA02-2C6D-455B-95C9-B7B9A6ADC0A7}"/>
                  </a:ext>
                </a:extLst>
              </p:cNvPr>
              <p:cNvSpPr>
                <a:spLocks/>
              </p:cNvSpPr>
              <p:nvPr/>
            </p:nvSpPr>
            <p:spPr bwMode="auto">
              <a:xfrm>
                <a:off x="10393043" y="5006271"/>
                <a:ext cx="7732" cy="12889"/>
              </a:xfrm>
              <a:custGeom>
                <a:avLst/>
                <a:gdLst>
                  <a:gd name="T0" fmla="*/ 3 w 3"/>
                  <a:gd name="T1" fmla="*/ 5 h 5"/>
                  <a:gd name="T2" fmla="*/ 0 w 3"/>
                  <a:gd name="T3" fmla="*/ 2 h 5"/>
                  <a:gd name="T4" fmla="*/ 2 w 3"/>
                  <a:gd name="T5" fmla="*/ 1 h 5"/>
                  <a:gd name="T6" fmla="*/ 3 w 3"/>
                  <a:gd name="T7" fmla="*/ 5 h 5"/>
                </a:gdLst>
                <a:ahLst/>
                <a:cxnLst>
                  <a:cxn ang="0">
                    <a:pos x="T0" y="T1"/>
                  </a:cxn>
                  <a:cxn ang="0">
                    <a:pos x="T2" y="T3"/>
                  </a:cxn>
                  <a:cxn ang="0">
                    <a:pos x="T4" y="T5"/>
                  </a:cxn>
                  <a:cxn ang="0">
                    <a:pos x="T6" y="T7"/>
                  </a:cxn>
                </a:cxnLst>
                <a:rect l="0" t="0" r="r" b="b"/>
                <a:pathLst>
                  <a:path w="3" h="5">
                    <a:moveTo>
                      <a:pt x="3" y="5"/>
                    </a:moveTo>
                    <a:cubicBezTo>
                      <a:pt x="2" y="4"/>
                      <a:pt x="0" y="4"/>
                      <a:pt x="0" y="2"/>
                    </a:cubicBezTo>
                    <a:cubicBezTo>
                      <a:pt x="0" y="0"/>
                      <a:pt x="1" y="0"/>
                      <a:pt x="2" y="1"/>
                    </a:cubicBezTo>
                    <a:cubicBezTo>
                      <a:pt x="3" y="2"/>
                      <a:pt x="3" y="5"/>
                      <a:pt x="3" y="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1" name="Freeform 95">
                <a:extLst>
                  <a:ext uri="{FF2B5EF4-FFF2-40B4-BE49-F238E27FC236}">
                    <a16:creationId xmlns:a16="http://schemas.microsoft.com/office/drawing/2014/main" id="{D0267671-AF8F-4D09-B4CA-50E4F1374645}"/>
                  </a:ext>
                </a:extLst>
              </p:cNvPr>
              <p:cNvSpPr>
                <a:spLocks/>
              </p:cNvSpPr>
              <p:nvPr/>
            </p:nvSpPr>
            <p:spPr bwMode="auto">
              <a:xfrm>
                <a:off x="10279640" y="4819405"/>
                <a:ext cx="18041" cy="14175"/>
              </a:xfrm>
              <a:custGeom>
                <a:avLst/>
                <a:gdLst>
                  <a:gd name="T0" fmla="*/ 2 w 7"/>
                  <a:gd name="T1" fmla="*/ 4 h 6"/>
                  <a:gd name="T2" fmla="*/ 6 w 7"/>
                  <a:gd name="T3" fmla="*/ 5 h 6"/>
                  <a:gd name="T4" fmla="*/ 5 w 7"/>
                  <a:gd name="T5" fmla="*/ 3 h 6"/>
                  <a:gd name="T6" fmla="*/ 0 w 7"/>
                  <a:gd name="T7" fmla="*/ 1 h 6"/>
                  <a:gd name="T8" fmla="*/ 2 w 7"/>
                  <a:gd name="T9" fmla="*/ 4 h 6"/>
                </a:gdLst>
                <a:ahLst/>
                <a:cxnLst>
                  <a:cxn ang="0">
                    <a:pos x="T0" y="T1"/>
                  </a:cxn>
                  <a:cxn ang="0">
                    <a:pos x="T2" y="T3"/>
                  </a:cxn>
                  <a:cxn ang="0">
                    <a:pos x="T4" y="T5"/>
                  </a:cxn>
                  <a:cxn ang="0">
                    <a:pos x="T6" y="T7"/>
                  </a:cxn>
                  <a:cxn ang="0">
                    <a:pos x="T8" y="T9"/>
                  </a:cxn>
                </a:cxnLst>
                <a:rect l="0" t="0" r="r" b="b"/>
                <a:pathLst>
                  <a:path w="7" h="6">
                    <a:moveTo>
                      <a:pt x="2" y="4"/>
                    </a:moveTo>
                    <a:cubicBezTo>
                      <a:pt x="4" y="6"/>
                      <a:pt x="6" y="6"/>
                      <a:pt x="6" y="5"/>
                    </a:cubicBezTo>
                    <a:cubicBezTo>
                      <a:pt x="7" y="4"/>
                      <a:pt x="7" y="3"/>
                      <a:pt x="5" y="3"/>
                    </a:cubicBezTo>
                    <a:cubicBezTo>
                      <a:pt x="2" y="3"/>
                      <a:pt x="1" y="0"/>
                      <a:pt x="0" y="1"/>
                    </a:cubicBezTo>
                    <a:cubicBezTo>
                      <a:pt x="0" y="2"/>
                      <a:pt x="2" y="4"/>
                      <a:pt x="2" y="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2" name="Freeform 96">
                <a:extLst>
                  <a:ext uri="{FF2B5EF4-FFF2-40B4-BE49-F238E27FC236}">
                    <a16:creationId xmlns:a16="http://schemas.microsoft.com/office/drawing/2014/main" id="{6A0370AC-1719-4BF5-AA56-207056D3E704}"/>
                  </a:ext>
                </a:extLst>
              </p:cNvPr>
              <p:cNvSpPr>
                <a:spLocks/>
              </p:cNvSpPr>
              <p:nvPr/>
            </p:nvSpPr>
            <p:spPr bwMode="auto">
              <a:xfrm>
                <a:off x="10596652" y="3221388"/>
                <a:ext cx="95362" cy="159802"/>
              </a:xfrm>
              <a:custGeom>
                <a:avLst/>
                <a:gdLst>
                  <a:gd name="T0" fmla="*/ 12 w 39"/>
                  <a:gd name="T1" fmla="*/ 1 h 65"/>
                  <a:gd name="T2" fmla="*/ 4 w 39"/>
                  <a:gd name="T3" fmla="*/ 2 h 65"/>
                  <a:gd name="T4" fmla="*/ 0 w 39"/>
                  <a:gd name="T5" fmla="*/ 8 h 65"/>
                  <a:gd name="T6" fmla="*/ 16 w 39"/>
                  <a:gd name="T7" fmla="*/ 65 h 65"/>
                  <a:gd name="T8" fmla="*/ 38 w 39"/>
                  <a:gd name="T9" fmla="*/ 60 h 65"/>
                  <a:gd name="T10" fmla="*/ 38 w 39"/>
                  <a:gd name="T11" fmla="*/ 55 h 65"/>
                  <a:gd name="T12" fmla="*/ 33 w 39"/>
                  <a:gd name="T13" fmla="*/ 52 h 65"/>
                  <a:gd name="T14" fmla="*/ 34 w 39"/>
                  <a:gd name="T15" fmla="*/ 45 h 65"/>
                  <a:gd name="T16" fmla="*/ 28 w 39"/>
                  <a:gd name="T17" fmla="*/ 45 h 65"/>
                  <a:gd name="T18" fmla="*/ 23 w 39"/>
                  <a:gd name="T19" fmla="*/ 37 h 65"/>
                  <a:gd name="T20" fmla="*/ 20 w 39"/>
                  <a:gd name="T21" fmla="*/ 29 h 65"/>
                  <a:gd name="T22" fmla="*/ 11 w 39"/>
                  <a:gd name="T23" fmla="*/ 20 h 65"/>
                  <a:gd name="T24" fmla="*/ 7 w 39"/>
                  <a:gd name="T25" fmla="*/ 10 h 65"/>
                  <a:gd name="T26" fmla="*/ 11 w 39"/>
                  <a:gd name="T27" fmla="*/ 4 h 65"/>
                  <a:gd name="T28" fmla="*/ 11 w 39"/>
                  <a:gd name="T29" fmla="*/ 2 h 65"/>
                  <a:gd name="T30" fmla="*/ 12 w 39"/>
                  <a:gd name="T3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5">
                    <a:moveTo>
                      <a:pt x="12" y="1"/>
                    </a:moveTo>
                    <a:cubicBezTo>
                      <a:pt x="10" y="1"/>
                      <a:pt x="7" y="0"/>
                      <a:pt x="4" y="2"/>
                    </a:cubicBezTo>
                    <a:cubicBezTo>
                      <a:pt x="2" y="3"/>
                      <a:pt x="1" y="5"/>
                      <a:pt x="0" y="8"/>
                    </a:cubicBezTo>
                    <a:cubicBezTo>
                      <a:pt x="16" y="65"/>
                      <a:pt x="16" y="65"/>
                      <a:pt x="16" y="65"/>
                    </a:cubicBezTo>
                    <a:cubicBezTo>
                      <a:pt x="38" y="60"/>
                      <a:pt x="38" y="60"/>
                      <a:pt x="38" y="60"/>
                    </a:cubicBezTo>
                    <a:cubicBezTo>
                      <a:pt x="39" y="59"/>
                      <a:pt x="38" y="57"/>
                      <a:pt x="38" y="55"/>
                    </a:cubicBezTo>
                    <a:cubicBezTo>
                      <a:pt x="38" y="54"/>
                      <a:pt x="33" y="54"/>
                      <a:pt x="33" y="52"/>
                    </a:cubicBezTo>
                    <a:cubicBezTo>
                      <a:pt x="32" y="50"/>
                      <a:pt x="34" y="45"/>
                      <a:pt x="34" y="45"/>
                    </a:cubicBezTo>
                    <a:cubicBezTo>
                      <a:pt x="34" y="45"/>
                      <a:pt x="30" y="45"/>
                      <a:pt x="28" y="45"/>
                    </a:cubicBezTo>
                    <a:cubicBezTo>
                      <a:pt x="27" y="44"/>
                      <a:pt x="25" y="39"/>
                      <a:pt x="23" y="37"/>
                    </a:cubicBezTo>
                    <a:cubicBezTo>
                      <a:pt x="22" y="34"/>
                      <a:pt x="20" y="31"/>
                      <a:pt x="20" y="29"/>
                    </a:cubicBezTo>
                    <a:cubicBezTo>
                      <a:pt x="19" y="28"/>
                      <a:pt x="13" y="21"/>
                      <a:pt x="11" y="20"/>
                    </a:cubicBezTo>
                    <a:cubicBezTo>
                      <a:pt x="9" y="19"/>
                      <a:pt x="7" y="13"/>
                      <a:pt x="7" y="10"/>
                    </a:cubicBezTo>
                    <a:cubicBezTo>
                      <a:pt x="7" y="9"/>
                      <a:pt x="9" y="6"/>
                      <a:pt x="11" y="4"/>
                    </a:cubicBezTo>
                    <a:cubicBezTo>
                      <a:pt x="11" y="3"/>
                      <a:pt x="11" y="2"/>
                      <a:pt x="11" y="2"/>
                    </a:cubicBezTo>
                    <a:cubicBezTo>
                      <a:pt x="11" y="2"/>
                      <a:pt x="12" y="1"/>
                      <a:pt x="12" y="1"/>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3" name="Freeform 97">
                <a:extLst>
                  <a:ext uri="{FF2B5EF4-FFF2-40B4-BE49-F238E27FC236}">
                    <a16:creationId xmlns:a16="http://schemas.microsoft.com/office/drawing/2014/main" id="{1B94A99D-CC59-4481-AD6E-1B92E4C53F32}"/>
                  </a:ext>
                </a:extLst>
              </p:cNvPr>
              <p:cNvSpPr>
                <a:spLocks/>
              </p:cNvSpPr>
              <p:nvPr/>
            </p:nvSpPr>
            <p:spPr bwMode="auto">
              <a:xfrm>
                <a:off x="10724231" y="2908228"/>
                <a:ext cx="154640" cy="152069"/>
              </a:xfrm>
              <a:custGeom>
                <a:avLst/>
                <a:gdLst>
                  <a:gd name="T0" fmla="*/ 62 w 63"/>
                  <a:gd name="T1" fmla="*/ 25 h 62"/>
                  <a:gd name="T2" fmla="*/ 60 w 63"/>
                  <a:gd name="T3" fmla="*/ 17 h 62"/>
                  <a:gd name="T4" fmla="*/ 57 w 63"/>
                  <a:gd name="T5" fmla="*/ 6 h 62"/>
                  <a:gd name="T6" fmla="*/ 56 w 63"/>
                  <a:gd name="T7" fmla="*/ 0 h 62"/>
                  <a:gd name="T8" fmla="*/ 47 w 63"/>
                  <a:gd name="T9" fmla="*/ 1 h 62"/>
                  <a:gd name="T10" fmla="*/ 34 w 63"/>
                  <a:gd name="T11" fmla="*/ 5 h 62"/>
                  <a:gd name="T12" fmla="*/ 15 w 63"/>
                  <a:gd name="T13" fmla="*/ 9 h 62"/>
                  <a:gd name="T14" fmla="*/ 0 w 63"/>
                  <a:gd name="T15" fmla="*/ 12 h 62"/>
                  <a:gd name="T16" fmla="*/ 2 w 63"/>
                  <a:gd name="T17" fmla="*/ 22 h 62"/>
                  <a:gd name="T18" fmla="*/ 2 w 63"/>
                  <a:gd name="T19" fmla="*/ 30 h 62"/>
                  <a:gd name="T20" fmla="*/ 4 w 63"/>
                  <a:gd name="T21" fmla="*/ 36 h 62"/>
                  <a:gd name="T22" fmla="*/ 5 w 63"/>
                  <a:gd name="T23" fmla="*/ 43 h 62"/>
                  <a:gd name="T24" fmla="*/ 8 w 63"/>
                  <a:gd name="T25" fmla="*/ 49 h 62"/>
                  <a:gd name="T26" fmla="*/ 6 w 63"/>
                  <a:gd name="T27" fmla="*/ 52 h 62"/>
                  <a:gd name="T28" fmla="*/ 3 w 63"/>
                  <a:gd name="T29" fmla="*/ 57 h 62"/>
                  <a:gd name="T30" fmla="*/ 7 w 63"/>
                  <a:gd name="T31" fmla="*/ 62 h 62"/>
                  <a:gd name="T32" fmla="*/ 9 w 63"/>
                  <a:gd name="T33" fmla="*/ 60 h 62"/>
                  <a:gd name="T34" fmla="*/ 19 w 63"/>
                  <a:gd name="T35" fmla="*/ 50 h 62"/>
                  <a:gd name="T36" fmla="*/ 21 w 63"/>
                  <a:gd name="T37" fmla="*/ 49 h 62"/>
                  <a:gd name="T38" fmla="*/ 24 w 63"/>
                  <a:gd name="T39" fmla="*/ 47 h 62"/>
                  <a:gd name="T40" fmla="*/ 26 w 63"/>
                  <a:gd name="T41" fmla="*/ 44 h 62"/>
                  <a:gd name="T42" fmla="*/ 29 w 63"/>
                  <a:gd name="T43" fmla="*/ 43 h 62"/>
                  <a:gd name="T44" fmla="*/ 34 w 63"/>
                  <a:gd name="T45" fmla="*/ 42 h 62"/>
                  <a:gd name="T46" fmla="*/ 37 w 63"/>
                  <a:gd name="T47" fmla="*/ 40 h 62"/>
                  <a:gd name="T48" fmla="*/ 41 w 63"/>
                  <a:gd name="T49" fmla="*/ 39 h 62"/>
                  <a:gd name="T50" fmla="*/ 44 w 63"/>
                  <a:gd name="T51" fmla="*/ 37 h 62"/>
                  <a:gd name="T52" fmla="*/ 45 w 63"/>
                  <a:gd name="T53" fmla="*/ 34 h 62"/>
                  <a:gd name="T54" fmla="*/ 48 w 63"/>
                  <a:gd name="T55" fmla="*/ 36 h 62"/>
                  <a:gd name="T56" fmla="*/ 52 w 63"/>
                  <a:gd name="T57" fmla="*/ 35 h 62"/>
                  <a:gd name="T58" fmla="*/ 56 w 63"/>
                  <a:gd name="T59" fmla="*/ 32 h 62"/>
                  <a:gd name="T60" fmla="*/ 61 w 63"/>
                  <a:gd name="T61" fmla="*/ 31 h 62"/>
                  <a:gd name="T62" fmla="*/ 62 w 63"/>
                  <a:gd name="T63" fmla="*/ 31 h 62"/>
                  <a:gd name="T64" fmla="*/ 62 w 63"/>
                  <a:gd name="T6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2">
                    <a:moveTo>
                      <a:pt x="62" y="25"/>
                    </a:moveTo>
                    <a:cubicBezTo>
                      <a:pt x="62" y="23"/>
                      <a:pt x="62" y="21"/>
                      <a:pt x="60" y="17"/>
                    </a:cubicBezTo>
                    <a:cubicBezTo>
                      <a:pt x="59" y="12"/>
                      <a:pt x="58" y="7"/>
                      <a:pt x="57" y="6"/>
                    </a:cubicBezTo>
                    <a:cubicBezTo>
                      <a:pt x="57" y="5"/>
                      <a:pt x="57" y="2"/>
                      <a:pt x="56" y="0"/>
                    </a:cubicBezTo>
                    <a:cubicBezTo>
                      <a:pt x="54" y="0"/>
                      <a:pt x="50" y="0"/>
                      <a:pt x="47" y="1"/>
                    </a:cubicBezTo>
                    <a:cubicBezTo>
                      <a:pt x="44" y="2"/>
                      <a:pt x="39" y="3"/>
                      <a:pt x="34" y="5"/>
                    </a:cubicBezTo>
                    <a:cubicBezTo>
                      <a:pt x="29" y="6"/>
                      <a:pt x="20" y="8"/>
                      <a:pt x="15" y="9"/>
                    </a:cubicBezTo>
                    <a:cubicBezTo>
                      <a:pt x="11" y="10"/>
                      <a:pt x="4" y="11"/>
                      <a:pt x="0" y="12"/>
                    </a:cubicBezTo>
                    <a:cubicBezTo>
                      <a:pt x="1" y="12"/>
                      <a:pt x="2" y="19"/>
                      <a:pt x="2" y="22"/>
                    </a:cubicBezTo>
                    <a:cubicBezTo>
                      <a:pt x="2" y="26"/>
                      <a:pt x="2" y="26"/>
                      <a:pt x="2" y="30"/>
                    </a:cubicBezTo>
                    <a:cubicBezTo>
                      <a:pt x="3" y="33"/>
                      <a:pt x="3" y="34"/>
                      <a:pt x="4" y="36"/>
                    </a:cubicBezTo>
                    <a:cubicBezTo>
                      <a:pt x="6" y="39"/>
                      <a:pt x="4" y="39"/>
                      <a:pt x="5" y="43"/>
                    </a:cubicBezTo>
                    <a:cubicBezTo>
                      <a:pt x="6" y="47"/>
                      <a:pt x="8" y="47"/>
                      <a:pt x="8" y="49"/>
                    </a:cubicBezTo>
                    <a:cubicBezTo>
                      <a:pt x="8" y="51"/>
                      <a:pt x="7" y="51"/>
                      <a:pt x="6" y="52"/>
                    </a:cubicBezTo>
                    <a:cubicBezTo>
                      <a:pt x="4" y="54"/>
                      <a:pt x="4" y="55"/>
                      <a:pt x="3" y="57"/>
                    </a:cubicBezTo>
                    <a:cubicBezTo>
                      <a:pt x="2" y="58"/>
                      <a:pt x="5" y="60"/>
                      <a:pt x="7" y="62"/>
                    </a:cubicBezTo>
                    <a:cubicBezTo>
                      <a:pt x="7" y="61"/>
                      <a:pt x="7" y="61"/>
                      <a:pt x="9" y="60"/>
                    </a:cubicBezTo>
                    <a:cubicBezTo>
                      <a:pt x="11" y="57"/>
                      <a:pt x="18" y="51"/>
                      <a:pt x="19" y="50"/>
                    </a:cubicBezTo>
                    <a:cubicBezTo>
                      <a:pt x="19" y="49"/>
                      <a:pt x="20" y="49"/>
                      <a:pt x="21" y="49"/>
                    </a:cubicBezTo>
                    <a:cubicBezTo>
                      <a:pt x="23" y="49"/>
                      <a:pt x="23" y="48"/>
                      <a:pt x="24" y="47"/>
                    </a:cubicBezTo>
                    <a:cubicBezTo>
                      <a:pt x="25" y="45"/>
                      <a:pt x="25" y="44"/>
                      <a:pt x="26" y="44"/>
                    </a:cubicBezTo>
                    <a:cubicBezTo>
                      <a:pt x="26" y="43"/>
                      <a:pt x="29" y="43"/>
                      <a:pt x="29" y="43"/>
                    </a:cubicBezTo>
                    <a:cubicBezTo>
                      <a:pt x="30" y="42"/>
                      <a:pt x="32" y="42"/>
                      <a:pt x="34" y="42"/>
                    </a:cubicBezTo>
                    <a:cubicBezTo>
                      <a:pt x="35" y="42"/>
                      <a:pt x="36" y="40"/>
                      <a:pt x="37" y="40"/>
                    </a:cubicBezTo>
                    <a:cubicBezTo>
                      <a:pt x="38" y="40"/>
                      <a:pt x="40" y="39"/>
                      <a:pt x="41" y="39"/>
                    </a:cubicBezTo>
                    <a:cubicBezTo>
                      <a:pt x="42" y="39"/>
                      <a:pt x="43" y="38"/>
                      <a:pt x="44" y="37"/>
                    </a:cubicBezTo>
                    <a:cubicBezTo>
                      <a:pt x="45" y="37"/>
                      <a:pt x="45" y="34"/>
                      <a:pt x="45" y="34"/>
                    </a:cubicBezTo>
                    <a:cubicBezTo>
                      <a:pt x="46" y="34"/>
                      <a:pt x="47" y="36"/>
                      <a:pt x="48" y="36"/>
                    </a:cubicBezTo>
                    <a:cubicBezTo>
                      <a:pt x="49" y="36"/>
                      <a:pt x="51" y="35"/>
                      <a:pt x="52" y="35"/>
                    </a:cubicBezTo>
                    <a:cubicBezTo>
                      <a:pt x="52" y="34"/>
                      <a:pt x="55" y="33"/>
                      <a:pt x="56" y="32"/>
                    </a:cubicBezTo>
                    <a:cubicBezTo>
                      <a:pt x="57" y="32"/>
                      <a:pt x="59" y="31"/>
                      <a:pt x="61" y="31"/>
                    </a:cubicBezTo>
                    <a:cubicBezTo>
                      <a:pt x="61" y="31"/>
                      <a:pt x="61" y="31"/>
                      <a:pt x="62" y="31"/>
                    </a:cubicBezTo>
                    <a:cubicBezTo>
                      <a:pt x="62" y="29"/>
                      <a:pt x="63" y="26"/>
                      <a:pt x="62" y="2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4" name="Freeform 98">
                <a:extLst>
                  <a:ext uri="{FF2B5EF4-FFF2-40B4-BE49-F238E27FC236}">
                    <a16:creationId xmlns:a16="http://schemas.microsoft.com/office/drawing/2014/main" id="{204B5642-CC1F-4F0C-BBF5-0EB20661FE88}"/>
                  </a:ext>
                </a:extLst>
              </p:cNvPr>
              <p:cNvSpPr>
                <a:spLocks/>
              </p:cNvSpPr>
              <p:nvPr/>
            </p:nvSpPr>
            <p:spPr bwMode="auto">
              <a:xfrm>
                <a:off x="7713898" y="3232987"/>
                <a:ext cx="645624" cy="511623"/>
              </a:xfrm>
              <a:custGeom>
                <a:avLst/>
                <a:gdLst>
                  <a:gd name="T0" fmla="*/ 219 w 263"/>
                  <a:gd name="T1" fmla="*/ 204 h 207"/>
                  <a:gd name="T2" fmla="*/ 254 w 263"/>
                  <a:gd name="T3" fmla="*/ 207 h 207"/>
                  <a:gd name="T4" fmla="*/ 263 w 263"/>
                  <a:gd name="T5" fmla="*/ 27 h 207"/>
                  <a:gd name="T6" fmla="*/ 256 w 263"/>
                  <a:gd name="T7" fmla="*/ 21 h 207"/>
                  <a:gd name="T8" fmla="*/ 195 w 263"/>
                  <a:gd name="T9" fmla="*/ 18 h 207"/>
                  <a:gd name="T10" fmla="*/ 195 w 263"/>
                  <a:gd name="T11" fmla="*/ 17 h 207"/>
                  <a:gd name="T12" fmla="*/ 171 w 263"/>
                  <a:gd name="T13" fmla="*/ 16 h 207"/>
                  <a:gd name="T14" fmla="*/ 22 w 263"/>
                  <a:gd name="T15" fmla="*/ 0 h 207"/>
                  <a:gd name="T16" fmla="*/ 0 w 263"/>
                  <a:gd name="T17" fmla="*/ 183 h 207"/>
                  <a:gd name="T18" fmla="*/ 219 w 263"/>
                  <a:gd name="T19" fmla="*/ 2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07">
                    <a:moveTo>
                      <a:pt x="219" y="204"/>
                    </a:moveTo>
                    <a:cubicBezTo>
                      <a:pt x="230" y="205"/>
                      <a:pt x="242" y="206"/>
                      <a:pt x="254" y="207"/>
                    </a:cubicBezTo>
                    <a:cubicBezTo>
                      <a:pt x="255" y="184"/>
                      <a:pt x="263" y="29"/>
                      <a:pt x="263" y="27"/>
                    </a:cubicBezTo>
                    <a:cubicBezTo>
                      <a:pt x="263" y="23"/>
                      <a:pt x="261" y="21"/>
                      <a:pt x="256" y="21"/>
                    </a:cubicBezTo>
                    <a:cubicBezTo>
                      <a:pt x="252" y="20"/>
                      <a:pt x="234" y="20"/>
                      <a:pt x="195" y="18"/>
                    </a:cubicBezTo>
                    <a:cubicBezTo>
                      <a:pt x="195" y="17"/>
                      <a:pt x="195" y="17"/>
                      <a:pt x="195" y="17"/>
                    </a:cubicBezTo>
                    <a:cubicBezTo>
                      <a:pt x="188" y="17"/>
                      <a:pt x="180" y="16"/>
                      <a:pt x="171" y="16"/>
                    </a:cubicBezTo>
                    <a:cubicBezTo>
                      <a:pt x="138" y="13"/>
                      <a:pt x="73" y="6"/>
                      <a:pt x="22" y="0"/>
                    </a:cubicBezTo>
                    <a:cubicBezTo>
                      <a:pt x="0" y="183"/>
                      <a:pt x="0" y="183"/>
                      <a:pt x="0" y="183"/>
                    </a:cubicBezTo>
                    <a:cubicBezTo>
                      <a:pt x="62" y="191"/>
                      <a:pt x="136" y="199"/>
                      <a:pt x="219" y="20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5" name="Freeform 99">
                <a:extLst>
                  <a:ext uri="{FF2B5EF4-FFF2-40B4-BE49-F238E27FC236}">
                    <a16:creationId xmlns:a16="http://schemas.microsoft.com/office/drawing/2014/main" id="{4BC8CAD4-2D98-4F6C-9C75-1BBE9AB9ED99}"/>
                  </a:ext>
                </a:extLst>
              </p:cNvPr>
              <p:cNvSpPr>
                <a:spLocks/>
              </p:cNvSpPr>
              <p:nvPr/>
            </p:nvSpPr>
            <p:spPr bwMode="auto">
              <a:xfrm>
                <a:off x="6483218" y="2860545"/>
                <a:ext cx="729387" cy="1230732"/>
              </a:xfrm>
              <a:custGeom>
                <a:avLst/>
                <a:gdLst>
                  <a:gd name="T0" fmla="*/ 268 w 297"/>
                  <a:gd name="T1" fmla="*/ 497 h 499"/>
                  <a:gd name="T2" fmla="*/ 273 w 297"/>
                  <a:gd name="T3" fmla="*/ 490 h 499"/>
                  <a:gd name="T4" fmla="*/ 265 w 297"/>
                  <a:gd name="T5" fmla="*/ 482 h 499"/>
                  <a:gd name="T6" fmla="*/ 267 w 297"/>
                  <a:gd name="T7" fmla="*/ 472 h 499"/>
                  <a:gd name="T8" fmla="*/ 275 w 297"/>
                  <a:gd name="T9" fmla="*/ 459 h 499"/>
                  <a:gd name="T10" fmla="*/ 279 w 297"/>
                  <a:gd name="T11" fmla="*/ 443 h 499"/>
                  <a:gd name="T12" fmla="*/ 290 w 297"/>
                  <a:gd name="T13" fmla="*/ 435 h 499"/>
                  <a:gd name="T14" fmla="*/ 293 w 297"/>
                  <a:gd name="T15" fmla="*/ 425 h 499"/>
                  <a:gd name="T16" fmla="*/ 288 w 297"/>
                  <a:gd name="T17" fmla="*/ 414 h 499"/>
                  <a:gd name="T18" fmla="*/ 285 w 297"/>
                  <a:gd name="T19" fmla="*/ 404 h 499"/>
                  <a:gd name="T20" fmla="*/ 283 w 297"/>
                  <a:gd name="T21" fmla="*/ 394 h 499"/>
                  <a:gd name="T22" fmla="*/ 131 w 297"/>
                  <a:gd name="T23" fmla="*/ 173 h 499"/>
                  <a:gd name="T24" fmla="*/ 27 w 297"/>
                  <a:gd name="T25" fmla="*/ 0 h 499"/>
                  <a:gd name="T26" fmla="*/ 25 w 297"/>
                  <a:gd name="T27" fmla="*/ 12 h 499"/>
                  <a:gd name="T28" fmla="*/ 22 w 297"/>
                  <a:gd name="T29" fmla="*/ 33 h 499"/>
                  <a:gd name="T30" fmla="*/ 15 w 297"/>
                  <a:gd name="T31" fmla="*/ 49 h 499"/>
                  <a:gd name="T32" fmla="*/ 6 w 297"/>
                  <a:gd name="T33" fmla="*/ 60 h 499"/>
                  <a:gd name="T34" fmla="*/ 0 w 297"/>
                  <a:gd name="T35" fmla="*/ 77 h 499"/>
                  <a:gd name="T36" fmla="*/ 8 w 297"/>
                  <a:gd name="T37" fmla="*/ 92 h 499"/>
                  <a:gd name="T38" fmla="*/ 11 w 297"/>
                  <a:gd name="T39" fmla="*/ 112 h 499"/>
                  <a:gd name="T40" fmla="*/ 7 w 297"/>
                  <a:gd name="T41" fmla="*/ 134 h 499"/>
                  <a:gd name="T42" fmla="*/ 6 w 297"/>
                  <a:gd name="T43" fmla="*/ 147 h 499"/>
                  <a:gd name="T44" fmla="*/ 17 w 297"/>
                  <a:gd name="T45" fmla="*/ 169 h 499"/>
                  <a:gd name="T46" fmla="*/ 23 w 297"/>
                  <a:gd name="T47" fmla="*/ 186 h 499"/>
                  <a:gd name="T48" fmla="*/ 20 w 297"/>
                  <a:gd name="T49" fmla="*/ 185 h 499"/>
                  <a:gd name="T50" fmla="*/ 23 w 297"/>
                  <a:gd name="T51" fmla="*/ 191 h 499"/>
                  <a:gd name="T52" fmla="*/ 29 w 297"/>
                  <a:gd name="T53" fmla="*/ 201 h 499"/>
                  <a:gd name="T54" fmla="*/ 34 w 297"/>
                  <a:gd name="T55" fmla="*/ 198 h 499"/>
                  <a:gd name="T56" fmla="*/ 44 w 297"/>
                  <a:gd name="T57" fmla="*/ 192 h 499"/>
                  <a:gd name="T58" fmla="*/ 58 w 297"/>
                  <a:gd name="T59" fmla="*/ 196 h 499"/>
                  <a:gd name="T60" fmla="*/ 67 w 297"/>
                  <a:gd name="T61" fmla="*/ 198 h 499"/>
                  <a:gd name="T62" fmla="*/ 64 w 297"/>
                  <a:gd name="T63" fmla="*/ 200 h 499"/>
                  <a:gd name="T64" fmla="*/ 56 w 297"/>
                  <a:gd name="T65" fmla="*/ 199 h 499"/>
                  <a:gd name="T66" fmla="*/ 45 w 297"/>
                  <a:gd name="T67" fmla="*/ 196 h 499"/>
                  <a:gd name="T68" fmla="*/ 38 w 297"/>
                  <a:gd name="T69" fmla="*/ 198 h 499"/>
                  <a:gd name="T70" fmla="*/ 40 w 297"/>
                  <a:gd name="T71" fmla="*/ 207 h 499"/>
                  <a:gd name="T72" fmla="*/ 43 w 297"/>
                  <a:gd name="T73" fmla="*/ 220 h 499"/>
                  <a:gd name="T74" fmla="*/ 38 w 297"/>
                  <a:gd name="T75" fmla="*/ 219 h 499"/>
                  <a:gd name="T76" fmla="*/ 32 w 297"/>
                  <a:gd name="T77" fmla="*/ 207 h 499"/>
                  <a:gd name="T78" fmla="*/ 30 w 297"/>
                  <a:gd name="T79" fmla="*/ 218 h 499"/>
                  <a:gd name="T80" fmla="*/ 28 w 297"/>
                  <a:gd name="T81" fmla="*/ 230 h 499"/>
                  <a:gd name="T82" fmla="*/ 38 w 297"/>
                  <a:gd name="T83" fmla="*/ 246 h 499"/>
                  <a:gd name="T84" fmla="*/ 44 w 297"/>
                  <a:gd name="T85" fmla="*/ 259 h 499"/>
                  <a:gd name="T86" fmla="*/ 36 w 297"/>
                  <a:gd name="T87" fmla="*/ 278 h 499"/>
                  <a:gd name="T88" fmla="*/ 43 w 297"/>
                  <a:gd name="T89" fmla="*/ 292 h 499"/>
                  <a:gd name="T90" fmla="*/ 48 w 297"/>
                  <a:gd name="T91" fmla="*/ 304 h 499"/>
                  <a:gd name="T92" fmla="*/ 55 w 297"/>
                  <a:gd name="T93" fmla="*/ 316 h 499"/>
                  <a:gd name="T94" fmla="*/ 61 w 297"/>
                  <a:gd name="T95" fmla="*/ 326 h 499"/>
                  <a:gd name="T96" fmla="*/ 60 w 297"/>
                  <a:gd name="T97" fmla="*/ 334 h 499"/>
                  <a:gd name="T98" fmla="*/ 67 w 297"/>
                  <a:gd name="T99" fmla="*/ 343 h 499"/>
                  <a:gd name="T100" fmla="*/ 63 w 297"/>
                  <a:gd name="T101" fmla="*/ 356 h 499"/>
                  <a:gd name="T102" fmla="*/ 64 w 297"/>
                  <a:gd name="T103" fmla="*/ 369 h 499"/>
                  <a:gd name="T104" fmla="*/ 79 w 297"/>
                  <a:gd name="T105" fmla="*/ 375 h 499"/>
                  <a:gd name="T106" fmla="*/ 96 w 297"/>
                  <a:gd name="T107" fmla="*/ 382 h 499"/>
                  <a:gd name="T108" fmla="*/ 107 w 297"/>
                  <a:gd name="T109" fmla="*/ 395 h 499"/>
                  <a:gd name="T110" fmla="*/ 119 w 297"/>
                  <a:gd name="T111" fmla="*/ 406 h 499"/>
                  <a:gd name="T112" fmla="*/ 133 w 297"/>
                  <a:gd name="T113" fmla="*/ 412 h 499"/>
                  <a:gd name="T114" fmla="*/ 134 w 297"/>
                  <a:gd name="T115" fmla="*/ 424 h 499"/>
                  <a:gd name="T116" fmla="*/ 146 w 297"/>
                  <a:gd name="T117" fmla="*/ 428 h 499"/>
                  <a:gd name="T118" fmla="*/ 168 w 297"/>
                  <a:gd name="T119" fmla="*/ 465 h 499"/>
                  <a:gd name="T120" fmla="*/ 168 w 297"/>
                  <a:gd name="T121" fmla="*/ 481 h 499"/>
                  <a:gd name="T122" fmla="*/ 235 w 297"/>
                  <a:gd name="T123" fmla="*/ 495 h 499"/>
                  <a:gd name="T124" fmla="*/ 263 w 297"/>
                  <a:gd name="T125" fmla="*/ 4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499">
                    <a:moveTo>
                      <a:pt x="263" y="496"/>
                    </a:moveTo>
                    <a:cubicBezTo>
                      <a:pt x="265" y="497"/>
                      <a:pt x="267" y="499"/>
                      <a:pt x="268" y="497"/>
                    </a:cubicBezTo>
                    <a:cubicBezTo>
                      <a:pt x="268" y="496"/>
                      <a:pt x="270" y="495"/>
                      <a:pt x="270" y="494"/>
                    </a:cubicBezTo>
                    <a:cubicBezTo>
                      <a:pt x="271" y="493"/>
                      <a:pt x="273" y="492"/>
                      <a:pt x="273" y="490"/>
                    </a:cubicBezTo>
                    <a:cubicBezTo>
                      <a:pt x="273" y="489"/>
                      <a:pt x="271" y="485"/>
                      <a:pt x="270" y="485"/>
                    </a:cubicBezTo>
                    <a:cubicBezTo>
                      <a:pt x="269" y="485"/>
                      <a:pt x="265" y="484"/>
                      <a:pt x="265" y="482"/>
                    </a:cubicBezTo>
                    <a:cubicBezTo>
                      <a:pt x="264" y="479"/>
                      <a:pt x="267" y="478"/>
                      <a:pt x="267" y="477"/>
                    </a:cubicBezTo>
                    <a:cubicBezTo>
                      <a:pt x="267" y="476"/>
                      <a:pt x="268" y="473"/>
                      <a:pt x="267" y="472"/>
                    </a:cubicBezTo>
                    <a:cubicBezTo>
                      <a:pt x="266" y="470"/>
                      <a:pt x="264" y="470"/>
                      <a:pt x="268" y="468"/>
                    </a:cubicBezTo>
                    <a:cubicBezTo>
                      <a:pt x="271" y="465"/>
                      <a:pt x="274" y="461"/>
                      <a:pt x="275" y="459"/>
                    </a:cubicBezTo>
                    <a:cubicBezTo>
                      <a:pt x="276" y="457"/>
                      <a:pt x="278" y="452"/>
                      <a:pt x="278" y="451"/>
                    </a:cubicBezTo>
                    <a:cubicBezTo>
                      <a:pt x="278" y="449"/>
                      <a:pt x="279" y="444"/>
                      <a:pt x="279" y="443"/>
                    </a:cubicBezTo>
                    <a:cubicBezTo>
                      <a:pt x="280" y="442"/>
                      <a:pt x="283" y="439"/>
                      <a:pt x="284" y="438"/>
                    </a:cubicBezTo>
                    <a:cubicBezTo>
                      <a:pt x="285" y="437"/>
                      <a:pt x="289" y="436"/>
                      <a:pt x="290" y="435"/>
                    </a:cubicBezTo>
                    <a:cubicBezTo>
                      <a:pt x="291" y="434"/>
                      <a:pt x="294" y="431"/>
                      <a:pt x="296" y="430"/>
                    </a:cubicBezTo>
                    <a:cubicBezTo>
                      <a:pt x="297" y="429"/>
                      <a:pt x="294" y="427"/>
                      <a:pt x="293" y="425"/>
                    </a:cubicBezTo>
                    <a:cubicBezTo>
                      <a:pt x="291" y="422"/>
                      <a:pt x="289" y="420"/>
                      <a:pt x="289" y="419"/>
                    </a:cubicBezTo>
                    <a:cubicBezTo>
                      <a:pt x="289" y="417"/>
                      <a:pt x="289" y="416"/>
                      <a:pt x="288" y="414"/>
                    </a:cubicBezTo>
                    <a:cubicBezTo>
                      <a:pt x="287" y="413"/>
                      <a:pt x="287" y="412"/>
                      <a:pt x="287" y="410"/>
                    </a:cubicBezTo>
                    <a:cubicBezTo>
                      <a:pt x="287" y="408"/>
                      <a:pt x="286" y="406"/>
                      <a:pt x="285" y="404"/>
                    </a:cubicBezTo>
                    <a:cubicBezTo>
                      <a:pt x="284" y="403"/>
                      <a:pt x="283" y="403"/>
                      <a:pt x="283" y="401"/>
                    </a:cubicBezTo>
                    <a:cubicBezTo>
                      <a:pt x="283" y="399"/>
                      <a:pt x="283" y="395"/>
                      <a:pt x="283" y="394"/>
                    </a:cubicBezTo>
                    <a:cubicBezTo>
                      <a:pt x="283" y="394"/>
                      <a:pt x="283" y="394"/>
                      <a:pt x="283" y="394"/>
                    </a:cubicBezTo>
                    <a:cubicBezTo>
                      <a:pt x="131" y="173"/>
                      <a:pt x="131" y="173"/>
                      <a:pt x="131" y="173"/>
                    </a:cubicBezTo>
                    <a:cubicBezTo>
                      <a:pt x="165" y="37"/>
                      <a:pt x="165" y="37"/>
                      <a:pt x="165" y="37"/>
                    </a:cubicBezTo>
                    <a:cubicBezTo>
                      <a:pt x="95" y="20"/>
                      <a:pt x="45" y="5"/>
                      <a:pt x="27" y="0"/>
                    </a:cubicBezTo>
                    <a:cubicBezTo>
                      <a:pt x="27" y="2"/>
                      <a:pt x="25" y="5"/>
                      <a:pt x="24" y="8"/>
                    </a:cubicBezTo>
                    <a:cubicBezTo>
                      <a:pt x="22" y="11"/>
                      <a:pt x="25" y="12"/>
                      <a:pt x="25" y="12"/>
                    </a:cubicBezTo>
                    <a:cubicBezTo>
                      <a:pt x="25" y="12"/>
                      <a:pt x="25" y="19"/>
                      <a:pt x="25" y="22"/>
                    </a:cubicBezTo>
                    <a:cubicBezTo>
                      <a:pt x="25" y="24"/>
                      <a:pt x="23" y="31"/>
                      <a:pt x="22" y="33"/>
                    </a:cubicBezTo>
                    <a:cubicBezTo>
                      <a:pt x="20" y="35"/>
                      <a:pt x="17" y="41"/>
                      <a:pt x="17" y="41"/>
                    </a:cubicBezTo>
                    <a:cubicBezTo>
                      <a:pt x="18" y="45"/>
                      <a:pt x="16" y="48"/>
                      <a:pt x="15" y="49"/>
                    </a:cubicBezTo>
                    <a:cubicBezTo>
                      <a:pt x="14" y="50"/>
                      <a:pt x="14" y="53"/>
                      <a:pt x="13" y="54"/>
                    </a:cubicBezTo>
                    <a:cubicBezTo>
                      <a:pt x="11" y="56"/>
                      <a:pt x="8" y="58"/>
                      <a:pt x="6" y="60"/>
                    </a:cubicBezTo>
                    <a:cubicBezTo>
                      <a:pt x="4" y="62"/>
                      <a:pt x="1" y="68"/>
                      <a:pt x="1" y="68"/>
                    </a:cubicBezTo>
                    <a:cubicBezTo>
                      <a:pt x="1" y="68"/>
                      <a:pt x="0" y="75"/>
                      <a:pt x="0" y="77"/>
                    </a:cubicBezTo>
                    <a:cubicBezTo>
                      <a:pt x="0" y="79"/>
                      <a:pt x="5" y="84"/>
                      <a:pt x="6" y="86"/>
                    </a:cubicBezTo>
                    <a:cubicBezTo>
                      <a:pt x="7" y="87"/>
                      <a:pt x="7" y="90"/>
                      <a:pt x="8" y="92"/>
                    </a:cubicBezTo>
                    <a:cubicBezTo>
                      <a:pt x="9" y="94"/>
                      <a:pt x="10" y="97"/>
                      <a:pt x="11" y="100"/>
                    </a:cubicBezTo>
                    <a:cubicBezTo>
                      <a:pt x="11" y="103"/>
                      <a:pt x="11" y="111"/>
                      <a:pt x="11" y="112"/>
                    </a:cubicBezTo>
                    <a:cubicBezTo>
                      <a:pt x="11" y="114"/>
                      <a:pt x="8" y="119"/>
                      <a:pt x="7" y="121"/>
                    </a:cubicBezTo>
                    <a:cubicBezTo>
                      <a:pt x="5" y="123"/>
                      <a:pt x="7" y="134"/>
                      <a:pt x="7" y="134"/>
                    </a:cubicBezTo>
                    <a:cubicBezTo>
                      <a:pt x="7" y="134"/>
                      <a:pt x="7" y="138"/>
                      <a:pt x="5" y="140"/>
                    </a:cubicBezTo>
                    <a:cubicBezTo>
                      <a:pt x="2" y="141"/>
                      <a:pt x="5" y="143"/>
                      <a:pt x="6" y="147"/>
                    </a:cubicBezTo>
                    <a:cubicBezTo>
                      <a:pt x="8" y="150"/>
                      <a:pt x="12" y="156"/>
                      <a:pt x="12" y="159"/>
                    </a:cubicBezTo>
                    <a:cubicBezTo>
                      <a:pt x="12" y="162"/>
                      <a:pt x="14" y="165"/>
                      <a:pt x="17" y="169"/>
                    </a:cubicBezTo>
                    <a:cubicBezTo>
                      <a:pt x="20" y="172"/>
                      <a:pt x="17" y="174"/>
                      <a:pt x="21" y="176"/>
                    </a:cubicBezTo>
                    <a:cubicBezTo>
                      <a:pt x="24" y="179"/>
                      <a:pt x="23" y="186"/>
                      <a:pt x="23" y="186"/>
                    </a:cubicBezTo>
                    <a:cubicBezTo>
                      <a:pt x="23" y="183"/>
                      <a:pt x="20" y="182"/>
                      <a:pt x="20" y="182"/>
                    </a:cubicBezTo>
                    <a:cubicBezTo>
                      <a:pt x="20" y="182"/>
                      <a:pt x="22" y="183"/>
                      <a:pt x="20" y="185"/>
                    </a:cubicBezTo>
                    <a:cubicBezTo>
                      <a:pt x="19" y="187"/>
                      <a:pt x="18" y="189"/>
                      <a:pt x="18" y="189"/>
                    </a:cubicBezTo>
                    <a:cubicBezTo>
                      <a:pt x="19" y="188"/>
                      <a:pt x="21" y="190"/>
                      <a:pt x="23" y="191"/>
                    </a:cubicBezTo>
                    <a:cubicBezTo>
                      <a:pt x="25" y="193"/>
                      <a:pt x="24" y="196"/>
                      <a:pt x="24" y="196"/>
                    </a:cubicBezTo>
                    <a:cubicBezTo>
                      <a:pt x="26" y="196"/>
                      <a:pt x="28" y="199"/>
                      <a:pt x="29" y="201"/>
                    </a:cubicBezTo>
                    <a:cubicBezTo>
                      <a:pt x="31" y="203"/>
                      <a:pt x="33" y="203"/>
                      <a:pt x="34" y="202"/>
                    </a:cubicBezTo>
                    <a:cubicBezTo>
                      <a:pt x="35" y="202"/>
                      <a:pt x="34" y="198"/>
                      <a:pt x="34" y="198"/>
                    </a:cubicBezTo>
                    <a:cubicBezTo>
                      <a:pt x="34" y="198"/>
                      <a:pt x="35" y="197"/>
                      <a:pt x="36" y="194"/>
                    </a:cubicBezTo>
                    <a:cubicBezTo>
                      <a:pt x="37" y="190"/>
                      <a:pt x="42" y="188"/>
                      <a:pt x="44" y="192"/>
                    </a:cubicBezTo>
                    <a:cubicBezTo>
                      <a:pt x="46" y="196"/>
                      <a:pt x="48" y="194"/>
                      <a:pt x="51" y="194"/>
                    </a:cubicBezTo>
                    <a:cubicBezTo>
                      <a:pt x="54" y="194"/>
                      <a:pt x="55" y="196"/>
                      <a:pt x="58" y="196"/>
                    </a:cubicBezTo>
                    <a:cubicBezTo>
                      <a:pt x="62" y="196"/>
                      <a:pt x="60" y="195"/>
                      <a:pt x="62" y="195"/>
                    </a:cubicBezTo>
                    <a:cubicBezTo>
                      <a:pt x="64" y="195"/>
                      <a:pt x="64" y="197"/>
                      <a:pt x="67" y="198"/>
                    </a:cubicBezTo>
                    <a:cubicBezTo>
                      <a:pt x="69" y="199"/>
                      <a:pt x="71" y="205"/>
                      <a:pt x="71" y="205"/>
                    </a:cubicBezTo>
                    <a:cubicBezTo>
                      <a:pt x="69" y="203"/>
                      <a:pt x="65" y="200"/>
                      <a:pt x="64" y="200"/>
                    </a:cubicBezTo>
                    <a:cubicBezTo>
                      <a:pt x="64" y="200"/>
                      <a:pt x="62" y="200"/>
                      <a:pt x="60" y="201"/>
                    </a:cubicBezTo>
                    <a:cubicBezTo>
                      <a:pt x="58" y="201"/>
                      <a:pt x="56" y="199"/>
                      <a:pt x="56" y="199"/>
                    </a:cubicBezTo>
                    <a:cubicBezTo>
                      <a:pt x="56" y="199"/>
                      <a:pt x="53" y="197"/>
                      <a:pt x="50" y="197"/>
                    </a:cubicBezTo>
                    <a:cubicBezTo>
                      <a:pt x="48" y="197"/>
                      <a:pt x="45" y="196"/>
                      <a:pt x="45" y="196"/>
                    </a:cubicBezTo>
                    <a:cubicBezTo>
                      <a:pt x="41" y="196"/>
                      <a:pt x="41" y="196"/>
                      <a:pt x="41" y="196"/>
                    </a:cubicBezTo>
                    <a:cubicBezTo>
                      <a:pt x="41" y="196"/>
                      <a:pt x="39" y="196"/>
                      <a:pt x="38" y="198"/>
                    </a:cubicBezTo>
                    <a:cubicBezTo>
                      <a:pt x="38" y="199"/>
                      <a:pt x="39" y="202"/>
                      <a:pt x="39" y="202"/>
                    </a:cubicBezTo>
                    <a:cubicBezTo>
                      <a:pt x="40" y="207"/>
                      <a:pt x="40" y="207"/>
                      <a:pt x="40" y="207"/>
                    </a:cubicBezTo>
                    <a:cubicBezTo>
                      <a:pt x="40" y="207"/>
                      <a:pt x="42" y="212"/>
                      <a:pt x="42" y="214"/>
                    </a:cubicBezTo>
                    <a:cubicBezTo>
                      <a:pt x="42" y="217"/>
                      <a:pt x="41" y="219"/>
                      <a:pt x="43" y="220"/>
                    </a:cubicBezTo>
                    <a:cubicBezTo>
                      <a:pt x="44" y="222"/>
                      <a:pt x="43" y="224"/>
                      <a:pt x="42" y="224"/>
                    </a:cubicBezTo>
                    <a:cubicBezTo>
                      <a:pt x="40" y="223"/>
                      <a:pt x="41" y="221"/>
                      <a:pt x="38" y="219"/>
                    </a:cubicBezTo>
                    <a:cubicBezTo>
                      <a:pt x="36" y="217"/>
                      <a:pt x="35" y="214"/>
                      <a:pt x="35" y="214"/>
                    </a:cubicBezTo>
                    <a:cubicBezTo>
                      <a:pt x="35" y="214"/>
                      <a:pt x="34" y="207"/>
                      <a:pt x="32" y="207"/>
                    </a:cubicBezTo>
                    <a:cubicBezTo>
                      <a:pt x="31" y="207"/>
                      <a:pt x="31" y="210"/>
                      <a:pt x="30" y="212"/>
                    </a:cubicBezTo>
                    <a:cubicBezTo>
                      <a:pt x="28" y="215"/>
                      <a:pt x="29" y="217"/>
                      <a:pt x="30" y="218"/>
                    </a:cubicBezTo>
                    <a:cubicBezTo>
                      <a:pt x="30" y="218"/>
                      <a:pt x="30" y="222"/>
                      <a:pt x="30" y="224"/>
                    </a:cubicBezTo>
                    <a:cubicBezTo>
                      <a:pt x="30" y="227"/>
                      <a:pt x="28" y="227"/>
                      <a:pt x="28" y="230"/>
                    </a:cubicBezTo>
                    <a:cubicBezTo>
                      <a:pt x="27" y="233"/>
                      <a:pt x="30" y="235"/>
                      <a:pt x="32" y="240"/>
                    </a:cubicBezTo>
                    <a:cubicBezTo>
                      <a:pt x="35" y="245"/>
                      <a:pt x="37" y="246"/>
                      <a:pt x="38" y="246"/>
                    </a:cubicBezTo>
                    <a:cubicBezTo>
                      <a:pt x="40" y="247"/>
                      <a:pt x="44" y="249"/>
                      <a:pt x="45" y="250"/>
                    </a:cubicBezTo>
                    <a:cubicBezTo>
                      <a:pt x="45" y="251"/>
                      <a:pt x="45" y="257"/>
                      <a:pt x="44" y="259"/>
                    </a:cubicBezTo>
                    <a:cubicBezTo>
                      <a:pt x="43" y="260"/>
                      <a:pt x="37" y="263"/>
                      <a:pt x="36" y="265"/>
                    </a:cubicBezTo>
                    <a:cubicBezTo>
                      <a:pt x="35" y="267"/>
                      <a:pt x="35" y="276"/>
                      <a:pt x="36" y="278"/>
                    </a:cubicBezTo>
                    <a:cubicBezTo>
                      <a:pt x="37" y="279"/>
                      <a:pt x="41" y="285"/>
                      <a:pt x="42" y="286"/>
                    </a:cubicBezTo>
                    <a:cubicBezTo>
                      <a:pt x="43" y="287"/>
                      <a:pt x="43" y="292"/>
                      <a:pt x="43" y="292"/>
                    </a:cubicBezTo>
                    <a:cubicBezTo>
                      <a:pt x="46" y="294"/>
                      <a:pt x="46" y="296"/>
                      <a:pt x="46" y="298"/>
                    </a:cubicBezTo>
                    <a:cubicBezTo>
                      <a:pt x="46" y="300"/>
                      <a:pt x="47" y="303"/>
                      <a:pt x="48" y="304"/>
                    </a:cubicBezTo>
                    <a:cubicBezTo>
                      <a:pt x="49" y="305"/>
                      <a:pt x="49" y="309"/>
                      <a:pt x="50" y="310"/>
                    </a:cubicBezTo>
                    <a:cubicBezTo>
                      <a:pt x="51" y="312"/>
                      <a:pt x="55" y="315"/>
                      <a:pt x="55" y="316"/>
                    </a:cubicBezTo>
                    <a:cubicBezTo>
                      <a:pt x="56" y="318"/>
                      <a:pt x="56" y="320"/>
                      <a:pt x="57" y="321"/>
                    </a:cubicBezTo>
                    <a:cubicBezTo>
                      <a:pt x="59" y="322"/>
                      <a:pt x="61" y="326"/>
                      <a:pt x="61" y="326"/>
                    </a:cubicBezTo>
                    <a:cubicBezTo>
                      <a:pt x="61" y="329"/>
                      <a:pt x="61" y="329"/>
                      <a:pt x="61" y="329"/>
                    </a:cubicBezTo>
                    <a:cubicBezTo>
                      <a:pt x="61" y="329"/>
                      <a:pt x="60" y="332"/>
                      <a:pt x="60" y="334"/>
                    </a:cubicBezTo>
                    <a:cubicBezTo>
                      <a:pt x="60" y="335"/>
                      <a:pt x="61" y="337"/>
                      <a:pt x="64" y="338"/>
                    </a:cubicBezTo>
                    <a:cubicBezTo>
                      <a:pt x="67" y="338"/>
                      <a:pt x="67" y="341"/>
                      <a:pt x="67" y="343"/>
                    </a:cubicBezTo>
                    <a:cubicBezTo>
                      <a:pt x="66" y="345"/>
                      <a:pt x="64" y="348"/>
                      <a:pt x="64" y="348"/>
                    </a:cubicBezTo>
                    <a:cubicBezTo>
                      <a:pt x="64" y="352"/>
                      <a:pt x="64" y="355"/>
                      <a:pt x="63" y="356"/>
                    </a:cubicBezTo>
                    <a:cubicBezTo>
                      <a:pt x="63" y="357"/>
                      <a:pt x="63" y="359"/>
                      <a:pt x="61" y="363"/>
                    </a:cubicBezTo>
                    <a:cubicBezTo>
                      <a:pt x="59" y="366"/>
                      <a:pt x="63" y="367"/>
                      <a:pt x="64" y="369"/>
                    </a:cubicBezTo>
                    <a:cubicBezTo>
                      <a:pt x="65" y="371"/>
                      <a:pt x="67" y="374"/>
                      <a:pt x="69" y="374"/>
                    </a:cubicBezTo>
                    <a:cubicBezTo>
                      <a:pt x="71" y="374"/>
                      <a:pt x="78" y="375"/>
                      <a:pt x="79" y="375"/>
                    </a:cubicBezTo>
                    <a:cubicBezTo>
                      <a:pt x="81" y="376"/>
                      <a:pt x="86" y="379"/>
                      <a:pt x="89" y="381"/>
                    </a:cubicBezTo>
                    <a:cubicBezTo>
                      <a:pt x="91" y="382"/>
                      <a:pt x="94" y="382"/>
                      <a:pt x="96" y="382"/>
                    </a:cubicBezTo>
                    <a:cubicBezTo>
                      <a:pt x="98" y="382"/>
                      <a:pt x="101" y="386"/>
                      <a:pt x="103" y="388"/>
                    </a:cubicBezTo>
                    <a:cubicBezTo>
                      <a:pt x="105" y="390"/>
                      <a:pt x="107" y="393"/>
                      <a:pt x="107" y="395"/>
                    </a:cubicBezTo>
                    <a:cubicBezTo>
                      <a:pt x="107" y="398"/>
                      <a:pt x="108" y="398"/>
                      <a:pt x="111" y="399"/>
                    </a:cubicBezTo>
                    <a:cubicBezTo>
                      <a:pt x="113" y="401"/>
                      <a:pt x="118" y="404"/>
                      <a:pt x="119" y="406"/>
                    </a:cubicBezTo>
                    <a:cubicBezTo>
                      <a:pt x="120" y="407"/>
                      <a:pt x="126" y="407"/>
                      <a:pt x="128" y="407"/>
                    </a:cubicBezTo>
                    <a:cubicBezTo>
                      <a:pt x="131" y="407"/>
                      <a:pt x="132" y="410"/>
                      <a:pt x="133" y="412"/>
                    </a:cubicBezTo>
                    <a:cubicBezTo>
                      <a:pt x="134" y="413"/>
                      <a:pt x="134" y="416"/>
                      <a:pt x="134" y="418"/>
                    </a:cubicBezTo>
                    <a:cubicBezTo>
                      <a:pt x="133" y="420"/>
                      <a:pt x="132" y="422"/>
                      <a:pt x="134" y="424"/>
                    </a:cubicBezTo>
                    <a:cubicBezTo>
                      <a:pt x="136" y="425"/>
                      <a:pt x="137" y="424"/>
                      <a:pt x="139" y="423"/>
                    </a:cubicBezTo>
                    <a:cubicBezTo>
                      <a:pt x="141" y="422"/>
                      <a:pt x="144" y="425"/>
                      <a:pt x="146" y="428"/>
                    </a:cubicBezTo>
                    <a:cubicBezTo>
                      <a:pt x="147" y="430"/>
                      <a:pt x="152" y="436"/>
                      <a:pt x="158" y="444"/>
                    </a:cubicBezTo>
                    <a:cubicBezTo>
                      <a:pt x="164" y="451"/>
                      <a:pt x="167" y="462"/>
                      <a:pt x="168" y="465"/>
                    </a:cubicBezTo>
                    <a:cubicBezTo>
                      <a:pt x="168" y="469"/>
                      <a:pt x="165" y="477"/>
                      <a:pt x="165" y="478"/>
                    </a:cubicBezTo>
                    <a:cubicBezTo>
                      <a:pt x="165" y="479"/>
                      <a:pt x="168" y="481"/>
                      <a:pt x="168" y="481"/>
                    </a:cubicBezTo>
                    <a:cubicBezTo>
                      <a:pt x="170" y="488"/>
                      <a:pt x="170" y="488"/>
                      <a:pt x="170" y="488"/>
                    </a:cubicBezTo>
                    <a:cubicBezTo>
                      <a:pt x="170" y="488"/>
                      <a:pt x="209" y="493"/>
                      <a:pt x="235" y="495"/>
                    </a:cubicBezTo>
                    <a:cubicBezTo>
                      <a:pt x="252" y="497"/>
                      <a:pt x="257" y="497"/>
                      <a:pt x="259" y="498"/>
                    </a:cubicBezTo>
                    <a:cubicBezTo>
                      <a:pt x="260" y="497"/>
                      <a:pt x="262" y="496"/>
                      <a:pt x="263" y="496"/>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6" name="Freeform 100">
                <a:extLst>
                  <a:ext uri="{FF2B5EF4-FFF2-40B4-BE49-F238E27FC236}">
                    <a16:creationId xmlns:a16="http://schemas.microsoft.com/office/drawing/2014/main" id="{9A57280F-EFB2-4E06-910C-5B2673E8500C}"/>
                  </a:ext>
                </a:extLst>
              </p:cNvPr>
              <p:cNvSpPr>
                <a:spLocks/>
              </p:cNvSpPr>
              <p:nvPr/>
            </p:nvSpPr>
            <p:spPr bwMode="auto">
              <a:xfrm>
                <a:off x="6650746" y="3832243"/>
                <a:ext cx="21907" cy="12889"/>
              </a:xfrm>
              <a:custGeom>
                <a:avLst/>
                <a:gdLst>
                  <a:gd name="T0" fmla="*/ 4 w 9"/>
                  <a:gd name="T1" fmla="*/ 5 h 5"/>
                  <a:gd name="T2" fmla="*/ 1 w 9"/>
                  <a:gd name="T3" fmla="*/ 2 h 5"/>
                  <a:gd name="T4" fmla="*/ 4 w 9"/>
                  <a:gd name="T5" fmla="*/ 0 h 5"/>
                  <a:gd name="T6" fmla="*/ 8 w 9"/>
                  <a:gd name="T7" fmla="*/ 1 h 5"/>
                  <a:gd name="T8" fmla="*/ 8 w 9"/>
                  <a:gd name="T9" fmla="*/ 5 h 5"/>
                  <a:gd name="T10" fmla="*/ 4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4" y="5"/>
                    </a:moveTo>
                    <a:cubicBezTo>
                      <a:pt x="1" y="4"/>
                      <a:pt x="0" y="3"/>
                      <a:pt x="1" y="2"/>
                    </a:cubicBezTo>
                    <a:cubicBezTo>
                      <a:pt x="2" y="1"/>
                      <a:pt x="3" y="1"/>
                      <a:pt x="4" y="0"/>
                    </a:cubicBezTo>
                    <a:cubicBezTo>
                      <a:pt x="6" y="0"/>
                      <a:pt x="6" y="0"/>
                      <a:pt x="8" y="1"/>
                    </a:cubicBezTo>
                    <a:cubicBezTo>
                      <a:pt x="9" y="2"/>
                      <a:pt x="9" y="4"/>
                      <a:pt x="8" y="5"/>
                    </a:cubicBezTo>
                    <a:cubicBezTo>
                      <a:pt x="7" y="5"/>
                      <a:pt x="5" y="5"/>
                      <a:pt x="4" y="5"/>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7" name="Freeform 101">
                <a:extLst>
                  <a:ext uri="{FF2B5EF4-FFF2-40B4-BE49-F238E27FC236}">
                    <a16:creationId xmlns:a16="http://schemas.microsoft.com/office/drawing/2014/main" id="{0B701239-48C5-416D-BB94-D341CFF8E5A8}"/>
                  </a:ext>
                </a:extLst>
              </p:cNvPr>
              <p:cNvSpPr>
                <a:spLocks/>
              </p:cNvSpPr>
              <p:nvPr/>
            </p:nvSpPr>
            <p:spPr bwMode="auto">
              <a:xfrm>
                <a:off x="6682962" y="3832243"/>
                <a:ext cx="30928" cy="15465"/>
              </a:xfrm>
              <a:custGeom>
                <a:avLst/>
                <a:gdLst>
                  <a:gd name="T0" fmla="*/ 6 w 13"/>
                  <a:gd name="T1" fmla="*/ 6 h 6"/>
                  <a:gd name="T2" fmla="*/ 1 w 13"/>
                  <a:gd name="T3" fmla="*/ 3 h 6"/>
                  <a:gd name="T4" fmla="*/ 2 w 13"/>
                  <a:gd name="T5" fmla="*/ 0 h 6"/>
                  <a:gd name="T6" fmla="*/ 4 w 13"/>
                  <a:gd name="T7" fmla="*/ 2 h 6"/>
                  <a:gd name="T8" fmla="*/ 7 w 13"/>
                  <a:gd name="T9" fmla="*/ 3 h 6"/>
                  <a:gd name="T10" fmla="*/ 10 w 13"/>
                  <a:gd name="T11" fmla="*/ 4 h 6"/>
                  <a:gd name="T12" fmla="*/ 13 w 13"/>
                  <a:gd name="T13" fmla="*/ 4 h 6"/>
                  <a:gd name="T14" fmla="*/ 11 w 13"/>
                  <a:gd name="T15" fmla="*/ 5 h 6"/>
                  <a:gd name="T16" fmla="*/ 6 w 1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6" y="6"/>
                    </a:moveTo>
                    <a:cubicBezTo>
                      <a:pt x="3" y="6"/>
                      <a:pt x="1" y="4"/>
                      <a:pt x="1" y="3"/>
                    </a:cubicBezTo>
                    <a:cubicBezTo>
                      <a:pt x="0" y="2"/>
                      <a:pt x="1" y="1"/>
                      <a:pt x="2" y="0"/>
                    </a:cubicBezTo>
                    <a:cubicBezTo>
                      <a:pt x="3" y="0"/>
                      <a:pt x="3" y="1"/>
                      <a:pt x="4" y="2"/>
                    </a:cubicBezTo>
                    <a:cubicBezTo>
                      <a:pt x="5" y="2"/>
                      <a:pt x="6" y="2"/>
                      <a:pt x="7" y="3"/>
                    </a:cubicBezTo>
                    <a:cubicBezTo>
                      <a:pt x="8" y="4"/>
                      <a:pt x="10" y="5"/>
                      <a:pt x="10" y="4"/>
                    </a:cubicBezTo>
                    <a:cubicBezTo>
                      <a:pt x="11" y="4"/>
                      <a:pt x="13" y="4"/>
                      <a:pt x="13" y="4"/>
                    </a:cubicBezTo>
                    <a:cubicBezTo>
                      <a:pt x="13" y="4"/>
                      <a:pt x="12" y="5"/>
                      <a:pt x="11" y="5"/>
                    </a:cubicBezTo>
                    <a:cubicBezTo>
                      <a:pt x="9" y="6"/>
                      <a:pt x="7" y="6"/>
                      <a:pt x="6" y="6"/>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8" name="Freeform 102">
                <a:extLst>
                  <a:ext uri="{FF2B5EF4-FFF2-40B4-BE49-F238E27FC236}">
                    <a16:creationId xmlns:a16="http://schemas.microsoft.com/office/drawing/2014/main" id="{AE65C037-9668-4128-BC3F-079FFFCC2F80}"/>
                  </a:ext>
                </a:extLst>
              </p:cNvPr>
              <p:cNvSpPr>
                <a:spLocks/>
              </p:cNvSpPr>
              <p:nvPr/>
            </p:nvSpPr>
            <p:spPr bwMode="auto">
              <a:xfrm>
                <a:off x="6631416" y="3823221"/>
                <a:ext cx="14175" cy="5156"/>
              </a:xfrm>
              <a:custGeom>
                <a:avLst/>
                <a:gdLst>
                  <a:gd name="T0" fmla="*/ 5 w 6"/>
                  <a:gd name="T1" fmla="*/ 2 h 2"/>
                  <a:gd name="T2" fmla="*/ 2 w 6"/>
                  <a:gd name="T3" fmla="*/ 1 h 2"/>
                  <a:gd name="T4" fmla="*/ 5 w 6"/>
                  <a:gd name="T5" fmla="*/ 0 h 2"/>
                  <a:gd name="T6" fmla="*/ 5 w 6"/>
                  <a:gd name="T7" fmla="*/ 2 h 2"/>
                </a:gdLst>
                <a:ahLst/>
                <a:cxnLst>
                  <a:cxn ang="0">
                    <a:pos x="T0" y="T1"/>
                  </a:cxn>
                  <a:cxn ang="0">
                    <a:pos x="T2" y="T3"/>
                  </a:cxn>
                  <a:cxn ang="0">
                    <a:pos x="T4" y="T5"/>
                  </a:cxn>
                  <a:cxn ang="0">
                    <a:pos x="T6" y="T7"/>
                  </a:cxn>
                </a:cxnLst>
                <a:rect l="0" t="0" r="r" b="b"/>
                <a:pathLst>
                  <a:path w="6" h="2">
                    <a:moveTo>
                      <a:pt x="5" y="2"/>
                    </a:moveTo>
                    <a:cubicBezTo>
                      <a:pt x="2" y="2"/>
                      <a:pt x="0" y="1"/>
                      <a:pt x="2" y="1"/>
                    </a:cubicBezTo>
                    <a:cubicBezTo>
                      <a:pt x="4" y="1"/>
                      <a:pt x="5" y="0"/>
                      <a:pt x="5" y="0"/>
                    </a:cubicBezTo>
                    <a:cubicBezTo>
                      <a:pt x="6" y="0"/>
                      <a:pt x="5" y="2"/>
                      <a:pt x="5" y="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9" name="Freeform 103">
                <a:extLst>
                  <a:ext uri="{FF2B5EF4-FFF2-40B4-BE49-F238E27FC236}">
                    <a16:creationId xmlns:a16="http://schemas.microsoft.com/office/drawing/2014/main" id="{E8F35EED-3386-4DAB-BD22-B8B1258F5E47}"/>
                  </a:ext>
                </a:extLst>
              </p:cNvPr>
              <p:cNvSpPr>
                <a:spLocks/>
              </p:cNvSpPr>
              <p:nvPr/>
            </p:nvSpPr>
            <p:spPr bwMode="auto">
              <a:xfrm>
                <a:off x="6788635" y="3923742"/>
                <a:ext cx="21907" cy="24487"/>
              </a:xfrm>
              <a:custGeom>
                <a:avLst/>
                <a:gdLst>
                  <a:gd name="T0" fmla="*/ 5 w 9"/>
                  <a:gd name="T1" fmla="*/ 10 h 10"/>
                  <a:gd name="T2" fmla="*/ 2 w 9"/>
                  <a:gd name="T3" fmla="*/ 5 h 10"/>
                  <a:gd name="T4" fmla="*/ 0 w 9"/>
                  <a:gd name="T5" fmla="*/ 1 h 10"/>
                  <a:gd name="T6" fmla="*/ 2 w 9"/>
                  <a:gd name="T7" fmla="*/ 3 h 10"/>
                  <a:gd name="T8" fmla="*/ 7 w 9"/>
                  <a:gd name="T9" fmla="*/ 6 h 10"/>
                  <a:gd name="T10" fmla="*/ 8 w 9"/>
                  <a:gd name="T11" fmla="*/ 9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4" y="9"/>
                      <a:pt x="3" y="6"/>
                      <a:pt x="2" y="5"/>
                    </a:cubicBezTo>
                    <a:cubicBezTo>
                      <a:pt x="1" y="3"/>
                      <a:pt x="0" y="3"/>
                      <a:pt x="0" y="1"/>
                    </a:cubicBezTo>
                    <a:cubicBezTo>
                      <a:pt x="0" y="0"/>
                      <a:pt x="0" y="2"/>
                      <a:pt x="2" y="3"/>
                    </a:cubicBezTo>
                    <a:cubicBezTo>
                      <a:pt x="5" y="4"/>
                      <a:pt x="6" y="5"/>
                      <a:pt x="7" y="6"/>
                    </a:cubicBezTo>
                    <a:cubicBezTo>
                      <a:pt x="8" y="8"/>
                      <a:pt x="9" y="9"/>
                      <a:pt x="8" y="9"/>
                    </a:cubicBezTo>
                    <a:cubicBezTo>
                      <a:pt x="8" y="10"/>
                      <a:pt x="5" y="10"/>
                      <a:pt x="5" y="10"/>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0" name="Freeform 104">
                <a:extLst>
                  <a:ext uri="{FF2B5EF4-FFF2-40B4-BE49-F238E27FC236}">
                    <a16:creationId xmlns:a16="http://schemas.microsoft.com/office/drawing/2014/main" id="{CEC1DD8B-0895-4344-8AC8-693FCCA5AF3D}"/>
                  </a:ext>
                </a:extLst>
              </p:cNvPr>
              <p:cNvSpPr>
                <a:spLocks/>
              </p:cNvSpPr>
              <p:nvPr/>
            </p:nvSpPr>
            <p:spPr bwMode="auto">
              <a:xfrm>
                <a:off x="6773169" y="3972713"/>
                <a:ext cx="19330" cy="29640"/>
              </a:xfrm>
              <a:custGeom>
                <a:avLst/>
                <a:gdLst>
                  <a:gd name="T0" fmla="*/ 5 w 8"/>
                  <a:gd name="T1" fmla="*/ 12 h 12"/>
                  <a:gd name="T2" fmla="*/ 1 w 8"/>
                  <a:gd name="T3" fmla="*/ 8 h 12"/>
                  <a:gd name="T4" fmla="*/ 0 w 8"/>
                  <a:gd name="T5" fmla="*/ 2 h 12"/>
                  <a:gd name="T6" fmla="*/ 2 w 8"/>
                  <a:gd name="T7" fmla="*/ 3 h 12"/>
                  <a:gd name="T8" fmla="*/ 5 w 8"/>
                  <a:gd name="T9" fmla="*/ 7 h 12"/>
                  <a:gd name="T10" fmla="*/ 7 w 8"/>
                  <a:gd name="T11" fmla="*/ 11 h 12"/>
                  <a:gd name="T12" fmla="*/ 5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5" y="12"/>
                    </a:moveTo>
                    <a:cubicBezTo>
                      <a:pt x="4" y="11"/>
                      <a:pt x="1" y="9"/>
                      <a:pt x="1" y="8"/>
                    </a:cubicBezTo>
                    <a:cubicBezTo>
                      <a:pt x="1" y="6"/>
                      <a:pt x="0" y="4"/>
                      <a:pt x="0" y="2"/>
                    </a:cubicBezTo>
                    <a:cubicBezTo>
                      <a:pt x="0" y="0"/>
                      <a:pt x="1" y="2"/>
                      <a:pt x="2" y="3"/>
                    </a:cubicBezTo>
                    <a:cubicBezTo>
                      <a:pt x="3" y="4"/>
                      <a:pt x="2" y="6"/>
                      <a:pt x="5" y="7"/>
                    </a:cubicBezTo>
                    <a:cubicBezTo>
                      <a:pt x="7" y="9"/>
                      <a:pt x="8" y="10"/>
                      <a:pt x="7" y="11"/>
                    </a:cubicBezTo>
                    <a:cubicBezTo>
                      <a:pt x="7" y="12"/>
                      <a:pt x="5" y="12"/>
                      <a:pt x="5" y="12"/>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1" name="Freeform 105">
                <a:extLst>
                  <a:ext uri="{FF2B5EF4-FFF2-40B4-BE49-F238E27FC236}">
                    <a16:creationId xmlns:a16="http://schemas.microsoft.com/office/drawing/2014/main" id="{BE22A108-5CC3-4CA2-BAA4-72543537AFA5}"/>
                  </a:ext>
                </a:extLst>
              </p:cNvPr>
              <p:cNvSpPr>
                <a:spLocks/>
              </p:cNvSpPr>
              <p:nvPr/>
            </p:nvSpPr>
            <p:spPr bwMode="auto">
              <a:xfrm>
                <a:off x="6691982" y="3928896"/>
                <a:ext cx="12887" cy="7732"/>
              </a:xfrm>
              <a:custGeom>
                <a:avLst/>
                <a:gdLst>
                  <a:gd name="T0" fmla="*/ 3 w 5"/>
                  <a:gd name="T1" fmla="*/ 3 h 3"/>
                  <a:gd name="T2" fmla="*/ 0 w 5"/>
                  <a:gd name="T3" fmla="*/ 1 h 3"/>
                  <a:gd name="T4" fmla="*/ 2 w 5"/>
                  <a:gd name="T5" fmla="*/ 1 h 3"/>
                  <a:gd name="T6" fmla="*/ 4 w 5"/>
                  <a:gd name="T7" fmla="*/ 2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1" y="3"/>
                      <a:pt x="0" y="2"/>
                      <a:pt x="0" y="1"/>
                    </a:cubicBezTo>
                    <a:cubicBezTo>
                      <a:pt x="1" y="0"/>
                      <a:pt x="1" y="0"/>
                      <a:pt x="2" y="1"/>
                    </a:cubicBezTo>
                    <a:cubicBezTo>
                      <a:pt x="3" y="2"/>
                      <a:pt x="5" y="1"/>
                      <a:pt x="4" y="2"/>
                    </a:cubicBezTo>
                    <a:cubicBezTo>
                      <a:pt x="4" y="3"/>
                      <a:pt x="3" y="3"/>
                      <a:pt x="3"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2" name="Freeform 106">
                <a:extLst>
                  <a:ext uri="{FF2B5EF4-FFF2-40B4-BE49-F238E27FC236}">
                    <a16:creationId xmlns:a16="http://schemas.microsoft.com/office/drawing/2014/main" id="{FAB9F9C1-98C9-4ADE-BFDA-C49CA63006DF}"/>
                  </a:ext>
                </a:extLst>
              </p:cNvPr>
              <p:cNvSpPr>
                <a:spLocks/>
              </p:cNvSpPr>
              <p:nvPr/>
            </p:nvSpPr>
            <p:spPr bwMode="auto">
              <a:xfrm>
                <a:off x="9001279" y="3791004"/>
                <a:ext cx="445880" cy="413681"/>
              </a:xfrm>
              <a:custGeom>
                <a:avLst/>
                <a:gdLst>
                  <a:gd name="T0" fmla="*/ 163 w 182"/>
                  <a:gd name="T1" fmla="*/ 68 h 168"/>
                  <a:gd name="T2" fmla="*/ 162 w 182"/>
                  <a:gd name="T3" fmla="*/ 68 h 168"/>
                  <a:gd name="T4" fmla="*/ 166 w 182"/>
                  <a:gd name="T5" fmla="*/ 63 h 168"/>
                  <a:gd name="T6" fmla="*/ 169 w 182"/>
                  <a:gd name="T7" fmla="*/ 59 h 168"/>
                  <a:gd name="T8" fmla="*/ 167 w 182"/>
                  <a:gd name="T9" fmla="*/ 54 h 168"/>
                  <a:gd name="T10" fmla="*/ 167 w 182"/>
                  <a:gd name="T11" fmla="*/ 51 h 168"/>
                  <a:gd name="T12" fmla="*/ 167 w 182"/>
                  <a:gd name="T13" fmla="*/ 48 h 168"/>
                  <a:gd name="T14" fmla="*/ 170 w 182"/>
                  <a:gd name="T15" fmla="*/ 45 h 168"/>
                  <a:gd name="T16" fmla="*/ 171 w 182"/>
                  <a:gd name="T17" fmla="*/ 42 h 168"/>
                  <a:gd name="T18" fmla="*/ 174 w 182"/>
                  <a:gd name="T19" fmla="*/ 39 h 168"/>
                  <a:gd name="T20" fmla="*/ 172 w 182"/>
                  <a:gd name="T21" fmla="*/ 36 h 168"/>
                  <a:gd name="T22" fmla="*/ 175 w 182"/>
                  <a:gd name="T23" fmla="*/ 33 h 168"/>
                  <a:gd name="T24" fmla="*/ 179 w 182"/>
                  <a:gd name="T25" fmla="*/ 30 h 168"/>
                  <a:gd name="T26" fmla="*/ 179 w 182"/>
                  <a:gd name="T27" fmla="*/ 26 h 168"/>
                  <a:gd name="T28" fmla="*/ 182 w 182"/>
                  <a:gd name="T29" fmla="*/ 24 h 168"/>
                  <a:gd name="T30" fmla="*/ 180 w 182"/>
                  <a:gd name="T31" fmla="*/ 21 h 168"/>
                  <a:gd name="T32" fmla="*/ 165 w 182"/>
                  <a:gd name="T33" fmla="*/ 23 h 168"/>
                  <a:gd name="T34" fmla="*/ 158 w 182"/>
                  <a:gd name="T35" fmla="*/ 22 h 168"/>
                  <a:gd name="T36" fmla="*/ 161 w 182"/>
                  <a:gd name="T37" fmla="*/ 15 h 168"/>
                  <a:gd name="T38" fmla="*/ 166 w 182"/>
                  <a:gd name="T39" fmla="*/ 7 h 168"/>
                  <a:gd name="T40" fmla="*/ 159 w 182"/>
                  <a:gd name="T41" fmla="*/ 0 h 168"/>
                  <a:gd name="T42" fmla="*/ 84 w 182"/>
                  <a:gd name="T43" fmla="*/ 4 h 168"/>
                  <a:gd name="T44" fmla="*/ 0 w 182"/>
                  <a:gd name="T45" fmla="*/ 8 h 168"/>
                  <a:gd name="T46" fmla="*/ 2 w 182"/>
                  <a:gd name="T47" fmla="*/ 23 h 168"/>
                  <a:gd name="T48" fmla="*/ 4 w 182"/>
                  <a:gd name="T49" fmla="*/ 39 h 168"/>
                  <a:gd name="T50" fmla="*/ 7 w 182"/>
                  <a:gd name="T51" fmla="*/ 64 h 168"/>
                  <a:gd name="T52" fmla="*/ 8 w 182"/>
                  <a:gd name="T53" fmla="*/ 139 h 168"/>
                  <a:gd name="T54" fmla="*/ 11 w 182"/>
                  <a:gd name="T55" fmla="*/ 142 h 168"/>
                  <a:gd name="T56" fmla="*/ 12 w 182"/>
                  <a:gd name="T57" fmla="*/ 143 h 168"/>
                  <a:gd name="T58" fmla="*/ 15 w 182"/>
                  <a:gd name="T59" fmla="*/ 141 h 168"/>
                  <a:gd name="T60" fmla="*/ 22 w 182"/>
                  <a:gd name="T61" fmla="*/ 142 h 168"/>
                  <a:gd name="T62" fmla="*/ 25 w 182"/>
                  <a:gd name="T63" fmla="*/ 144 h 168"/>
                  <a:gd name="T64" fmla="*/ 26 w 182"/>
                  <a:gd name="T65" fmla="*/ 168 h 168"/>
                  <a:gd name="T66" fmla="*/ 133 w 182"/>
                  <a:gd name="T67" fmla="*/ 163 h 168"/>
                  <a:gd name="T68" fmla="*/ 135 w 182"/>
                  <a:gd name="T69" fmla="*/ 158 h 168"/>
                  <a:gd name="T70" fmla="*/ 139 w 182"/>
                  <a:gd name="T71" fmla="*/ 155 h 168"/>
                  <a:gd name="T72" fmla="*/ 135 w 182"/>
                  <a:gd name="T73" fmla="*/ 149 h 168"/>
                  <a:gd name="T74" fmla="*/ 135 w 182"/>
                  <a:gd name="T75" fmla="*/ 144 h 168"/>
                  <a:gd name="T76" fmla="*/ 134 w 182"/>
                  <a:gd name="T77" fmla="*/ 141 h 168"/>
                  <a:gd name="T78" fmla="*/ 131 w 182"/>
                  <a:gd name="T79" fmla="*/ 138 h 168"/>
                  <a:gd name="T80" fmla="*/ 133 w 182"/>
                  <a:gd name="T81" fmla="*/ 135 h 168"/>
                  <a:gd name="T82" fmla="*/ 130 w 182"/>
                  <a:gd name="T83" fmla="*/ 131 h 168"/>
                  <a:gd name="T84" fmla="*/ 136 w 182"/>
                  <a:gd name="T85" fmla="*/ 130 h 168"/>
                  <a:gd name="T86" fmla="*/ 134 w 182"/>
                  <a:gd name="T87" fmla="*/ 127 h 168"/>
                  <a:gd name="T88" fmla="*/ 137 w 182"/>
                  <a:gd name="T89" fmla="*/ 124 h 168"/>
                  <a:gd name="T90" fmla="*/ 137 w 182"/>
                  <a:gd name="T91" fmla="*/ 117 h 168"/>
                  <a:gd name="T92" fmla="*/ 143 w 182"/>
                  <a:gd name="T93" fmla="*/ 115 h 168"/>
                  <a:gd name="T94" fmla="*/ 141 w 182"/>
                  <a:gd name="T95" fmla="*/ 107 h 168"/>
                  <a:gd name="T96" fmla="*/ 145 w 182"/>
                  <a:gd name="T97" fmla="*/ 103 h 168"/>
                  <a:gd name="T98" fmla="*/ 148 w 182"/>
                  <a:gd name="T99" fmla="*/ 98 h 168"/>
                  <a:gd name="T100" fmla="*/ 151 w 182"/>
                  <a:gd name="T101" fmla="*/ 98 h 168"/>
                  <a:gd name="T102" fmla="*/ 154 w 182"/>
                  <a:gd name="T103" fmla="*/ 93 h 168"/>
                  <a:gd name="T104" fmla="*/ 155 w 182"/>
                  <a:gd name="T105" fmla="*/ 89 h 168"/>
                  <a:gd name="T106" fmla="*/ 151 w 182"/>
                  <a:gd name="T107" fmla="*/ 85 h 168"/>
                  <a:gd name="T108" fmla="*/ 155 w 182"/>
                  <a:gd name="T109" fmla="*/ 84 h 168"/>
                  <a:gd name="T110" fmla="*/ 153 w 182"/>
                  <a:gd name="T111" fmla="*/ 79 h 168"/>
                  <a:gd name="T112" fmla="*/ 158 w 182"/>
                  <a:gd name="T113" fmla="*/ 78 h 168"/>
                  <a:gd name="T114" fmla="*/ 157 w 182"/>
                  <a:gd name="T115" fmla="*/ 76 h 168"/>
                  <a:gd name="T116" fmla="*/ 162 w 182"/>
                  <a:gd name="T117" fmla="*/ 75 h 168"/>
                  <a:gd name="T118" fmla="*/ 164 w 182"/>
                  <a:gd name="T119" fmla="*/ 72 h 168"/>
                  <a:gd name="T120" fmla="*/ 163 w 182"/>
                  <a:gd name="T121" fmla="*/ 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168">
                    <a:moveTo>
                      <a:pt x="163" y="68"/>
                    </a:moveTo>
                    <a:cubicBezTo>
                      <a:pt x="162" y="68"/>
                      <a:pt x="162" y="68"/>
                      <a:pt x="162" y="68"/>
                    </a:cubicBezTo>
                    <a:cubicBezTo>
                      <a:pt x="162" y="68"/>
                      <a:pt x="163" y="65"/>
                      <a:pt x="166" y="63"/>
                    </a:cubicBezTo>
                    <a:cubicBezTo>
                      <a:pt x="169" y="62"/>
                      <a:pt x="169" y="61"/>
                      <a:pt x="169" y="59"/>
                    </a:cubicBezTo>
                    <a:cubicBezTo>
                      <a:pt x="169" y="58"/>
                      <a:pt x="166" y="56"/>
                      <a:pt x="167" y="54"/>
                    </a:cubicBezTo>
                    <a:cubicBezTo>
                      <a:pt x="168" y="53"/>
                      <a:pt x="168" y="51"/>
                      <a:pt x="167" y="51"/>
                    </a:cubicBezTo>
                    <a:cubicBezTo>
                      <a:pt x="165" y="50"/>
                      <a:pt x="165" y="48"/>
                      <a:pt x="167" y="48"/>
                    </a:cubicBezTo>
                    <a:cubicBezTo>
                      <a:pt x="168" y="47"/>
                      <a:pt x="170" y="45"/>
                      <a:pt x="170" y="45"/>
                    </a:cubicBezTo>
                    <a:cubicBezTo>
                      <a:pt x="170" y="45"/>
                      <a:pt x="169" y="43"/>
                      <a:pt x="171" y="42"/>
                    </a:cubicBezTo>
                    <a:cubicBezTo>
                      <a:pt x="173" y="41"/>
                      <a:pt x="174" y="39"/>
                      <a:pt x="174" y="39"/>
                    </a:cubicBezTo>
                    <a:cubicBezTo>
                      <a:pt x="172" y="36"/>
                      <a:pt x="172" y="36"/>
                      <a:pt x="172" y="36"/>
                    </a:cubicBezTo>
                    <a:cubicBezTo>
                      <a:pt x="175" y="33"/>
                      <a:pt x="175" y="33"/>
                      <a:pt x="175" y="33"/>
                    </a:cubicBezTo>
                    <a:cubicBezTo>
                      <a:pt x="175" y="33"/>
                      <a:pt x="179" y="32"/>
                      <a:pt x="179" y="30"/>
                    </a:cubicBezTo>
                    <a:cubicBezTo>
                      <a:pt x="179" y="29"/>
                      <a:pt x="179" y="26"/>
                      <a:pt x="179" y="26"/>
                    </a:cubicBezTo>
                    <a:cubicBezTo>
                      <a:pt x="182" y="24"/>
                      <a:pt x="182" y="24"/>
                      <a:pt x="182" y="24"/>
                    </a:cubicBezTo>
                    <a:cubicBezTo>
                      <a:pt x="182" y="24"/>
                      <a:pt x="181" y="23"/>
                      <a:pt x="180" y="21"/>
                    </a:cubicBezTo>
                    <a:cubicBezTo>
                      <a:pt x="175" y="22"/>
                      <a:pt x="168" y="23"/>
                      <a:pt x="165" y="23"/>
                    </a:cubicBezTo>
                    <a:cubicBezTo>
                      <a:pt x="161" y="23"/>
                      <a:pt x="160" y="23"/>
                      <a:pt x="158" y="22"/>
                    </a:cubicBezTo>
                    <a:cubicBezTo>
                      <a:pt x="155" y="21"/>
                      <a:pt x="158" y="18"/>
                      <a:pt x="161" y="15"/>
                    </a:cubicBezTo>
                    <a:cubicBezTo>
                      <a:pt x="164" y="13"/>
                      <a:pt x="166" y="10"/>
                      <a:pt x="166" y="7"/>
                    </a:cubicBezTo>
                    <a:cubicBezTo>
                      <a:pt x="166" y="4"/>
                      <a:pt x="163" y="0"/>
                      <a:pt x="159" y="0"/>
                    </a:cubicBezTo>
                    <a:cubicBezTo>
                      <a:pt x="156" y="0"/>
                      <a:pt x="130" y="1"/>
                      <a:pt x="84" y="4"/>
                    </a:cubicBezTo>
                    <a:cubicBezTo>
                      <a:pt x="46" y="6"/>
                      <a:pt x="11" y="7"/>
                      <a:pt x="0" y="8"/>
                    </a:cubicBezTo>
                    <a:cubicBezTo>
                      <a:pt x="0" y="12"/>
                      <a:pt x="1" y="20"/>
                      <a:pt x="2" y="23"/>
                    </a:cubicBezTo>
                    <a:cubicBezTo>
                      <a:pt x="3" y="27"/>
                      <a:pt x="4" y="39"/>
                      <a:pt x="4" y="39"/>
                    </a:cubicBezTo>
                    <a:cubicBezTo>
                      <a:pt x="4" y="39"/>
                      <a:pt x="7" y="57"/>
                      <a:pt x="7" y="64"/>
                    </a:cubicBezTo>
                    <a:cubicBezTo>
                      <a:pt x="8" y="70"/>
                      <a:pt x="8" y="123"/>
                      <a:pt x="8" y="139"/>
                    </a:cubicBezTo>
                    <a:cubicBezTo>
                      <a:pt x="9" y="140"/>
                      <a:pt x="10" y="142"/>
                      <a:pt x="11" y="142"/>
                    </a:cubicBezTo>
                    <a:cubicBezTo>
                      <a:pt x="11" y="143"/>
                      <a:pt x="11" y="144"/>
                      <a:pt x="12" y="143"/>
                    </a:cubicBezTo>
                    <a:cubicBezTo>
                      <a:pt x="14" y="143"/>
                      <a:pt x="14" y="141"/>
                      <a:pt x="15" y="141"/>
                    </a:cubicBezTo>
                    <a:cubicBezTo>
                      <a:pt x="16" y="141"/>
                      <a:pt x="21" y="142"/>
                      <a:pt x="22" y="142"/>
                    </a:cubicBezTo>
                    <a:cubicBezTo>
                      <a:pt x="23" y="142"/>
                      <a:pt x="25" y="144"/>
                      <a:pt x="25" y="144"/>
                    </a:cubicBezTo>
                    <a:cubicBezTo>
                      <a:pt x="26" y="168"/>
                      <a:pt x="26" y="168"/>
                      <a:pt x="26" y="168"/>
                    </a:cubicBezTo>
                    <a:cubicBezTo>
                      <a:pt x="133" y="163"/>
                      <a:pt x="133" y="163"/>
                      <a:pt x="133" y="163"/>
                    </a:cubicBezTo>
                    <a:cubicBezTo>
                      <a:pt x="134" y="162"/>
                      <a:pt x="135" y="160"/>
                      <a:pt x="135" y="158"/>
                    </a:cubicBezTo>
                    <a:cubicBezTo>
                      <a:pt x="135" y="155"/>
                      <a:pt x="139" y="155"/>
                      <a:pt x="139" y="155"/>
                    </a:cubicBezTo>
                    <a:cubicBezTo>
                      <a:pt x="139" y="155"/>
                      <a:pt x="136" y="150"/>
                      <a:pt x="135" y="149"/>
                    </a:cubicBezTo>
                    <a:cubicBezTo>
                      <a:pt x="135" y="147"/>
                      <a:pt x="136" y="145"/>
                      <a:pt x="135" y="144"/>
                    </a:cubicBezTo>
                    <a:cubicBezTo>
                      <a:pt x="133" y="144"/>
                      <a:pt x="134" y="141"/>
                      <a:pt x="134" y="141"/>
                    </a:cubicBezTo>
                    <a:cubicBezTo>
                      <a:pt x="131" y="138"/>
                      <a:pt x="131" y="138"/>
                      <a:pt x="131" y="138"/>
                    </a:cubicBezTo>
                    <a:cubicBezTo>
                      <a:pt x="133" y="135"/>
                      <a:pt x="133" y="135"/>
                      <a:pt x="133" y="135"/>
                    </a:cubicBezTo>
                    <a:cubicBezTo>
                      <a:pt x="130" y="131"/>
                      <a:pt x="130" y="131"/>
                      <a:pt x="130" y="131"/>
                    </a:cubicBezTo>
                    <a:cubicBezTo>
                      <a:pt x="136" y="130"/>
                      <a:pt x="136" y="130"/>
                      <a:pt x="136" y="130"/>
                    </a:cubicBezTo>
                    <a:cubicBezTo>
                      <a:pt x="136" y="130"/>
                      <a:pt x="133" y="128"/>
                      <a:pt x="134" y="127"/>
                    </a:cubicBezTo>
                    <a:cubicBezTo>
                      <a:pt x="135" y="126"/>
                      <a:pt x="137" y="124"/>
                      <a:pt x="137" y="124"/>
                    </a:cubicBezTo>
                    <a:cubicBezTo>
                      <a:pt x="137" y="117"/>
                      <a:pt x="137" y="117"/>
                      <a:pt x="137" y="117"/>
                    </a:cubicBezTo>
                    <a:cubicBezTo>
                      <a:pt x="143" y="115"/>
                      <a:pt x="143" y="115"/>
                      <a:pt x="143" y="115"/>
                    </a:cubicBezTo>
                    <a:cubicBezTo>
                      <a:pt x="143" y="115"/>
                      <a:pt x="140" y="109"/>
                      <a:pt x="141" y="107"/>
                    </a:cubicBezTo>
                    <a:cubicBezTo>
                      <a:pt x="143" y="105"/>
                      <a:pt x="145" y="103"/>
                      <a:pt x="145" y="103"/>
                    </a:cubicBezTo>
                    <a:cubicBezTo>
                      <a:pt x="148" y="98"/>
                      <a:pt x="148" y="98"/>
                      <a:pt x="148" y="98"/>
                    </a:cubicBezTo>
                    <a:cubicBezTo>
                      <a:pt x="148" y="98"/>
                      <a:pt x="150" y="101"/>
                      <a:pt x="151" y="98"/>
                    </a:cubicBezTo>
                    <a:cubicBezTo>
                      <a:pt x="153" y="95"/>
                      <a:pt x="153" y="94"/>
                      <a:pt x="154" y="93"/>
                    </a:cubicBezTo>
                    <a:cubicBezTo>
                      <a:pt x="154" y="91"/>
                      <a:pt x="156" y="90"/>
                      <a:pt x="155" y="89"/>
                    </a:cubicBezTo>
                    <a:cubicBezTo>
                      <a:pt x="153" y="87"/>
                      <a:pt x="151" y="85"/>
                      <a:pt x="151" y="85"/>
                    </a:cubicBezTo>
                    <a:cubicBezTo>
                      <a:pt x="155" y="84"/>
                      <a:pt x="155" y="84"/>
                      <a:pt x="155" y="84"/>
                    </a:cubicBezTo>
                    <a:cubicBezTo>
                      <a:pt x="155" y="84"/>
                      <a:pt x="151" y="81"/>
                      <a:pt x="153" y="79"/>
                    </a:cubicBezTo>
                    <a:cubicBezTo>
                      <a:pt x="155" y="78"/>
                      <a:pt x="158" y="78"/>
                      <a:pt x="158" y="78"/>
                    </a:cubicBezTo>
                    <a:cubicBezTo>
                      <a:pt x="157" y="76"/>
                      <a:pt x="157" y="76"/>
                      <a:pt x="157" y="76"/>
                    </a:cubicBezTo>
                    <a:cubicBezTo>
                      <a:pt x="162" y="75"/>
                      <a:pt x="162" y="75"/>
                      <a:pt x="162" y="75"/>
                    </a:cubicBezTo>
                    <a:cubicBezTo>
                      <a:pt x="162" y="75"/>
                      <a:pt x="164" y="73"/>
                      <a:pt x="164" y="72"/>
                    </a:cubicBezTo>
                    <a:cubicBezTo>
                      <a:pt x="164" y="71"/>
                      <a:pt x="163" y="69"/>
                      <a:pt x="163" y="68"/>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3" name="Freeform 107">
                <a:extLst>
                  <a:ext uri="{FF2B5EF4-FFF2-40B4-BE49-F238E27FC236}">
                    <a16:creationId xmlns:a16="http://schemas.microsoft.com/office/drawing/2014/main" id="{D79AC1A4-F5F6-42D4-A5F8-2A73CEAA40E2}"/>
                  </a:ext>
                </a:extLst>
              </p:cNvPr>
              <p:cNvSpPr>
                <a:spLocks/>
              </p:cNvSpPr>
              <p:nvPr/>
            </p:nvSpPr>
            <p:spPr bwMode="auto">
              <a:xfrm>
                <a:off x="7103853" y="3618316"/>
                <a:ext cx="618204" cy="710087"/>
              </a:xfrm>
              <a:custGeom>
                <a:avLst/>
                <a:gdLst>
                  <a:gd name="T0" fmla="*/ 30 w 248"/>
                  <a:gd name="T1" fmla="*/ 87 h 288"/>
                  <a:gd name="T2" fmla="*/ 30 w 248"/>
                  <a:gd name="T3" fmla="*/ 87 h 288"/>
                  <a:gd name="T4" fmla="*/ 30 w 248"/>
                  <a:gd name="T5" fmla="*/ 94 h 288"/>
                  <a:gd name="T6" fmla="*/ 32 w 248"/>
                  <a:gd name="T7" fmla="*/ 97 h 288"/>
                  <a:gd name="T8" fmla="*/ 34 w 248"/>
                  <a:gd name="T9" fmla="*/ 103 h 288"/>
                  <a:gd name="T10" fmla="*/ 35 w 248"/>
                  <a:gd name="T11" fmla="*/ 107 h 288"/>
                  <a:gd name="T12" fmla="*/ 36 w 248"/>
                  <a:gd name="T13" fmla="*/ 112 h 288"/>
                  <a:gd name="T14" fmla="*/ 40 w 248"/>
                  <a:gd name="T15" fmla="*/ 118 h 288"/>
                  <a:gd name="T16" fmla="*/ 43 w 248"/>
                  <a:gd name="T17" fmla="*/ 123 h 288"/>
                  <a:gd name="T18" fmla="*/ 37 w 248"/>
                  <a:gd name="T19" fmla="*/ 128 h 288"/>
                  <a:gd name="T20" fmla="*/ 31 w 248"/>
                  <a:gd name="T21" fmla="*/ 131 h 288"/>
                  <a:gd name="T22" fmla="*/ 26 w 248"/>
                  <a:gd name="T23" fmla="*/ 136 h 288"/>
                  <a:gd name="T24" fmla="*/ 25 w 248"/>
                  <a:gd name="T25" fmla="*/ 144 h 288"/>
                  <a:gd name="T26" fmla="*/ 22 w 248"/>
                  <a:gd name="T27" fmla="*/ 152 h 288"/>
                  <a:gd name="T28" fmla="*/ 15 w 248"/>
                  <a:gd name="T29" fmla="*/ 161 h 288"/>
                  <a:gd name="T30" fmla="*/ 14 w 248"/>
                  <a:gd name="T31" fmla="*/ 165 h 288"/>
                  <a:gd name="T32" fmla="*/ 14 w 248"/>
                  <a:gd name="T33" fmla="*/ 170 h 288"/>
                  <a:gd name="T34" fmla="*/ 12 w 248"/>
                  <a:gd name="T35" fmla="*/ 175 h 288"/>
                  <a:gd name="T36" fmla="*/ 17 w 248"/>
                  <a:gd name="T37" fmla="*/ 178 h 288"/>
                  <a:gd name="T38" fmla="*/ 20 w 248"/>
                  <a:gd name="T39" fmla="*/ 183 h 288"/>
                  <a:gd name="T40" fmla="*/ 17 w 248"/>
                  <a:gd name="T41" fmla="*/ 187 h 288"/>
                  <a:gd name="T42" fmla="*/ 15 w 248"/>
                  <a:gd name="T43" fmla="*/ 190 h 288"/>
                  <a:gd name="T44" fmla="*/ 10 w 248"/>
                  <a:gd name="T45" fmla="*/ 189 h 288"/>
                  <a:gd name="T46" fmla="*/ 6 w 248"/>
                  <a:gd name="T47" fmla="*/ 191 h 288"/>
                  <a:gd name="T48" fmla="*/ 7 w 248"/>
                  <a:gd name="T49" fmla="*/ 191 h 288"/>
                  <a:gd name="T50" fmla="*/ 3 w 248"/>
                  <a:gd name="T51" fmla="*/ 196 h 288"/>
                  <a:gd name="T52" fmla="*/ 7 w 248"/>
                  <a:gd name="T53" fmla="*/ 202 h 288"/>
                  <a:gd name="T54" fmla="*/ 139 w 248"/>
                  <a:gd name="T55" fmla="*/ 277 h 288"/>
                  <a:gd name="T56" fmla="*/ 193 w 248"/>
                  <a:gd name="T57" fmla="*/ 285 h 288"/>
                  <a:gd name="T58" fmla="*/ 215 w 248"/>
                  <a:gd name="T59" fmla="*/ 288 h 288"/>
                  <a:gd name="T60" fmla="*/ 248 w 248"/>
                  <a:gd name="T61" fmla="*/ 27 h 288"/>
                  <a:gd name="T62" fmla="*/ 68 w 248"/>
                  <a:gd name="T63" fmla="*/ 0 h 288"/>
                  <a:gd name="T64" fmla="*/ 66 w 248"/>
                  <a:gd name="T65" fmla="*/ 13 h 288"/>
                  <a:gd name="T66" fmla="*/ 62 w 248"/>
                  <a:gd name="T67" fmla="*/ 36 h 288"/>
                  <a:gd name="T68" fmla="*/ 58 w 248"/>
                  <a:gd name="T69" fmla="*/ 41 h 288"/>
                  <a:gd name="T70" fmla="*/ 54 w 248"/>
                  <a:gd name="T71" fmla="*/ 43 h 288"/>
                  <a:gd name="T72" fmla="*/ 51 w 248"/>
                  <a:gd name="T73" fmla="*/ 40 h 288"/>
                  <a:gd name="T74" fmla="*/ 47 w 248"/>
                  <a:gd name="T75" fmla="*/ 37 h 288"/>
                  <a:gd name="T76" fmla="*/ 43 w 248"/>
                  <a:gd name="T77" fmla="*/ 35 h 288"/>
                  <a:gd name="T78" fmla="*/ 37 w 248"/>
                  <a:gd name="T79" fmla="*/ 38 h 288"/>
                  <a:gd name="T80" fmla="*/ 35 w 248"/>
                  <a:gd name="T81" fmla="*/ 44 h 288"/>
                  <a:gd name="T82" fmla="*/ 37 w 248"/>
                  <a:gd name="T83" fmla="*/ 47 h 288"/>
                  <a:gd name="T84" fmla="*/ 34 w 248"/>
                  <a:gd name="T85" fmla="*/ 52 h 288"/>
                  <a:gd name="T86" fmla="*/ 36 w 248"/>
                  <a:gd name="T87" fmla="*/ 59 h 288"/>
                  <a:gd name="T88" fmla="*/ 34 w 248"/>
                  <a:gd name="T89" fmla="*/ 62 h 288"/>
                  <a:gd name="T90" fmla="*/ 34 w 248"/>
                  <a:gd name="T91" fmla="*/ 67 h 288"/>
                  <a:gd name="T92" fmla="*/ 34 w 248"/>
                  <a:gd name="T93" fmla="*/ 77 h 288"/>
                  <a:gd name="T94" fmla="*/ 32 w 248"/>
                  <a:gd name="T95" fmla="*/ 81 h 288"/>
                  <a:gd name="T96" fmla="*/ 30 w 248"/>
                  <a:gd name="T9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288">
                    <a:moveTo>
                      <a:pt x="30" y="87"/>
                    </a:moveTo>
                    <a:cubicBezTo>
                      <a:pt x="30" y="87"/>
                      <a:pt x="30" y="87"/>
                      <a:pt x="30" y="87"/>
                    </a:cubicBezTo>
                    <a:cubicBezTo>
                      <a:pt x="30" y="88"/>
                      <a:pt x="30" y="92"/>
                      <a:pt x="30" y="94"/>
                    </a:cubicBezTo>
                    <a:cubicBezTo>
                      <a:pt x="30" y="96"/>
                      <a:pt x="31" y="96"/>
                      <a:pt x="32" y="97"/>
                    </a:cubicBezTo>
                    <a:cubicBezTo>
                      <a:pt x="33" y="99"/>
                      <a:pt x="34" y="101"/>
                      <a:pt x="34" y="103"/>
                    </a:cubicBezTo>
                    <a:cubicBezTo>
                      <a:pt x="34" y="105"/>
                      <a:pt x="34" y="106"/>
                      <a:pt x="35" y="107"/>
                    </a:cubicBezTo>
                    <a:cubicBezTo>
                      <a:pt x="36" y="109"/>
                      <a:pt x="36" y="110"/>
                      <a:pt x="36" y="112"/>
                    </a:cubicBezTo>
                    <a:cubicBezTo>
                      <a:pt x="36" y="113"/>
                      <a:pt x="38" y="115"/>
                      <a:pt x="40" y="118"/>
                    </a:cubicBezTo>
                    <a:cubicBezTo>
                      <a:pt x="41" y="120"/>
                      <a:pt x="44" y="122"/>
                      <a:pt x="43" y="123"/>
                    </a:cubicBezTo>
                    <a:cubicBezTo>
                      <a:pt x="41" y="124"/>
                      <a:pt x="38" y="127"/>
                      <a:pt x="37" y="128"/>
                    </a:cubicBezTo>
                    <a:cubicBezTo>
                      <a:pt x="36" y="129"/>
                      <a:pt x="32" y="130"/>
                      <a:pt x="31" y="131"/>
                    </a:cubicBezTo>
                    <a:cubicBezTo>
                      <a:pt x="30" y="132"/>
                      <a:pt x="27" y="135"/>
                      <a:pt x="26" y="136"/>
                    </a:cubicBezTo>
                    <a:cubicBezTo>
                      <a:pt x="26" y="137"/>
                      <a:pt x="25" y="142"/>
                      <a:pt x="25" y="144"/>
                    </a:cubicBezTo>
                    <a:cubicBezTo>
                      <a:pt x="25" y="145"/>
                      <a:pt x="23" y="150"/>
                      <a:pt x="22" y="152"/>
                    </a:cubicBezTo>
                    <a:cubicBezTo>
                      <a:pt x="21" y="154"/>
                      <a:pt x="18" y="158"/>
                      <a:pt x="15" y="161"/>
                    </a:cubicBezTo>
                    <a:cubicBezTo>
                      <a:pt x="11" y="163"/>
                      <a:pt x="13" y="163"/>
                      <a:pt x="14" y="165"/>
                    </a:cubicBezTo>
                    <a:cubicBezTo>
                      <a:pt x="15" y="166"/>
                      <a:pt x="14" y="169"/>
                      <a:pt x="14" y="170"/>
                    </a:cubicBezTo>
                    <a:cubicBezTo>
                      <a:pt x="14" y="171"/>
                      <a:pt x="11" y="172"/>
                      <a:pt x="12" y="175"/>
                    </a:cubicBezTo>
                    <a:cubicBezTo>
                      <a:pt x="12" y="177"/>
                      <a:pt x="16" y="178"/>
                      <a:pt x="17" y="178"/>
                    </a:cubicBezTo>
                    <a:cubicBezTo>
                      <a:pt x="18" y="178"/>
                      <a:pt x="20" y="182"/>
                      <a:pt x="20" y="183"/>
                    </a:cubicBezTo>
                    <a:cubicBezTo>
                      <a:pt x="20" y="185"/>
                      <a:pt x="18" y="186"/>
                      <a:pt x="17" y="187"/>
                    </a:cubicBezTo>
                    <a:cubicBezTo>
                      <a:pt x="17" y="188"/>
                      <a:pt x="15" y="189"/>
                      <a:pt x="15" y="190"/>
                    </a:cubicBezTo>
                    <a:cubicBezTo>
                      <a:pt x="14" y="192"/>
                      <a:pt x="12" y="190"/>
                      <a:pt x="10" y="189"/>
                    </a:cubicBezTo>
                    <a:cubicBezTo>
                      <a:pt x="9" y="189"/>
                      <a:pt x="7" y="190"/>
                      <a:pt x="6" y="191"/>
                    </a:cubicBezTo>
                    <a:cubicBezTo>
                      <a:pt x="7" y="191"/>
                      <a:pt x="7" y="191"/>
                      <a:pt x="7" y="191"/>
                    </a:cubicBezTo>
                    <a:cubicBezTo>
                      <a:pt x="7" y="193"/>
                      <a:pt x="4" y="194"/>
                      <a:pt x="3" y="196"/>
                    </a:cubicBezTo>
                    <a:cubicBezTo>
                      <a:pt x="3" y="198"/>
                      <a:pt x="0" y="199"/>
                      <a:pt x="7" y="202"/>
                    </a:cubicBezTo>
                    <a:cubicBezTo>
                      <a:pt x="13" y="205"/>
                      <a:pt x="139" y="277"/>
                      <a:pt x="139" y="277"/>
                    </a:cubicBezTo>
                    <a:cubicBezTo>
                      <a:pt x="150" y="279"/>
                      <a:pt x="178" y="283"/>
                      <a:pt x="193" y="285"/>
                    </a:cubicBezTo>
                    <a:cubicBezTo>
                      <a:pt x="199" y="286"/>
                      <a:pt x="207" y="287"/>
                      <a:pt x="215" y="288"/>
                    </a:cubicBezTo>
                    <a:cubicBezTo>
                      <a:pt x="248" y="27"/>
                      <a:pt x="248" y="27"/>
                      <a:pt x="248" y="27"/>
                    </a:cubicBezTo>
                    <a:cubicBezTo>
                      <a:pt x="149" y="15"/>
                      <a:pt x="83" y="3"/>
                      <a:pt x="68" y="0"/>
                    </a:cubicBezTo>
                    <a:cubicBezTo>
                      <a:pt x="68" y="4"/>
                      <a:pt x="67" y="8"/>
                      <a:pt x="66" y="13"/>
                    </a:cubicBezTo>
                    <a:cubicBezTo>
                      <a:pt x="65" y="19"/>
                      <a:pt x="62" y="34"/>
                      <a:pt x="62" y="36"/>
                    </a:cubicBezTo>
                    <a:cubicBezTo>
                      <a:pt x="62" y="38"/>
                      <a:pt x="59" y="41"/>
                      <a:pt x="58" y="41"/>
                    </a:cubicBezTo>
                    <a:cubicBezTo>
                      <a:pt x="57" y="42"/>
                      <a:pt x="55" y="44"/>
                      <a:pt x="54" y="43"/>
                    </a:cubicBezTo>
                    <a:cubicBezTo>
                      <a:pt x="53" y="43"/>
                      <a:pt x="52" y="41"/>
                      <a:pt x="51" y="40"/>
                    </a:cubicBezTo>
                    <a:cubicBezTo>
                      <a:pt x="51" y="39"/>
                      <a:pt x="48" y="37"/>
                      <a:pt x="47" y="37"/>
                    </a:cubicBezTo>
                    <a:cubicBezTo>
                      <a:pt x="46" y="37"/>
                      <a:pt x="44" y="35"/>
                      <a:pt x="43" y="35"/>
                    </a:cubicBezTo>
                    <a:cubicBezTo>
                      <a:pt x="42" y="35"/>
                      <a:pt x="39" y="36"/>
                      <a:pt x="37" y="38"/>
                    </a:cubicBezTo>
                    <a:cubicBezTo>
                      <a:pt x="35" y="41"/>
                      <a:pt x="35" y="42"/>
                      <a:pt x="35" y="44"/>
                    </a:cubicBezTo>
                    <a:cubicBezTo>
                      <a:pt x="35" y="45"/>
                      <a:pt x="37" y="46"/>
                      <a:pt x="37" y="47"/>
                    </a:cubicBezTo>
                    <a:cubicBezTo>
                      <a:pt x="37" y="49"/>
                      <a:pt x="35" y="50"/>
                      <a:pt x="34" y="52"/>
                    </a:cubicBezTo>
                    <a:cubicBezTo>
                      <a:pt x="34" y="55"/>
                      <a:pt x="36" y="57"/>
                      <a:pt x="36" y="59"/>
                    </a:cubicBezTo>
                    <a:cubicBezTo>
                      <a:pt x="37" y="61"/>
                      <a:pt x="35" y="61"/>
                      <a:pt x="34" y="62"/>
                    </a:cubicBezTo>
                    <a:cubicBezTo>
                      <a:pt x="34" y="63"/>
                      <a:pt x="33" y="66"/>
                      <a:pt x="34" y="67"/>
                    </a:cubicBezTo>
                    <a:cubicBezTo>
                      <a:pt x="35" y="69"/>
                      <a:pt x="34" y="74"/>
                      <a:pt x="34" y="77"/>
                    </a:cubicBezTo>
                    <a:cubicBezTo>
                      <a:pt x="34" y="79"/>
                      <a:pt x="33" y="80"/>
                      <a:pt x="32" y="81"/>
                    </a:cubicBezTo>
                    <a:cubicBezTo>
                      <a:pt x="31" y="82"/>
                      <a:pt x="31" y="85"/>
                      <a:pt x="30" y="87"/>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4" name="Freeform 184">
                <a:extLst>
                  <a:ext uri="{FF2B5EF4-FFF2-40B4-BE49-F238E27FC236}">
                    <a16:creationId xmlns:a16="http://schemas.microsoft.com/office/drawing/2014/main" id="{872A178A-2D7F-40B2-BEEC-2F024DB328E0}"/>
                  </a:ext>
                </a:extLst>
              </p:cNvPr>
              <p:cNvSpPr>
                <a:spLocks/>
              </p:cNvSpPr>
              <p:nvPr/>
            </p:nvSpPr>
            <p:spPr bwMode="auto">
              <a:xfrm>
                <a:off x="9592779" y="3918590"/>
                <a:ext cx="345364" cy="560595"/>
              </a:xfrm>
              <a:custGeom>
                <a:avLst/>
                <a:gdLst>
                  <a:gd name="T0" fmla="*/ 49 w 141"/>
                  <a:gd name="T1" fmla="*/ 214 h 227"/>
                  <a:gd name="T2" fmla="*/ 47 w 141"/>
                  <a:gd name="T3" fmla="*/ 210 h 227"/>
                  <a:gd name="T4" fmla="*/ 46 w 141"/>
                  <a:gd name="T5" fmla="*/ 205 h 227"/>
                  <a:gd name="T6" fmla="*/ 39 w 141"/>
                  <a:gd name="T7" fmla="*/ 196 h 227"/>
                  <a:gd name="T8" fmla="*/ 51 w 141"/>
                  <a:gd name="T9" fmla="*/ 190 h 227"/>
                  <a:gd name="T10" fmla="*/ 141 w 141"/>
                  <a:gd name="T11" fmla="*/ 181 h 227"/>
                  <a:gd name="T12" fmla="*/ 140 w 141"/>
                  <a:gd name="T13" fmla="*/ 178 h 227"/>
                  <a:gd name="T14" fmla="*/ 136 w 141"/>
                  <a:gd name="T15" fmla="*/ 172 h 227"/>
                  <a:gd name="T16" fmla="*/ 136 w 141"/>
                  <a:gd name="T17" fmla="*/ 159 h 227"/>
                  <a:gd name="T18" fmla="*/ 134 w 141"/>
                  <a:gd name="T19" fmla="*/ 151 h 227"/>
                  <a:gd name="T20" fmla="*/ 131 w 141"/>
                  <a:gd name="T21" fmla="*/ 144 h 227"/>
                  <a:gd name="T22" fmla="*/ 132 w 141"/>
                  <a:gd name="T23" fmla="*/ 138 h 227"/>
                  <a:gd name="T24" fmla="*/ 132 w 141"/>
                  <a:gd name="T25" fmla="*/ 130 h 227"/>
                  <a:gd name="T26" fmla="*/ 136 w 141"/>
                  <a:gd name="T27" fmla="*/ 124 h 227"/>
                  <a:gd name="T28" fmla="*/ 133 w 141"/>
                  <a:gd name="T29" fmla="*/ 120 h 227"/>
                  <a:gd name="T30" fmla="*/ 134 w 141"/>
                  <a:gd name="T31" fmla="*/ 113 h 227"/>
                  <a:gd name="T32" fmla="*/ 129 w 141"/>
                  <a:gd name="T33" fmla="*/ 109 h 227"/>
                  <a:gd name="T34" fmla="*/ 126 w 141"/>
                  <a:gd name="T35" fmla="*/ 102 h 227"/>
                  <a:gd name="T36" fmla="*/ 122 w 141"/>
                  <a:gd name="T37" fmla="*/ 91 h 227"/>
                  <a:gd name="T38" fmla="*/ 110 w 141"/>
                  <a:gd name="T39" fmla="*/ 49 h 227"/>
                  <a:gd name="T40" fmla="*/ 93 w 141"/>
                  <a:gd name="T41" fmla="*/ 0 h 227"/>
                  <a:gd name="T42" fmla="*/ 80 w 141"/>
                  <a:gd name="T43" fmla="*/ 2 h 227"/>
                  <a:gd name="T44" fmla="*/ 0 w 141"/>
                  <a:gd name="T45" fmla="*/ 10 h 227"/>
                  <a:gd name="T46" fmla="*/ 4 w 141"/>
                  <a:gd name="T47" fmla="*/ 16 h 227"/>
                  <a:gd name="T48" fmla="*/ 2 w 141"/>
                  <a:gd name="T49" fmla="*/ 95 h 227"/>
                  <a:gd name="T50" fmla="*/ 2 w 141"/>
                  <a:gd name="T51" fmla="*/ 160 h 227"/>
                  <a:gd name="T52" fmla="*/ 11 w 141"/>
                  <a:gd name="T53" fmla="*/ 224 h 227"/>
                  <a:gd name="T54" fmla="*/ 18 w 141"/>
                  <a:gd name="T55" fmla="*/ 224 h 227"/>
                  <a:gd name="T56" fmla="*/ 22 w 141"/>
                  <a:gd name="T57" fmla="*/ 224 h 227"/>
                  <a:gd name="T58" fmla="*/ 22 w 141"/>
                  <a:gd name="T59" fmla="*/ 217 h 227"/>
                  <a:gd name="T60" fmla="*/ 22 w 141"/>
                  <a:gd name="T61" fmla="*/ 208 h 227"/>
                  <a:gd name="T62" fmla="*/ 26 w 141"/>
                  <a:gd name="T63" fmla="*/ 208 h 227"/>
                  <a:gd name="T64" fmla="*/ 29 w 141"/>
                  <a:gd name="T65" fmla="*/ 214 h 227"/>
                  <a:gd name="T66" fmla="*/ 28 w 141"/>
                  <a:gd name="T67" fmla="*/ 218 h 227"/>
                  <a:gd name="T68" fmla="*/ 32 w 141"/>
                  <a:gd name="T69" fmla="*/ 222 h 227"/>
                  <a:gd name="T70" fmla="*/ 34 w 141"/>
                  <a:gd name="T71" fmla="*/ 225 h 227"/>
                  <a:gd name="T72" fmla="*/ 32 w 141"/>
                  <a:gd name="T73" fmla="*/ 227 h 227"/>
                  <a:gd name="T74" fmla="*/ 37 w 141"/>
                  <a:gd name="T75" fmla="*/ 227 h 227"/>
                  <a:gd name="T76" fmla="*/ 42 w 141"/>
                  <a:gd name="T77" fmla="*/ 226 h 227"/>
                  <a:gd name="T78" fmla="*/ 42 w 141"/>
                  <a:gd name="T79" fmla="*/ 223 h 227"/>
                  <a:gd name="T80" fmla="*/ 46 w 141"/>
                  <a:gd name="T81" fmla="*/ 222 h 227"/>
                  <a:gd name="T82" fmla="*/ 48 w 141"/>
                  <a:gd name="T83" fmla="*/ 218 h 227"/>
                  <a:gd name="T84" fmla="*/ 49 w 141"/>
                  <a:gd name="T85" fmla="*/ 216 h 227"/>
                  <a:gd name="T86" fmla="*/ 49 w 141"/>
                  <a:gd name="T8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 h="227">
                    <a:moveTo>
                      <a:pt x="49" y="214"/>
                    </a:moveTo>
                    <a:cubicBezTo>
                      <a:pt x="47" y="212"/>
                      <a:pt x="46" y="212"/>
                      <a:pt x="47" y="210"/>
                    </a:cubicBezTo>
                    <a:cubicBezTo>
                      <a:pt x="48" y="208"/>
                      <a:pt x="48" y="207"/>
                      <a:pt x="46" y="205"/>
                    </a:cubicBezTo>
                    <a:cubicBezTo>
                      <a:pt x="43" y="204"/>
                      <a:pt x="39" y="199"/>
                      <a:pt x="39" y="196"/>
                    </a:cubicBezTo>
                    <a:cubicBezTo>
                      <a:pt x="39" y="194"/>
                      <a:pt x="39" y="192"/>
                      <a:pt x="51" y="190"/>
                    </a:cubicBezTo>
                    <a:cubicBezTo>
                      <a:pt x="61" y="189"/>
                      <a:pt x="125" y="183"/>
                      <a:pt x="141" y="181"/>
                    </a:cubicBezTo>
                    <a:cubicBezTo>
                      <a:pt x="140" y="180"/>
                      <a:pt x="140" y="179"/>
                      <a:pt x="140" y="178"/>
                    </a:cubicBezTo>
                    <a:cubicBezTo>
                      <a:pt x="139" y="176"/>
                      <a:pt x="136" y="174"/>
                      <a:pt x="136" y="172"/>
                    </a:cubicBezTo>
                    <a:cubicBezTo>
                      <a:pt x="136" y="170"/>
                      <a:pt x="135" y="163"/>
                      <a:pt x="136" y="159"/>
                    </a:cubicBezTo>
                    <a:cubicBezTo>
                      <a:pt x="136" y="155"/>
                      <a:pt x="134" y="152"/>
                      <a:pt x="134" y="151"/>
                    </a:cubicBezTo>
                    <a:cubicBezTo>
                      <a:pt x="133" y="150"/>
                      <a:pt x="131" y="146"/>
                      <a:pt x="131" y="144"/>
                    </a:cubicBezTo>
                    <a:cubicBezTo>
                      <a:pt x="131" y="142"/>
                      <a:pt x="131" y="139"/>
                      <a:pt x="132" y="138"/>
                    </a:cubicBezTo>
                    <a:cubicBezTo>
                      <a:pt x="132" y="136"/>
                      <a:pt x="132" y="132"/>
                      <a:pt x="132" y="130"/>
                    </a:cubicBezTo>
                    <a:cubicBezTo>
                      <a:pt x="132" y="128"/>
                      <a:pt x="136" y="126"/>
                      <a:pt x="136" y="124"/>
                    </a:cubicBezTo>
                    <a:cubicBezTo>
                      <a:pt x="137" y="123"/>
                      <a:pt x="133" y="120"/>
                      <a:pt x="133" y="120"/>
                    </a:cubicBezTo>
                    <a:cubicBezTo>
                      <a:pt x="133" y="120"/>
                      <a:pt x="134" y="115"/>
                      <a:pt x="134" y="113"/>
                    </a:cubicBezTo>
                    <a:cubicBezTo>
                      <a:pt x="135" y="112"/>
                      <a:pt x="130" y="111"/>
                      <a:pt x="129" y="109"/>
                    </a:cubicBezTo>
                    <a:cubicBezTo>
                      <a:pt x="129" y="107"/>
                      <a:pt x="127" y="104"/>
                      <a:pt x="126" y="102"/>
                    </a:cubicBezTo>
                    <a:cubicBezTo>
                      <a:pt x="125" y="100"/>
                      <a:pt x="122" y="93"/>
                      <a:pt x="122" y="91"/>
                    </a:cubicBezTo>
                    <a:cubicBezTo>
                      <a:pt x="122" y="89"/>
                      <a:pt x="116" y="70"/>
                      <a:pt x="110" y="49"/>
                    </a:cubicBezTo>
                    <a:cubicBezTo>
                      <a:pt x="105" y="32"/>
                      <a:pt x="97" y="9"/>
                      <a:pt x="93" y="0"/>
                    </a:cubicBezTo>
                    <a:cubicBezTo>
                      <a:pt x="89" y="1"/>
                      <a:pt x="85" y="1"/>
                      <a:pt x="80" y="2"/>
                    </a:cubicBezTo>
                    <a:cubicBezTo>
                      <a:pt x="51" y="5"/>
                      <a:pt x="24" y="8"/>
                      <a:pt x="0" y="10"/>
                    </a:cubicBezTo>
                    <a:cubicBezTo>
                      <a:pt x="2" y="12"/>
                      <a:pt x="4" y="15"/>
                      <a:pt x="4" y="16"/>
                    </a:cubicBezTo>
                    <a:cubicBezTo>
                      <a:pt x="5" y="18"/>
                      <a:pt x="2" y="85"/>
                      <a:pt x="2" y="95"/>
                    </a:cubicBezTo>
                    <a:cubicBezTo>
                      <a:pt x="1" y="105"/>
                      <a:pt x="2" y="156"/>
                      <a:pt x="2" y="160"/>
                    </a:cubicBezTo>
                    <a:cubicBezTo>
                      <a:pt x="2" y="164"/>
                      <a:pt x="9" y="209"/>
                      <a:pt x="11" y="224"/>
                    </a:cubicBezTo>
                    <a:cubicBezTo>
                      <a:pt x="13" y="224"/>
                      <a:pt x="18" y="224"/>
                      <a:pt x="18" y="224"/>
                    </a:cubicBezTo>
                    <a:cubicBezTo>
                      <a:pt x="22" y="224"/>
                      <a:pt x="22" y="224"/>
                      <a:pt x="22" y="224"/>
                    </a:cubicBezTo>
                    <a:cubicBezTo>
                      <a:pt x="22" y="217"/>
                      <a:pt x="22" y="217"/>
                      <a:pt x="22" y="217"/>
                    </a:cubicBezTo>
                    <a:cubicBezTo>
                      <a:pt x="22" y="217"/>
                      <a:pt x="22" y="210"/>
                      <a:pt x="22" y="208"/>
                    </a:cubicBezTo>
                    <a:cubicBezTo>
                      <a:pt x="23" y="207"/>
                      <a:pt x="25" y="208"/>
                      <a:pt x="26" y="208"/>
                    </a:cubicBezTo>
                    <a:cubicBezTo>
                      <a:pt x="27" y="209"/>
                      <a:pt x="29" y="212"/>
                      <a:pt x="29" y="214"/>
                    </a:cubicBezTo>
                    <a:cubicBezTo>
                      <a:pt x="29" y="215"/>
                      <a:pt x="28" y="216"/>
                      <a:pt x="28" y="218"/>
                    </a:cubicBezTo>
                    <a:cubicBezTo>
                      <a:pt x="28" y="220"/>
                      <a:pt x="31" y="221"/>
                      <a:pt x="32" y="222"/>
                    </a:cubicBezTo>
                    <a:cubicBezTo>
                      <a:pt x="33" y="223"/>
                      <a:pt x="35" y="224"/>
                      <a:pt x="34" y="225"/>
                    </a:cubicBezTo>
                    <a:cubicBezTo>
                      <a:pt x="34" y="226"/>
                      <a:pt x="31" y="227"/>
                      <a:pt x="32" y="227"/>
                    </a:cubicBezTo>
                    <a:cubicBezTo>
                      <a:pt x="33" y="227"/>
                      <a:pt x="37" y="227"/>
                      <a:pt x="37" y="227"/>
                    </a:cubicBezTo>
                    <a:cubicBezTo>
                      <a:pt x="37" y="227"/>
                      <a:pt x="42" y="227"/>
                      <a:pt x="42" y="226"/>
                    </a:cubicBezTo>
                    <a:cubicBezTo>
                      <a:pt x="43" y="224"/>
                      <a:pt x="42" y="223"/>
                      <a:pt x="42" y="223"/>
                    </a:cubicBezTo>
                    <a:cubicBezTo>
                      <a:pt x="42" y="223"/>
                      <a:pt x="45" y="223"/>
                      <a:pt x="46" y="222"/>
                    </a:cubicBezTo>
                    <a:cubicBezTo>
                      <a:pt x="47" y="221"/>
                      <a:pt x="48" y="219"/>
                      <a:pt x="48" y="218"/>
                    </a:cubicBezTo>
                    <a:cubicBezTo>
                      <a:pt x="48" y="217"/>
                      <a:pt x="49" y="217"/>
                      <a:pt x="49" y="216"/>
                    </a:cubicBezTo>
                    <a:cubicBezTo>
                      <a:pt x="49" y="215"/>
                      <a:pt x="49" y="214"/>
                      <a:pt x="49" y="214"/>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475" name="Freeform 185">
                <a:extLst>
                  <a:ext uri="{FF2B5EF4-FFF2-40B4-BE49-F238E27FC236}">
                    <a16:creationId xmlns:a16="http://schemas.microsoft.com/office/drawing/2014/main" id="{A0B26E8E-C950-4CCD-AE2E-3D211C148821}"/>
                  </a:ext>
                </a:extLst>
              </p:cNvPr>
              <p:cNvSpPr>
                <a:spLocks/>
              </p:cNvSpPr>
              <p:nvPr/>
            </p:nvSpPr>
            <p:spPr bwMode="auto">
              <a:xfrm>
                <a:off x="9631372" y="4476385"/>
                <a:ext cx="21907" cy="7732"/>
              </a:xfrm>
              <a:custGeom>
                <a:avLst/>
                <a:gdLst>
                  <a:gd name="T0" fmla="*/ 1 w 9"/>
                  <a:gd name="T1" fmla="*/ 3 h 3"/>
                  <a:gd name="T2" fmla="*/ 3 w 9"/>
                  <a:gd name="T3" fmla="*/ 1 h 3"/>
                  <a:gd name="T4" fmla="*/ 6 w 9"/>
                  <a:gd name="T5" fmla="*/ 0 h 3"/>
                  <a:gd name="T6" fmla="*/ 6 w 9"/>
                  <a:gd name="T7" fmla="*/ 2 h 3"/>
                  <a:gd name="T8" fmla="*/ 1 w 9"/>
                  <a:gd name="T9" fmla="*/ 3 h 3"/>
                </a:gdLst>
                <a:ahLst/>
                <a:cxnLst>
                  <a:cxn ang="0">
                    <a:pos x="T0" y="T1"/>
                  </a:cxn>
                  <a:cxn ang="0">
                    <a:pos x="T2" y="T3"/>
                  </a:cxn>
                  <a:cxn ang="0">
                    <a:pos x="T4" y="T5"/>
                  </a:cxn>
                  <a:cxn ang="0">
                    <a:pos x="T6" y="T7"/>
                  </a:cxn>
                  <a:cxn ang="0">
                    <a:pos x="T8" y="T9"/>
                  </a:cxn>
                </a:cxnLst>
                <a:rect l="0" t="0" r="r" b="b"/>
                <a:pathLst>
                  <a:path w="9" h="3">
                    <a:moveTo>
                      <a:pt x="1" y="3"/>
                    </a:moveTo>
                    <a:cubicBezTo>
                      <a:pt x="0" y="2"/>
                      <a:pt x="2" y="1"/>
                      <a:pt x="3" y="1"/>
                    </a:cubicBezTo>
                    <a:cubicBezTo>
                      <a:pt x="5" y="1"/>
                      <a:pt x="6" y="0"/>
                      <a:pt x="6" y="0"/>
                    </a:cubicBezTo>
                    <a:cubicBezTo>
                      <a:pt x="7" y="0"/>
                      <a:pt x="9" y="2"/>
                      <a:pt x="6" y="2"/>
                    </a:cubicBezTo>
                    <a:cubicBezTo>
                      <a:pt x="3" y="3"/>
                      <a:pt x="1" y="3"/>
                      <a:pt x="1" y="3"/>
                    </a:cubicBezTo>
                    <a:close/>
                  </a:path>
                </a:pathLst>
              </a:custGeom>
              <a:grpFill/>
              <a:ln w="6350" cap="rnd">
                <a:solidFill>
                  <a:srgbClr val="737373">
                    <a:lumMod val="60000"/>
                    <a:lumOff val="40000"/>
                  </a:srgbClr>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78" name="Oval 377">
              <a:extLst>
                <a:ext uri="{FF2B5EF4-FFF2-40B4-BE49-F238E27FC236}">
                  <a16:creationId xmlns:a16="http://schemas.microsoft.com/office/drawing/2014/main" id="{1528B120-087F-4D4C-844A-C11D771F45F4}"/>
                </a:ext>
              </a:extLst>
            </p:cNvPr>
            <p:cNvSpPr/>
            <p:nvPr/>
          </p:nvSpPr>
          <p:spPr bwMode="auto">
            <a:xfrm>
              <a:off x="6221306" y="2677134"/>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0" name="Oval 379">
              <a:extLst>
                <a:ext uri="{FF2B5EF4-FFF2-40B4-BE49-F238E27FC236}">
                  <a16:creationId xmlns:a16="http://schemas.microsoft.com/office/drawing/2014/main" id="{815858EF-0A24-433E-9249-77C390C83F2B}"/>
                </a:ext>
              </a:extLst>
            </p:cNvPr>
            <p:cNvSpPr/>
            <p:nvPr/>
          </p:nvSpPr>
          <p:spPr bwMode="auto">
            <a:xfrm>
              <a:off x="4301287" y="2271391"/>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1" name="Oval 380">
              <a:extLst>
                <a:ext uri="{FF2B5EF4-FFF2-40B4-BE49-F238E27FC236}">
                  <a16:creationId xmlns:a16="http://schemas.microsoft.com/office/drawing/2014/main" id="{67FA88AB-B59E-49CD-85BA-18AE958D7921}"/>
                </a:ext>
              </a:extLst>
            </p:cNvPr>
            <p:cNvSpPr/>
            <p:nvPr/>
          </p:nvSpPr>
          <p:spPr bwMode="auto">
            <a:xfrm>
              <a:off x="3269576" y="4051513"/>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E59AF287-FBC5-4DCB-BF24-1CC01D129877}"/>
                </a:ext>
              </a:extLst>
            </p:cNvPr>
            <p:cNvSpPr/>
            <p:nvPr/>
          </p:nvSpPr>
          <p:spPr bwMode="auto">
            <a:xfrm>
              <a:off x="6737703" y="2267887"/>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3" name="Oval 382">
              <a:extLst>
                <a:ext uri="{FF2B5EF4-FFF2-40B4-BE49-F238E27FC236}">
                  <a16:creationId xmlns:a16="http://schemas.microsoft.com/office/drawing/2014/main" id="{28476072-4E67-4027-886A-5946F374398B}"/>
                </a:ext>
              </a:extLst>
            </p:cNvPr>
            <p:cNvSpPr/>
            <p:nvPr/>
          </p:nvSpPr>
          <p:spPr bwMode="auto">
            <a:xfrm>
              <a:off x="4983700" y="2725919"/>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4" name="Oval 383">
              <a:extLst>
                <a:ext uri="{FF2B5EF4-FFF2-40B4-BE49-F238E27FC236}">
                  <a16:creationId xmlns:a16="http://schemas.microsoft.com/office/drawing/2014/main" id="{721ED33A-2A1D-45CE-A87D-BAD6B09A78F2}"/>
                </a:ext>
              </a:extLst>
            </p:cNvPr>
            <p:cNvSpPr/>
            <p:nvPr/>
          </p:nvSpPr>
          <p:spPr bwMode="auto">
            <a:xfrm>
              <a:off x="546727" y="3095699"/>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5" name="Oval 384">
              <a:extLst>
                <a:ext uri="{FF2B5EF4-FFF2-40B4-BE49-F238E27FC236}">
                  <a16:creationId xmlns:a16="http://schemas.microsoft.com/office/drawing/2014/main" id="{F3DF4EF5-2B6A-47C4-A4B2-EB9E01F3E352}"/>
                </a:ext>
              </a:extLst>
            </p:cNvPr>
            <p:cNvSpPr/>
            <p:nvPr/>
          </p:nvSpPr>
          <p:spPr bwMode="auto">
            <a:xfrm>
              <a:off x="972083" y="1259906"/>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6" name="Oval 385">
              <a:extLst>
                <a:ext uri="{FF2B5EF4-FFF2-40B4-BE49-F238E27FC236}">
                  <a16:creationId xmlns:a16="http://schemas.microsoft.com/office/drawing/2014/main" id="{55BC4584-9BA3-4C1D-AC99-9998AC4F4C0F}"/>
                </a:ext>
              </a:extLst>
            </p:cNvPr>
            <p:cNvSpPr/>
            <p:nvPr/>
          </p:nvSpPr>
          <p:spPr bwMode="auto">
            <a:xfrm>
              <a:off x="3823439" y="4509707"/>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7" name="Oval 386">
              <a:extLst>
                <a:ext uri="{FF2B5EF4-FFF2-40B4-BE49-F238E27FC236}">
                  <a16:creationId xmlns:a16="http://schemas.microsoft.com/office/drawing/2014/main" id="{22624485-8BF2-4073-9BDD-18FF2E3D1996}"/>
                </a:ext>
              </a:extLst>
            </p:cNvPr>
            <p:cNvSpPr/>
            <p:nvPr/>
          </p:nvSpPr>
          <p:spPr bwMode="auto">
            <a:xfrm>
              <a:off x="6646499" y="2965963"/>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8" name="Oval 387">
              <a:extLst>
                <a:ext uri="{FF2B5EF4-FFF2-40B4-BE49-F238E27FC236}">
                  <a16:creationId xmlns:a16="http://schemas.microsoft.com/office/drawing/2014/main" id="{94B03C4C-128C-468F-A1C3-4AE787962062}"/>
                </a:ext>
              </a:extLst>
            </p:cNvPr>
            <p:cNvSpPr/>
            <p:nvPr/>
          </p:nvSpPr>
          <p:spPr bwMode="auto">
            <a:xfrm>
              <a:off x="3881870" y="2498773"/>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A85F93E8-7292-43EF-BF0F-725D87EF89B0}"/>
                </a:ext>
              </a:extLst>
            </p:cNvPr>
            <p:cNvSpPr/>
            <p:nvPr/>
          </p:nvSpPr>
          <p:spPr bwMode="auto">
            <a:xfrm>
              <a:off x="5951062" y="2983941"/>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8D99A2EE-FAC8-43E6-B960-248B59FC565C}"/>
                </a:ext>
              </a:extLst>
            </p:cNvPr>
            <p:cNvSpPr/>
            <p:nvPr/>
          </p:nvSpPr>
          <p:spPr bwMode="auto">
            <a:xfrm>
              <a:off x="1498846" y="3400356"/>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grpSp>
      <p:sp>
        <p:nvSpPr>
          <p:cNvPr id="485" name="Oval 484">
            <a:extLst>
              <a:ext uri="{FF2B5EF4-FFF2-40B4-BE49-F238E27FC236}">
                <a16:creationId xmlns:a16="http://schemas.microsoft.com/office/drawing/2014/main" id="{0475734A-719A-4459-99E7-4309BAAC2824}"/>
              </a:ext>
            </a:extLst>
          </p:cNvPr>
          <p:cNvSpPr/>
          <p:nvPr/>
        </p:nvSpPr>
        <p:spPr bwMode="auto">
          <a:xfrm>
            <a:off x="1681308" y="4184036"/>
            <a:ext cx="206880" cy="213811"/>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mn-ea"/>
              <a:cs typeface="Segoe UI" pitchFamily="34" charset="0"/>
            </a:endParaRPr>
          </a:p>
        </p:txBody>
      </p:sp>
      <p:grpSp>
        <p:nvGrpSpPr>
          <p:cNvPr id="2" name="Group 1">
            <a:extLst>
              <a:ext uri="{FF2B5EF4-FFF2-40B4-BE49-F238E27FC236}">
                <a16:creationId xmlns:a16="http://schemas.microsoft.com/office/drawing/2014/main" id="{E614EB39-3F2D-422E-A9F4-783AAF73E397}"/>
              </a:ext>
            </a:extLst>
          </p:cNvPr>
          <p:cNvGrpSpPr/>
          <p:nvPr/>
        </p:nvGrpSpPr>
        <p:grpSpPr>
          <a:xfrm>
            <a:off x="8545436" y="1755783"/>
            <a:ext cx="2735176" cy="1697897"/>
            <a:chOff x="8058650" y="1640699"/>
            <a:chExt cx="3915824" cy="2545811"/>
          </a:xfrm>
        </p:grpSpPr>
        <p:grpSp>
          <p:nvGrpSpPr>
            <p:cNvPr id="527" name="Group 526">
              <a:extLst>
                <a:ext uri="{FF2B5EF4-FFF2-40B4-BE49-F238E27FC236}">
                  <a16:creationId xmlns:a16="http://schemas.microsoft.com/office/drawing/2014/main" id="{0FDE3E8A-6008-4995-B03B-CBCBE8C4ECA0}"/>
                </a:ext>
              </a:extLst>
            </p:cNvPr>
            <p:cNvGrpSpPr/>
            <p:nvPr/>
          </p:nvGrpSpPr>
          <p:grpSpPr>
            <a:xfrm>
              <a:off x="8058650" y="1941900"/>
              <a:ext cx="2422237" cy="2244610"/>
              <a:chOff x="884955" y="2094300"/>
              <a:chExt cx="3567911" cy="2244610"/>
            </a:xfrm>
          </p:grpSpPr>
          <p:sp>
            <p:nvSpPr>
              <p:cNvPr id="529" name="Rectangle 528">
                <a:extLst>
                  <a:ext uri="{FF2B5EF4-FFF2-40B4-BE49-F238E27FC236}">
                    <a16:creationId xmlns:a16="http://schemas.microsoft.com/office/drawing/2014/main" id="{3AFA18A8-3647-478D-A297-DC5623047A59}"/>
                  </a:ext>
                </a:extLst>
              </p:cNvPr>
              <p:cNvSpPr/>
              <p:nvPr/>
            </p:nvSpPr>
            <p:spPr>
              <a:xfrm>
                <a:off x="884955" y="2818828"/>
                <a:ext cx="3567911" cy="1520082"/>
              </a:xfrm>
              <a:prstGeom prst="rect">
                <a:avLst/>
              </a:prstGeom>
            </p:spPr>
            <p:txBody>
              <a:bodyPr wrap="squar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Gov</a:t>
                </a:r>
                <a:endPar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Regions</a:t>
                </a:r>
              </a:p>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Announced</a:t>
                </a:r>
              </a:p>
            </p:txBody>
          </p:sp>
          <p:sp>
            <p:nvSpPr>
              <p:cNvPr id="530" name="Rectangle 529">
                <a:extLst>
                  <a:ext uri="{FF2B5EF4-FFF2-40B4-BE49-F238E27FC236}">
                    <a16:creationId xmlns:a16="http://schemas.microsoft.com/office/drawing/2014/main" id="{BFC2862B-AB26-42B7-9D34-8745FFC8534B}"/>
                  </a:ext>
                </a:extLst>
              </p:cNvPr>
              <p:cNvSpPr/>
              <p:nvPr/>
            </p:nvSpPr>
            <p:spPr>
              <a:xfrm>
                <a:off x="2217543" y="2094300"/>
                <a:ext cx="825498" cy="784511"/>
              </a:xfrm>
              <a:prstGeom prst="rect">
                <a:avLst/>
              </a:prstGeom>
            </p:spPr>
            <p:txBody>
              <a:bodyPr wrap="non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8</a:t>
                </a:r>
              </a:p>
            </p:txBody>
          </p:sp>
        </p:grpSp>
        <p:grpSp>
          <p:nvGrpSpPr>
            <p:cNvPr id="106" name="Group 105">
              <a:extLst>
                <a:ext uri="{FF2B5EF4-FFF2-40B4-BE49-F238E27FC236}">
                  <a16:creationId xmlns:a16="http://schemas.microsoft.com/office/drawing/2014/main" id="{E48A71E4-6585-4F9F-8E94-23B0E39E04CB}"/>
                </a:ext>
              </a:extLst>
            </p:cNvPr>
            <p:cNvGrpSpPr/>
            <p:nvPr/>
          </p:nvGrpSpPr>
          <p:grpSpPr>
            <a:xfrm>
              <a:off x="10818621" y="1640699"/>
              <a:ext cx="1155853" cy="1201878"/>
              <a:chOff x="10900234" y="1579739"/>
              <a:chExt cx="1155853" cy="1201878"/>
            </a:xfrm>
            <a:solidFill>
              <a:schemeClr val="tx1"/>
            </a:solidFill>
          </p:grpSpPr>
          <p:pic>
            <p:nvPicPr>
              <p:cNvPr id="31" name="Graphic 30">
                <a:extLst>
                  <a:ext uri="{FF2B5EF4-FFF2-40B4-BE49-F238E27FC236}">
                    <a16:creationId xmlns:a16="http://schemas.microsoft.com/office/drawing/2014/main" id="{46E6842F-9064-4C0F-B295-3A54FB7C38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4" y="1579739"/>
                <a:ext cx="409927" cy="409926"/>
              </a:xfrm>
              <a:prstGeom prst="rect">
                <a:avLst/>
              </a:prstGeom>
            </p:spPr>
          </p:pic>
          <p:pic>
            <p:nvPicPr>
              <p:cNvPr id="537" name="Graphic 536">
                <a:extLst>
                  <a:ext uri="{FF2B5EF4-FFF2-40B4-BE49-F238E27FC236}">
                    <a16:creationId xmlns:a16="http://schemas.microsoft.com/office/drawing/2014/main" id="{DE0CC0F5-8DBD-4B09-9A99-1FA0988CB56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1579739"/>
                <a:ext cx="409927" cy="409926"/>
              </a:xfrm>
              <a:prstGeom prst="rect">
                <a:avLst/>
              </a:prstGeom>
            </p:spPr>
          </p:pic>
          <p:pic>
            <p:nvPicPr>
              <p:cNvPr id="538" name="Graphic 537">
                <a:extLst>
                  <a:ext uri="{FF2B5EF4-FFF2-40B4-BE49-F238E27FC236}">
                    <a16:creationId xmlns:a16="http://schemas.microsoft.com/office/drawing/2014/main" id="{FA3CD68B-09CB-4825-B3F8-49579360753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5" y="2371691"/>
                <a:ext cx="409924" cy="409923"/>
              </a:xfrm>
              <a:prstGeom prst="rect">
                <a:avLst/>
              </a:prstGeom>
            </p:spPr>
          </p:pic>
          <p:pic>
            <p:nvPicPr>
              <p:cNvPr id="539" name="Graphic 538">
                <a:extLst>
                  <a:ext uri="{FF2B5EF4-FFF2-40B4-BE49-F238E27FC236}">
                    <a16:creationId xmlns:a16="http://schemas.microsoft.com/office/drawing/2014/main" id="{E86AD0E1-EAD5-452F-A2FE-ACD1709D90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2371691"/>
                <a:ext cx="409928" cy="409926"/>
              </a:xfrm>
              <a:prstGeom prst="rect">
                <a:avLst/>
              </a:prstGeom>
            </p:spPr>
          </p:pic>
        </p:grpSp>
      </p:grpSp>
      <p:grpSp>
        <p:nvGrpSpPr>
          <p:cNvPr id="6" name="Group 5">
            <a:extLst>
              <a:ext uri="{FF2B5EF4-FFF2-40B4-BE49-F238E27FC236}">
                <a16:creationId xmlns:a16="http://schemas.microsoft.com/office/drawing/2014/main" id="{77AA7269-5DE6-47DA-AE7E-08046FBB7DC6}"/>
              </a:ext>
            </a:extLst>
          </p:cNvPr>
          <p:cNvGrpSpPr/>
          <p:nvPr/>
        </p:nvGrpSpPr>
        <p:grpSpPr>
          <a:xfrm>
            <a:off x="8237938" y="3882496"/>
            <a:ext cx="3206844" cy="1846659"/>
            <a:chOff x="7648390" y="3603735"/>
            <a:chExt cx="4405451" cy="2768864"/>
          </a:xfrm>
        </p:grpSpPr>
        <p:grpSp>
          <p:nvGrpSpPr>
            <p:cNvPr id="13" name="Group 12">
              <a:extLst>
                <a:ext uri="{FF2B5EF4-FFF2-40B4-BE49-F238E27FC236}">
                  <a16:creationId xmlns:a16="http://schemas.microsoft.com/office/drawing/2014/main" id="{012308AA-A2B2-40AB-A7B3-862B5941BB77}"/>
                </a:ext>
              </a:extLst>
            </p:cNvPr>
            <p:cNvGrpSpPr/>
            <p:nvPr/>
          </p:nvGrpSpPr>
          <p:grpSpPr>
            <a:xfrm>
              <a:off x="7648390" y="4076657"/>
              <a:ext cx="3186282" cy="2295942"/>
              <a:chOff x="7499800" y="4076657"/>
              <a:chExt cx="3186282" cy="2295942"/>
            </a:xfrm>
          </p:grpSpPr>
          <p:sp>
            <p:nvSpPr>
              <p:cNvPr id="534" name="Rectangle 533">
                <a:extLst>
                  <a:ext uri="{FF2B5EF4-FFF2-40B4-BE49-F238E27FC236}">
                    <a16:creationId xmlns:a16="http://schemas.microsoft.com/office/drawing/2014/main" id="{A09487E1-B024-459D-B156-1DEDF9D324C5}"/>
                  </a:ext>
                </a:extLst>
              </p:cNvPr>
              <p:cNvSpPr/>
              <p:nvPr/>
            </p:nvSpPr>
            <p:spPr>
              <a:xfrm>
                <a:off x="7499800" y="4852516"/>
                <a:ext cx="3186282" cy="1520083"/>
              </a:xfrm>
              <a:prstGeom prst="rect">
                <a:avLst/>
              </a:prstGeom>
            </p:spPr>
            <p:txBody>
              <a:bodyPr wrap="squar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ExpressRoute Locations</a:t>
                </a:r>
              </a:p>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Announced</a:t>
                </a:r>
              </a:p>
            </p:txBody>
          </p:sp>
          <p:sp>
            <p:nvSpPr>
              <p:cNvPr id="535" name="Rectangle 534">
                <a:extLst>
                  <a:ext uri="{FF2B5EF4-FFF2-40B4-BE49-F238E27FC236}">
                    <a16:creationId xmlns:a16="http://schemas.microsoft.com/office/drawing/2014/main" id="{49184F87-6A68-4B81-85A5-0D626BC8B20D}"/>
                  </a:ext>
                </a:extLst>
              </p:cNvPr>
              <p:cNvSpPr/>
              <p:nvPr/>
            </p:nvSpPr>
            <p:spPr>
              <a:xfrm>
                <a:off x="8816219" y="4076657"/>
                <a:ext cx="537766" cy="784511"/>
              </a:xfrm>
              <a:prstGeom prst="rect">
                <a:avLst/>
              </a:prstGeom>
            </p:spPr>
            <p:txBody>
              <a:bodyPr wrap="non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7"/>
                    </a:solidFill>
                    <a:effectLst/>
                    <a:uLnTx/>
                    <a:uFillTx/>
                    <a:latin typeface="Segoe UI" panose="020B0502040204020203" pitchFamily="34" charset="0"/>
                    <a:ea typeface="Calibri" panose="020F0502020204030204" pitchFamily="34" charset="0"/>
                    <a:cs typeface="Segoe UI" panose="020B0502040204020203" pitchFamily="34" charset="0"/>
                  </a:rPr>
                  <a:t>8</a:t>
                </a:r>
              </a:p>
            </p:txBody>
          </p:sp>
        </p:grpSp>
        <p:grpSp>
          <p:nvGrpSpPr>
            <p:cNvPr id="108" name="Group 107">
              <a:extLst>
                <a:ext uri="{FF2B5EF4-FFF2-40B4-BE49-F238E27FC236}">
                  <a16:creationId xmlns:a16="http://schemas.microsoft.com/office/drawing/2014/main" id="{4D89CC07-F00A-4D19-9E4A-D7475C92693D}"/>
                </a:ext>
              </a:extLst>
            </p:cNvPr>
            <p:cNvGrpSpPr/>
            <p:nvPr/>
          </p:nvGrpSpPr>
          <p:grpSpPr>
            <a:xfrm>
              <a:off x="10771340" y="3879748"/>
              <a:ext cx="1097727" cy="1879567"/>
              <a:chOff x="10916341" y="3879748"/>
              <a:chExt cx="1097727" cy="1879567"/>
            </a:xfrm>
            <a:solidFill>
              <a:schemeClr val="tx1"/>
            </a:solidFill>
          </p:grpSpPr>
          <p:pic>
            <p:nvPicPr>
              <p:cNvPr id="105" name="Graphic 104">
                <a:extLst>
                  <a:ext uri="{FF2B5EF4-FFF2-40B4-BE49-F238E27FC236}">
                    <a16:creationId xmlns:a16="http://schemas.microsoft.com/office/drawing/2014/main" id="{F538C5AB-7354-4ED5-ACD9-C77B6D40BF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1" y="3879748"/>
                <a:ext cx="457391" cy="457394"/>
              </a:xfrm>
              <a:prstGeom prst="rect">
                <a:avLst/>
              </a:prstGeom>
            </p:spPr>
          </p:pic>
          <p:pic>
            <p:nvPicPr>
              <p:cNvPr id="541" name="Graphic 540">
                <a:extLst>
                  <a:ext uri="{FF2B5EF4-FFF2-40B4-BE49-F238E27FC236}">
                    <a16:creationId xmlns:a16="http://schemas.microsoft.com/office/drawing/2014/main" id="{E071F539-2A65-4C8F-9D64-B9C4F004102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3879751"/>
                <a:ext cx="457391" cy="457394"/>
              </a:xfrm>
              <a:prstGeom prst="rect">
                <a:avLst/>
              </a:prstGeom>
            </p:spPr>
          </p:pic>
          <p:pic>
            <p:nvPicPr>
              <p:cNvPr id="542" name="Graphic 541">
                <a:extLst>
                  <a:ext uri="{FF2B5EF4-FFF2-40B4-BE49-F238E27FC236}">
                    <a16:creationId xmlns:a16="http://schemas.microsoft.com/office/drawing/2014/main" id="{CE63C7E9-3BDA-4839-A0FF-D703AA9450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2" y="4585047"/>
                <a:ext cx="457391" cy="457394"/>
              </a:xfrm>
              <a:prstGeom prst="rect">
                <a:avLst/>
              </a:prstGeom>
            </p:spPr>
          </p:pic>
          <p:pic>
            <p:nvPicPr>
              <p:cNvPr id="543" name="Graphic 542">
                <a:extLst>
                  <a:ext uri="{FF2B5EF4-FFF2-40B4-BE49-F238E27FC236}">
                    <a16:creationId xmlns:a16="http://schemas.microsoft.com/office/drawing/2014/main" id="{0CD923E2-99D6-42FB-A3A5-5CBCEF39AF6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4585050"/>
                <a:ext cx="457391" cy="457393"/>
              </a:xfrm>
              <a:prstGeom prst="rect">
                <a:avLst/>
              </a:prstGeom>
            </p:spPr>
          </p:pic>
          <p:pic>
            <p:nvPicPr>
              <p:cNvPr id="544" name="Graphic 543">
                <a:extLst>
                  <a:ext uri="{FF2B5EF4-FFF2-40B4-BE49-F238E27FC236}">
                    <a16:creationId xmlns:a16="http://schemas.microsoft.com/office/drawing/2014/main" id="{ED9E1C5B-D628-4F1E-8B78-7F10A4D0ED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2" y="5301920"/>
                <a:ext cx="457391" cy="457392"/>
              </a:xfrm>
              <a:prstGeom prst="rect">
                <a:avLst/>
              </a:prstGeom>
            </p:spPr>
          </p:pic>
          <p:pic>
            <p:nvPicPr>
              <p:cNvPr id="545" name="Graphic 544">
                <a:extLst>
                  <a:ext uri="{FF2B5EF4-FFF2-40B4-BE49-F238E27FC236}">
                    <a16:creationId xmlns:a16="http://schemas.microsoft.com/office/drawing/2014/main" id="{33A6BFA6-2513-4FE8-BD06-5DF285FCA45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5301922"/>
                <a:ext cx="457391" cy="457393"/>
              </a:xfrm>
              <a:prstGeom prst="rect">
                <a:avLst/>
              </a:prstGeom>
            </p:spPr>
          </p:pic>
        </p:grpSp>
        <p:cxnSp>
          <p:nvCxnSpPr>
            <p:cNvPr id="245" name="Straight Connector 244">
              <a:extLst>
                <a:ext uri="{FF2B5EF4-FFF2-40B4-BE49-F238E27FC236}">
                  <a16:creationId xmlns:a16="http://schemas.microsoft.com/office/drawing/2014/main" id="{9B7E3F67-EEAA-4306-BB7E-98E277B4E20C}"/>
                </a:ext>
              </a:extLst>
            </p:cNvPr>
            <p:cNvCxnSpPr>
              <a:cxnSpLocks/>
            </p:cNvCxnSpPr>
            <p:nvPr/>
          </p:nvCxnSpPr>
          <p:spPr>
            <a:xfrm>
              <a:off x="7974919" y="3603735"/>
              <a:ext cx="407892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41C8E4E-7EE0-48D8-BEEA-A8C45038CEC0}"/>
              </a:ext>
            </a:extLst>
          </p:cNvPr>
          <p:cNvGrpSpPr/>
          <p:nvPr/>
        </p:nvGrpSpPr>
        <p:grpSpPr>
          <a:xfrm>
            <a:off x="8462053" y="2537858"/>
            <a:ext cx="2792275" cy="1051764"/>
            <a:chOff x="7976908" y="1265572"/>
            <a:chExt cx="3997566" cy="1577005"/>
          </a:xfrm>
        </p:grpSpPr>
        <p:grpSp>
          <p:nvGrpSpPr>
            <p:cNvPr id="139" name="Group 138">
              <a:extLst>
                <a:ext uri="{FF2B5EF4-FFF2-40B4-BE49-F238E27FC236}">
                  <a16:creationId xmlns:a16="http://schemas.microsoft.com/office/drawing/2014/main" id="{7E4DC4A9-7D31-4735-A257-20D8ADE85441}"/>
                </a:ext>
              </a:extLst>
            </p:cNvPr>
            <p:cNvGrpSpPr/>
            <p:nvPr/>
          </p:nvGrpSpPr>
          <p:grpSpPr>
            <a:xfrm>
              <a:off x="7976908" y="1265572"/>
              <a:ext cx="2422237" cy="1253216"/>
              <a:chOff x="764550" y="1417972"/>
              <a:chExt cx="3567911" cy="1253216"/>
            </a:xfrm>
          </p:grpSpPr>
          <p:sp>
            <p:nvSpPr>
              <p:cNvPr id="145" name="Rectangle 144">
                <a:extLst>
                  <a:ext uri="{FF2B5EF4-FFF2-40B4-BE49-F238E27FC236}">
                    <a16:creationId xmlns:a16="http://schemas.microsoft.com/office/drawing/2014/main" id="{373364BF-86C6-43A5-BD56-6D7A5BD6273D}"/>
                  </a:ext>
                </a:extLst>
              </p:cNvPr>
              <p:cNvSpPr/>
              <p:nvPr/>
            </p:nvSpPr>
            <p:spPr>
              <a:xfrm>
                <a:off x="764550" y="2074013"/>
                <a:ext cx="3567911" cy="597175"/>
              </a:xfrm>
              <a:prstGeom prst="rect">
                <a:avLst/>
              </a:prstGeom>
            </p:spPr>
            <p:txBody>
              <a:bodyPr wrap="squar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353535"/>
                  </a:solidFill>
                  <a:effectLst/>
                  <a:uLnTx/>
                  <a:uFillTx/>
                  <a:latin typeface="Segoe UI Light"/>
                  <a:ea typeface="+mn-ea"/>
                  <a:cs typeface="+mn-cs"/>
                </a:endParaRPr>
              </a:p>
            </p:txBody>
          </p:sp>
          <p:sp>
            <p:nvSpPr>
              <p:cNvPr id="146" name="Rectangle 145">
                <a:extLst>
                  <a:ext uri="{FF2B5EF4-FFF2-40B4-BE49-F238E27FC236}">
                    <a16:creationId xmlns:a16="http://schemas.microsoft.com/office/drawing/2014/main" id="{DC0ABCA3-0426-4152-9CD1-AC1AC6C14A74}"/>
                  </a:ext>
                </a:extLst>
              </p:cNvPr>
              <p:cNvSpPr/>
              <p:nvPr/>
            </p:nvSpPr>
            <p:spPr>
              <a:xfrm>
                <a:off x="2411429" y="1417972"/>
                <a:ext cx="389561" cy="784511"/>
              </a:xfrm>
              <a:prstGeom prst="rect">
                <a:avLst/>
              </a:prstGeom>
            </p:spPr>
            <p:txBody>
              <a:bodyPr wrap="non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endParaRPr>
              </a:p>
            </p:txBody>
          </p:sp>
        </p:grpSp>
        <p:grpSp>
          <p:nvGrpSpPr>
            <p:cNvPr id="140" name="Group 139">
              <a:extLst>
                <a:ext uri="{FF2B5EF4-FFF2-40B4-BE49-F238E27FC236}">
                  <a16:creationId xmlns:a16="http://schemas.microsoft.com/office/drawing/2014/main" id="{A48D50D8-0F0C-49FD-8E5F-3B21C7022E56}"/>
                </a:ext>
              </a:extLst>
            </p:cNvPr>
            <p:cNvGrpSpPr/>
            <p:nvPr/>
          </p:nvGrpSpPr>
          <p:grpSpPr>
            <a:xfrm>
              <a:off x="10818621" y="1640699"/>
              <a:ext cx="1155853" cy="1201878"/>
              <a:chOff x="10900234" y="1579739"/>
              <a:chExt cx="1155853" cy="1201878"/>
            </a:xfrm>
            <a:solidFill>
              <a:schemeClr val="tx1"/>
            </a:solidFill>
          </p:grpSpPr>
          <p:pic>
            <p:nvPicPr>
              <p:cNvPr id="141" name="Graphic 140">
                <a:extLst>
                  <a:ext uri="{FF2B5EF4-FFF2-40B4-BE49-F238E27FC236}">
                    <a16:creationId xmlns:a16="http://schemas.microsoft.com/office/drawing/2014/main" id="{A5C93ED1-26FF-43FA-BDFE-9F4C0097D11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4" y="1579739"/>
                <a:ext cx="409927" cy="409926"/>
              </a:xfrm>
              <a:prstGeom prst="rect">
                <a:avLst/>
              </a:prstGeom>
            </p:spPr>
          </p:pic>
          <p:pic>
            <p:nvPicPr>
              <p:cNvPr id="142" name="Graphic 141">
                <a:extLst>
                  <a:ext uri="{FF2B5EF4-FFF2-40B4-BE49-F238E27FC236}">
                    <a16:creationId xmlns:a16="http://schemas.microsoft.com/office/drawing/2014/main" id="{82CE7834-7607-4248-92F3-520100247C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1579739"/>
                <a:ext cx="409927" cy="409926"/>
              </a:xfrm>
              <a:prstGeom prst="rect">
                <a:avLst/>
              </a:prstGeom>
            </p:spPr>
          </p:pic>
          <p:pic>
            <p:nvPicPr>
              <p:cNvPr id="143" name="Graphic 142">
                <a:extLst>
                  <a:ext uri="{FF2B5EF4-FFF2-40B4-BE49-F238E27FC236}">
                    <a16:creationId xmlns:a16="http://schemas.microsoft.com/office/drawing/2014/main" id="{37B0B5E5-E257-4DB5-948F-991CA3660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5" y="2371691"/>
                <a:ext cx="409924" cy="409923"/>
              </a:xfrm>
              <a:prstGeom prst="rect">
                <a:avLst/>
              </a:prstGeom>
            </p:spPr>
          </p:pic>
          <p:pic>
            <p:nvPicPr>
              <p:cNvPr id="144" name="Graphic 143">
                <a:extLst>
                  <a:ext uri="{FF2B5EF4-FFF2-40B4-BE49-F238E27FC236}">
                    <a16:creationId xmlns:a16="http://schemas.microsoft.com/office/drawing/2014/main" id="{1F7F9D69-B212-4C33-816D-407BAD9CECE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2371691"/>
                <a:ext cx="409928" cy="409926"/>
              </a:xfrm>
              <a:prstGeom prst="rect">
                <a:avLst/>
              </a:prstGeom>
            </p:spPr>
          </p:pic>
        </p:grpSp>
      </p:grpSp>
      <p:grpSp>
        <p:nvGrpSpPr>
          <p:cNvPr id="152" name="Group 151">
            <a:extLst>
              <a:ext uri="{FF2B5EF4-FFF2-40B4-BE49-F238E27FC236}">
                <a16:creationId xmlns:a16="http://schemas.microsoft.com/office/drawing/2014/main" id="{DFB5840F-BE57-4E75-8D0B-30609E5C2C4B}"/>
              </a:ext>
            </a:extLst>
          </p:cNvPr>
          <p:cNvGrpSpPr/>
          <p:nvPr/>
        </p:nvGrpSpPr>
        <p:grpSpPr>
          <a:xfrm>
            <a:off x="10497635" y="5485919"/>
            <a:ext cx="799065" cy="305055"/>
            <a:chOff x="10916341" y="3879748"/>
            <a:chExt cx="1097727" cy="457397"/>
          </a:xfrm>
          <a:solidFill>
            <a:schemeClr val="tx1"/>
          </a:solidFill>
        </p:grpSpPr>
        <p:pic>
          <p:nvPicPr>
            <p:cNvPr id="154" name="Graphic 153">
              <a:extLst>
                <a:ext uri="{FF2B5EF4-FFF2-40B4-BE49-F238E27FC236}">
                  <a16:creationId xmlns:a16="http://schemas.microsoft.com/office/drawing/2014/main" id="{B14C69D0-6504-4823-977F-B47DD3779A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1" y="3879748"/>
              <a:ext cx="457391" cy="457394"/>
            </a:xfrm>
            <a:prstGeom prst="rect">
              <a:avLst/>
            </a:prstGeom>
          </p:spPr>
        </p:pic>
        <p:pic>
          <p:nvPicPr>
            <p:cNvPr id="155" name="Graphic 154">
              <a:extLst>
                <a:ext uri="{FF2B5EF4-FFF2-40B4-BE49-F238E27FC236}">
                  <a16:creationId xmlns:a16="http://schemas.microsoft.com/office/drawing/2014/main" id="{0D505C8B-D860-4E43-81D8-19680708CB2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3879751"/>
              <a:ext cx="457391" cy="457394"/>
            </a:xfrm>
            <a:prstGeom prst="rect">
              <a:avLst/>
            </a:prstGeom>
          </p:spPr>
        </p:pic>
      </p:grpSp>
      <p:sp>
        <p:nvSpPr>
          <p:cNvPr id="162" name="TextBox 161">
            <a:extLst>
              <a:ext uri="{FF2B5EF4-FFF2-40B4-BE49-F238E27FC236}">
                <a16:creationId xmlns:a16="http://schemas.microsoft.com/office/drawing/2014/main" id="{CC1A611B-9859-40F1-8BDA-3BC9F4F527DE}"/>
              </a:ext>
            </a:extLst>
          </p:cNvPr>
          <p:cNvSpPr txBox="1"/>
          <p:nvPr/>
        </p:nvSpPr>
        <p:spPr>
          <a:xfrm>
            <a:off x="269421" y="6064621"/>
            <a:ext cx="2698232" cy="350743"/>
          </a:xfrm>
          <a:prstGeom prst="rect">
            <a:avLst/>
          </a:prstGeom>
          <a:solidFill>
            <a:srgbClr val="E6E6E6">
              <a:lumMod val="90000"/>
              <a:alpha val="68000"/>
            </a:srgbClr>
          </a:solidFill>
          <a:ln w="19050" cap="sq">
            <a:noFill/>
            <a:miter lim="800000"/>
          </a:ln>
        </p:spPr>
        <p:txBody>
          <a:bodyPr wrap="square" lIns="91440" tIns="91440" rIns="91440" bIns="91440" rtlCol="0" anchor="ctr" anchorCtr="0">
            <a:no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7"/>
              </a:rPr>
              <a:t>ExpressRoute Documentation</a:t>
            </a: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3E0FACF9-9C1C-4F18-B588-575B7B998BD1}"/>
              </a:ext>
            </a:extLst>
          </p:cNvPr>
          <p:cNvSpPr>
            <a:spLocks noGrp="1"/>
          </p:cNvSpPr>
          <p:nvPr>
            <p:ph type="title"/>
          </p:nvPr>
        </p:nvSpPr>
        <p:spPr/>
        <p:txBody>
          <a:bodyPr/>
          <a:lstStyle/>
          <a:p>
            <a:r>
              <a:rPr lang="en-US"/>
              <a:t>Azure </a:t>
            </a:r>
            <a:r>
              <a:rPr lang="en-US">
                <a:solidFill>
                  <a:schemeClr val="tx1"/>
                </a:solidFill>
              </a:rPr>
              <a:t>government regions</a:t>
            </a:r>
          </a:p>
        </p:txBody>
      </p:sp>
      <p:sp>
        <p:nvSpPr>
          <p:cNvPr id="476" name="Rectangle 475">
            <a:extLst>
              <a:ext uri="{FF2B5EF4-FFF2-40B4-BE49-F238E27FC236}">
                <a16:creationId xmlns:a16="http://schemas.microsoft.com/office/drawing/2014/main" id="{4184E0B4-13B3-4803-87EF-811A6B4AD83B}"/>
              </a:ext>
            </a:extLst>
          </p:cNvPr>
          <p:cNvSpPr/>
          <p:nvPr/>
        </p:nvSpPr>
        <p:spPr>
          <a:xfrm>
            <a:off x="1160273" y="1886217"/>
            <a:ext cx="1841273" cy="303032"/>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Seattle ExpressRoute</a:t>
            </a:r>
          </a:p>
        </p:txBody>
      </p:sp>
      <p:sp>
        <p:nvSpPr>
          <p:cNvPr id="477" name="Rectangle 476">
            <a:extLst>
              <a:ext uri="{FF2B5EF4-FFF2-40B4-BE49-F238E27FC236}">
                <a16:creationId xmlns:a16="http://schemas.microsoft.com/office/drawing/2014/main" id="{E4DFF221-B11D-4239-8A00-6F2E62F67293}"/>
              </a:ext>
            </a:extLst>
          </p:cNvPr>
          <p:cNvSpPr/>
          <p:nvPr/>
        </p:nvSpPr>
        <p:spPr>
          <a:xfrm>
            <a:off x="5753892" y="1943177"/>
            <a:ext cx="1244957" cy="513730"/>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New York </a:t>
            </a:r>
            <a:b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ExpressRoute</a:t>
            </a:r>
          </a:p>
        </p:txBody>
      </p:sp>
      <p:sp>
        <p:nvSpPr>
          <p:cNvPr id="478" name="Rectangle 477">
            <a:extLst>
              <a:ext uri="{FF2B5EF4-FFF2-40B4-BE49-F238E27FC236}">
                <a16:creationId xmlns:a16="http://schemas.microsoft.com/office/drawing/2014/main" id="{50589BE6-6535-4DD4-9C44-2B8B2DAA0240}"/>
              </a:ext>
            </a:extLst>
          </p:cNvPr>
          <p:cNvSpPr/>
          <p:nvPr/>
        </p:nvSpPr>
        <p:spPr>
          <a:xfrm>
            <a:off x="6907025" y="3174376"/>
            <a:ext cx="1352072" cy="935128"/>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Washington D.C. ExpressRoute, CAP</a:t>
            </a:r>
          </a:p>
        </p:txBody>
      </p:sp>
      <p:sp>
        <p:nvSpPr>
          <p:cNvPr id="479" name="Rectangle 478">
            <a:extLst>
              <a:ext uri="{FF2B5EF4-FFF2-40B4-BE49-F238E27FC236}">
                <a16:creationId xmlns:a16="http://schemas.microsoft.com/office/drawing/2014/main" id="{24CF93A5-A7F8-46F9-B252-7C20D68E538C}"/>
              </a:ext>
            </a:extLst>
          </p:cNvPr>
          <p:cNvSpPr/>
          <p:nvPr/>
        </p:nvSpPr>
        <p:spPr>
          <a:xfrm>
            <a:off x="4958376" y="2490925"/>
            <a:ext cx="1244957" cy="513730"/>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Chicago</a:t>
            </a:r>
            <a:b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b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80" name="Rectangle 479">
            <a:extLst>
              <a:ext uri="{FF2B5EF4-FFF2-40B4-BE49-F238E27FC236}">
                <a16:creationId xmlns:a16="http://schemas.microsoft.com/office/drawing/2014/main" id="{690A4CE8-14C1-4FDB-BE51-D751D01AEB17}"/>
              </a:ext>
            </a:extLst>
          </p:cNvPr>
          <p:cNvSpPr/>
          <p:nvPr/>
        </p:nvSpPr>
        <p:spPr>
          <a:xfrm>
            <a:off x="778551" y="4244907"/>
            <a:ext cx="1620311" cy="513730"/>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Phoenix</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81" name="Rectangle 480">
            <a:extLst>
              <a:ext uri="{FF2B5EF4-FFF2-40B4-BE49-F238E27FC236}">
                <a16:creationId xmlns:a16="http://schemas.microsoft.com/office/drawing/2014/main" id="{3FFE27CD-9AF3-4767-8D77-DED8032304EC}"/>
              </a:ext>
            </a:extLst>
          </p:cNvPr>
          <p:cNvSpPr/>
          <p:nvPr/>
        </p:nvSpPr>
        <p:spPr>
          <a:xfrm>
            <a:off x="124954" y="2746104"/>
            <a:ext cx="1973269" cy="513730"/>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Silicon Valley </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 CAP</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82" name="Rectangle 481">
            <a:extLst>
              <a:ext uri="{FF2B5EF4-FFF2-40B4-BE49-F238E27FC236}">
                <a16:creationId xmlns:a16="http://schemas.microsoft.com/office/drawing/2014/main" id="{018D8014-69DE-4578-BA9A-93D73B7CF8D7}"/>
              </a:ext>
            </a:extLst>
          </p:cNvPr>
          <p:cNvSpPr/>
          <p:nvPr/>
        </p:nvSpPr>
        <p:spPr>
          <a:xfrm>
            <a:off x="4114829" y="4261926"/>
            <a:ext cx="1664943" cy="513730"/>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Dallas </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 CAP</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83" name="Rectangle 482">
            <a:extLst>
              <a:ext uri="{FF2B5EF4-FFF2-40B4-BE49-F238E27FC236}">
                <a16:creationId xmlns:a16="http://schemas.microsoft.com/office/drawing/2014/main" id="{BEBF8ACF-C0B9-4B06-BB09-A00BDC601A04}"/>
              </a:ext>
            </a:extLst>
          </p:cNvPr>
          <p:cNvSpPr/>
          <p:nvPr/>
        </p:nvSpPr>
        <p:spPr>
          <a:xfrm>
            <a:off x="2353351" y="4830211"/>
            <a:ext cx="1620311" cy="513730"/>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San Antonio</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369"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484" name="Oval 483">
            <a:extLst>
              <a:ext uri="{FF2B5EF4-FFF2-40B4-BE49-F238E27FC236}">
                <a16:creationId xmlns:a16="http://schemas.microsoft.com/office/drawing/2014/main" id="{F023CE38-794E-4E61-B39C-9605541EFB5E}"/>
              </a:ext>
            </a:extLst>
          </p:cNvPr>
          <p:cNvSpPr/>
          <p:nvPr/>
        </p:nvSpPr>
        <p:spPr bwMode="auto">
          <a:xfrm>
            <a:off x="3560908" y="5082975"/>
            <a:ext cx="206880" cy="213811"/>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mn-ea"/>
              <a:cs typeface="Segoe UI" pitchFamily="34" charset="0"/>
            </a:endParaRPr>
          </a:p>
        </p:txBody>
      </p:sp>
      <p:sp>
        <p:nvSpPr>
          <p:cNvPr id="147" name="Rectangle 146">
            <a:extLst>
              <a:ext uri="{FF2B5EF4-FFF2-40B4-BE49-F238E27FC236}">
                <a16:creationId xmlns:a16="http://schemas.microsoft.com/office/drawing/2014/main" id="{5141EA65-5079-4357-8C1C-3420BA8B6F63}"/>
              </a:ext>
            </a:extLst>
          </p:cNvPr>
          <p:cNvSpPr/>
          <p:nvPr/>
        </p:nvSpPr>
        <p:spPr>
          <a:xfrm>
            <a:off x="2997712" y="3853560"/>
            <a:ext cx="1260281"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a:t>
            </a:r>
            <a:r>
              <a:rPr kumimoji="0" lang="en-US" sz="1369" b="0" i="0" u="none" strike="noStrike" kern="0" cap="none" spc="0" normalizeH="0" baseline="0" noProof="0" err="1">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Gov</a:t>
            </a: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Texas</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48" name="Rectangle 147">
            <a:extLst>
              <a:ext uri="{FF2B5EF4-FFF2-40B4-BE49-F238E27FC236}">
                <a16:creationId xmlns:a16="http://schemas.microsoft.com/office/drawing/2014/main" id="{B5950D3A-8E25-4566-8AB5-688A859C87A7}"/>
              </a:ext>
            </a:extLst>
          </p:cNvPr>
          <p:cNvSpPr/>
          <p:nvPr/>
        </p:nvSpPr>
        <p:spPr>
          <a:xfrm>
            <a:off x="1235282" y="3259228"/>
            <a:ext cx="1426994"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a:t>
            </a:r>
            <a:r>
              <a:rPr kumimoji="0" lang="en-US" sz="1369" b="0" i="0" u="none" strike="noStrike" kern="0" cap="none" spc="0" normalizeH="0" baseline="0" noProof="0" err="1">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Gov</a:t>
            </a: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Arizona</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49" name="Rectangle 148">
            <a:extLst>
              <a:ext uri="{FF2B5EF4-FFF2-40B4-BE49-F238E27FC236}">
                <a16:creationId xmlns:a16="http://schemas.microsoft.com/office/drawing/2014/main" id="{C4BB3054-6FB2-4D73-8C45-E5D26EDCA7E1}"/>
              </a:ext>
            </a:extLst>
          </p:cNvPr>
          <p:cNvSpPr/>
          <p:nvPr/>
        </p:nvSpPr>
        <p:spPr>
          <a:xfrm>
            <a:off x="4087335" y="3620478"/>
            <a:ext cx="1430200"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DoD Central</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50" name="Rectangle 149">
            <a:extLst>
              <a:ext uri="{FF2B5EF4-FFF2-40B4-BE49-F238E27FC236}">
                <a16:creationId xmlns:a16="http://schemas.microsoft.com/office/drawing/2014/main" id="{835AD6AF-2783-44DD-A709-78C8171FA265}"/>
              </a:ext>
            </a:extLst>
          </p:cNvPr>
          <p:cNvSpPr/>
          <p:nvPr/>
        </p:nvSpPr>
        <p:spPr>
          <a:xfrm>
            <a:off x="3115621" y="2293703"/>
            <a:ext cx="1196160"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a:t>
            </a:r>
            <a:r>
              <a:rPr kumimoji="0" lang="en-US" sz="1369" b="0" i="0" u="none" strike="noStrike" kern="0" cap="none" spc="0" normalizeH="0" baseline="0" noProof="0" err="1">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Gov</a:t>
            </a: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Iowa</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51" name="Rectangle 150">
            <a:extLst>
              <a:ext uri="{FF2B5EF4-FFF2-40B4-BE49-F238E27FC236}">
                <a16:creationId xmlns:a16="http://schemas.microsoft.com/office/drawing/2014/main" id="{EA174B8E-F742-4CEC-904F-579B315D2F38}"/>
              </a:ext>
            </a:extLst>
          </p:cNvPr>
          <p:cNvSpPr/>
          <p:nvPr/>
        </p:nvSpPr>
        <p:spPr>
          <a:xfrm>
            <a:off x="5419870" y="4109055"/>
            <a:ext cx="1433406"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a:t>
            </a:r>
            <a:r>
              <a:rPr kumimoji="0" lang="en-US" sz="1369" b="0" i="0" u="none" strike="noStrike" kern="0" cap="none" spc="0" normalizeH="0" baseline="0" noProof="0" err="1">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Gov</a:t>
            </a: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 Virginia</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153" name="Rectangle 152">
            <a:extLst>
              <a:ext uri="{FF2B5EF4-FFF2-40B4-BE49-F238E27FC236}">
                <a16:creationId xmlns:a16="http://schemas.microsoft.com/office/drawing/2014/main" id="{ED38F556-0821-4DD3-8DDF-2492355FD6ED}"/>
              </a:ext>
            </a:extLst>
          </p:cNvPr>
          <p:cNvSpPr/>
          <p:nvPr/>
        </p:nvSpPr>
        <p:spPr>
          <a:xfrm>
            <a:off x="6793733" y="2889855"/>
            <a:ext cx="1180131" cy="303032"/>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US DoD East</a:t>
            </a:r>
            <a:endParaRPr kumimoji="0" lang="en-US" sz="1369" b="0" i="0" u="none" strike="noStrike" kern="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6186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7190" y="4077454"/>
            <a:ext cx="552981" cy="195755"/>
          </a:xfrm>
          <a:prstGeom prst="rect">
            <a:avLst/>
          </a:prstGeom>
        </p:spPr>
      </p:pic>
      <p:pic>
        <p:nvPicPr>
          <p:cNvPr id="243" name="Picture 242">
            <a:extLst>
              <a:ext uri="{FF2B5EF4-FFF2-40B4-BE49-F238E27FC236}">
                <a16:creationId xmlns:a16="http://schemas.microsoft.com/office/drawing/2014/main" id="{8781DE80-B23C-4C46-9CF2-E3E8DBD73F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2781" y="1565681"/>
            <a:ext cx="392511" cy="393344"/>
          </a:xfrm>
          <a:prstGeom prst="rect">
            <a:avLst/>
          </a:prstGeom>
        </p:spPr>
      </p:pic>
      <p:sp>
        <p:nvSpPr>
          <p:cNvPr id="244" name="Rectangle 243">
            <a:extLst>
              <a:ext uri="{FF2B5EF4-FFF2-40B4-BE49-F238E27FC236}">
                <a16:creationId xmlns:a16="http://schemas.microsoft.com/office/drawing/2014/main" id="{249C5994-9255-4672-AEBB-E4DF8B0DAAC0}"/>
              </a:ext>
            </a:extLst>
          </p:cNvPr>
          <p:cNvSpPr/>
          <p:nvPr/>
        </p:nvSpPr>
        <p:spPr>
          <a:xfrm>
            <a:off x="881527" y="2084048"/>
            <a:ext cx="578603"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27001</a:t>
            </a:r>
          </a:p>
        </p:txBody>
      </p:sp>
      <p:pic>
        <p:nvPicPr>
          <p:cNvPr id="245" name="Picture 244">
            <a:extLst>
              <a:ext uri="{FF2B5EF4-FFF2-40B4-BE49-F238E27FC236}">
                <a16:creationId xmlns:a16="http://schemas.microsoft.com/office/drawing/2014/main" id="{51B0CFE7-1284-4E8B-8D74-7902BB0EE40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99697" y="1567238"/>
            <a:ext cx="426254" cy="390231"/>
          </a:xfrm>
          <a:prstGeom prst="rect">
            <a:avLst/>
          </a:prstGeom>
        </p:spPr>
      </p:pic>
      <p:sp>
        <p:nvSpPr>
          <p:cNvPr id="246" name="Rectangle 245">
            <a:extLst>
              <a:ext uri="{FF2B5EF4-FFF2-40B4-BE49-F238E27FC236}">
                <a16:creationId xmlns:a16="http://schemas.microsoft.com/office/drawing/2014/main" id="{B600680B-0DCC-4C51-A69E-6C5904EF5E0D}"/>
              </a:ext>
            </a:extLst>
          </p:cNvPr>
          <p:cNvSpPr/>
          <p:nvPr/>
        </p:nvSpPr>
        <p:spPr>
          <a:xfrm>
            <a:off x="5885768" y="2084048"/>
            <a:ext cx="577270" cy="116669"/>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1</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Type 2</a:t>
            </a:r>
          </a:p>
        </p:txBody>
      </p:sp>
      <p:pic>
        <p:nvPicPr>
          <p:cNvPr id="255" name="Picture 14" descr="http://www.theauditpeople.com/sites/default/files/pictures/iso-logo.png">
            <a:extLst>
              <a:ext uri="{FF2B5EF4-FFF2-40B4-BE49-F238E27FC236}">
                <a16:creationId xmlns:a16="http://schemas.microsoft.com/office/drawing/2014/main" id="{F0A0F0CC-07A8-4788-8C8F-ECBF241A4C26}"/>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76313"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256" name="Rectangle 255">
            <a:extLst>
              <a:ext uri="{FF2B5EF4-FFF2-40B4-BE49-F238E27FC236}">
                <a16:creationId xmlns:a16="http://schemas.microsoft.com/office/drawing/2014/main" id="{77743C1B-E0CE-4BC6-A5F2-33BD18E41FBC}"/>
              </a:ext>
            </a:extLst>
          </p:cNvPr>
          <p:cNvSpPr/>
          <p:nvPr/>
        </p:nvSpPr>
        <p:spPr>
          <a:xfrm>
            <a:off x="1913430"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27018</a:t>
            </a:r>
          </a:p>
        </p:txBody>
      </p:sp>
      <p:pic>
        <p:nvPicPr>
          <p:cNvPr id="257" name="Picture 256">
            <a:extLst>
              <a:ext uri="{FF2B5EF4-FFF2-40B4-BE49-F238E27FC236}">
                <a16:creationId xmlns:a16="http://schemas.microsoft.com/office/drawing/2014/main" id="{64CE805D-A671-4260-B81F-A71EECD1E7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61523" y="1651761"/>
            <a:ext cx="576843" cy="221185"/>
          </a:xfrm>
          <a:prstGeom prst="rect">
            <a:avLst/>
          </a:prstGeom>
        </p:spPr>
      </p:pic>
      <p:sp>
        <p:nvSpPr>
          <p:cNvPr id="258" name="Rectangle 257">
            <a:extLst>
              <a:ext uri="{FF2B5EF4-FFF2-40B4-BE49-F238E27FC236}">
                <a16:creationId xmlns:a16="http://schemas.microsoft.com/office/drawing/2014/main" id="{E2F8D09C-E299-42C2-843E-16C503B1F6D5}"/>
              </a:ext>
            </a:extLst>
          </p:cNvPr>
          <p:cNvSpPr/>
          <p:nvPr/>
        </p:nvSpPr>
        <p:spPr>
          <a:xfrm>
            <a:off x="8883220"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259" name="Picture 14" descr="http://www.theauditpeople.com/sites/default/files/pictures/iso-logo.png">
            <a:extLst>
              <a:ext uri="{FF2B5EF4-FFF2-40B4-BE49-F238E27FC236}">
                <a16:creationId xmlns:a16="http://schemas.microsoft.com/office/drawing/2014/main" id="{B141880C-9442-4434-ADDF-E829A5885B16}"/>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07159"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260" name="Rectangle 259">
            <a:extLst>
              <a:ext uri="{FF2B5EF4-FFF2-40B4-BE49-F238E27FC236}">
                <a16:creationId xmlns:a16="http://schemas.microsoft.com/office/drawing/2014/main" id="{A06FD7B9-F98B-470D-AAE1-CD2E7A5EFB76}"/>
              </a:ext>
            </a:extLst>
          </p:cNvPr>
          <p:cNvSpPr/>
          <p:nvPr/>
        </p:nvSpPr>
        <p:spPr>
          <a:xfrm>
            <a:off x="2948979"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27017</a:t>
            </a:r>
          </a:p>
        </p:txBody>
      </p:sp>
      <p:pic>
        <p:nvPicPr>
          <p:cNvPr id="261" name="Picture 260">
            <a:extLst>
              <a:ext uri="{FF2B5EF4-FFF2-40B4-BE49-F238E27FC236}">
                <a16:creationId xmlns:a16="http://schemas.microsoft.com/office/drawing/2014/main" id="{BF5F42A4-0E54-4081-A881-57544E39B9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6973" y="1567238"/>
            <a:ext cx="426254" cy="390231"/>
          </a:xfrm>
          <a:prstGeom prst="rect">
            <a:avLst/>
          </a:prstGeom>
        </p:spPr>
      </p:pic>
      <p:sp>
        <p:nvSpPr>
          <p:cNvPr id="262" name="Rectangle 261">
            <a:extLst>
              <a:ext uri="{FF2B5EF4-FFF2-40B4-BE49-F238E27FC236}">
                <a16:creationId xmlns:a16="http://schemas.microsoft.com/office/drawing/2014/main" id="{3748343B-3CCA-4857-9D08-C6C7B0976850}"/>
              </a:ext>
            </a:extLst>
          </p:cNvPr>
          <p:cNvSpPr/>
          <p:nvPr/>
        </p:nvSpPr>
        <p:spPr>
          <a:xfrm>
            <a:off x="6804946" y="2084048"/>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2</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Type 2</a:t>
            </a:r>
          </a:p>
        </p:txBody>
      </p:sp>
      <p:pic>
        <p:nvPicPr>
          <p:cNvPr id="265" name="Picture 264">
            <a:extLst>
              <a:ext uri="{FF2B5EF4-FFF2-40B4-BE49-F238E27FC236}">
                <a16:creationId xmlns:a16="http://schemas.microsoft.com/office/drawing/2014/main" id="{0D47810E-F31E-469B-9D5C-A966723FD8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74248" y="1567238"/>
            <a:ext cx="426254" cy="390231"/>
          </a:xfrm>
          <a:prstGeom prst="rect">
            <a:avLst/>
          </a:prstGeom>
        </p:spPr>
      </p:pic>
      <p:sp>
        <p:nvSpPr>
          <p:cNvPr id="266" name="Rectangle 265">
            <a:extLst>
              <a:ext uri="{FF2B5EF4-FFF2-40B4-BE49-F238E27FC236}">
                <a16:creationId xmlns:a16="http://schemas.microsoft.com/office/drawing/2014/main" id="{40FBD068-3021-4442-B42B-B396D63DCFC8}"/>
              </a:ext>
            </a:extLst>
          </p:cNvPr>
          <p:cNvSpPr/>
          <p:nvPr/>
        </p:nvSpPr>
        <p:spPr>
          <a:xfrm>
            <a:off x="7822385" y="2084048"/>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3</a:t>
            </a:r>
          </a:p>
        </p:txBody>
      </p:sp>
      <p:pic>
        <p:nvPicPr>
          <p:cNvPr id="267" name="Picture 14" descr="http://www.theauditpeople.com/sites/default/files/pictures/iso-logo.png">
            <a:extLst>
              <a:ext uri="{FF2B5EF4-FFF2-40B4-BE49-F238E27FC236}">
                <a16:creationId xmlns:a16="http://schemas.microsoft.com/office/drawing/2014/main" id="{286160B2-0694-473A-A3F8-D3DB31853422}"/>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38005"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268" name="Rectangle 267">
            <a:extLst>
              <a:ext uri="{FF2B5EF4-FFF2-40B4-BE49-F238E27FC236}">
                <a16:creationId xmlns:a16="http://schemas.microsoft.com/office/drawing/2014/main" id="{1CA676F6-DC91-4ECF-858A-8B469A3DD266}"/>
              </a:ext>
            </a:extLst>
          </p:cNvPr>
          <p:cNvSpPr/>
          <p:nvPr/>
        </p:nvSpPr>
        <p:spPr>
          <a:xfrm>
            <a:off x="3919685"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22301</a:t>
            </a:r>
          </a:p>
        </p:txBody>
      </p:sp>
      <p:pic>
        <p:nvPicPr>
          <p:cNvPr id="269" name="Picture 268">
            <a:extLst>
              <a:ext uri="{FF2B5EF4-FFF2-40B4-BE49-F238E27FC236}">
                <a16:creationId xmlns:a16="http://schemas.microsoft.com/office/drawing/2014/main" id="{6437ED19-28CE-4026-A459-7BFC5FBC83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99388" y="1651761"/>
            <a:ext cx="576843" cy="221185"/>
          </a:xfrm>
          <a:prstGeom prst="rect">
            <a:avLst/>
          </a:prstGeom>
        </p:spPr>
      </p:pic>
      <p:sp>
        <p:nvSpPr>
          <p:cNvPr id="270" name="Rectangle 269">
            <a:extLst>
              <a:ext uri="{FF2B5EF4-FFF2-40B4-BE49-F238E27FC236}">
                <a16:creationId xmlns:a16="http://schemas.microsoft.com/office/drawing/2014/main" id="{43DA0EC7-851A-4A7F-9F4D-ED2AF740A16C}"/>
              </a:ext>
            </a:extLst>
          </p:cNvPr>
          <p:cNvSpPr/>
          <p:nvPr/>
        </p:nvSpPr>
        <p:spPr>
          <a:xfrm>
            <a:off x="9983884"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271" name="Picture 270">
            <a:extLst>
              <a:ext uri="{FF2B5EF4-FFF2-40B4-BE49-F238E27FC236}">
                <a16:creationId xmlns:a16="http://schemas.microsoft.com/office/drawing/2014/main" id="{B5A89B01-1DC5-4D46-BDAD-63C827295B4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237250" y="1651761"/>
            <a:ext cx="576843" cy="221185"/>
          </a:xfrm>
          <a:prstGeom prst="rect">
            <a:avLst/>
          </a:prstGeom>
        </p:spPr>
      </p:pic>
      <p:sp>
        <p:nvSpPr>
          <p:cNvPr id="272" name="Rectangle 271">
            <a:extLst>
              <a:ext uri="{FF2B5EF4-FFF2-40B4-BE49-F238E27FC236}">
                <a16:creationId xmlns:a16="http://schemas.microsoft.com/office/drawing/2014/main" id="{6C29CEB3-52E3-411B-9C54-B0BA1B462F4C}"/>
              </a:ext>
            </a:extLst>
          </p:cNvPr>
          <p:cNvSpPr/>
          <p:nvPr/>
        </p:nvSpPr>
        <p:spPr>
          <a:xfrm>
            <a:off x="11149963"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273" name="Picture 14" descr="http://www.theauditpeople.com/sites/default/files/pictures/iso-logo.png">
            <a:extLst>
              <a:ext uri="{FF2B5EF4-FFF2-40B4-BE49-F238E27FC236}">
                <a16:creationId xmlns:a16="http://schemas.microsoft.com/office/drawing/2014/main" id="{EC65CA59-0255-44B0-9D95-3F3E237F1BEA}"/>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68851"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274" name="Rectangle 273">
            <a:extLst>
              <a:ext uri="{FF2B5EF4-FFF2-40B4-BE49-F238E27FC236}">
                <a16:creationId xmlns:a16="http://schemas.microsoft.com/office/drawing/2014/main" id="{2CAF87D7-1AB9-42D7-8DD7-A80D3F5260E8}"/>
              </a:ext>
            </a:extLst>
          </p:cNvPr>
          <p:cNvSpPr/>
          <p:nvPr/>
        </p:nvSpPr>
        <p:spPr>
          <a:xfrm>
            <a:off x="4958714"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9001</a:t>
            </a:r>
          </a:p>
        </p:txBody>
      </p:sp>
      <p:sp>
        <p:nvSpPr>
          <p:cNvPr id="275" name="Rectangle 274">
            <a:extLst>
              <a:ext uri="{FF2B5EF4-FFF2-40B4-BE49-F238E27FC236}">
                <a16:creationId xmlns:a16="http://schemas.microsoft.com/office/drawing/2014/main" id="{2CFCF43A-98E4-46C3-92BE-195E1CD5620B}"/>
              </a:ext>
            </a:extLst>
          </p:cNvPr>
          <p:cNvSpPr/>
          <p:nvPr/>
        </p:nvSpPr>
        <p:spPr bwMode="auto">
          <a:xfrm>
            <a:off x="140371" y="1628776"/>
            <a:ext cx="184666" cy="63500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1588" algn="ctr" defTabSz="932563" rtl="0" eaLnBrk="1" fontAlgn="base" latinLnBrk="0" hangingPunct="1">
              <a:lnSpc>
                <a:spcPct val="100000"/>
              </a:lnSpc>
              <a:spcBef>
                <a:spcPct val="0"/>
              </a:spcBef>
              <a:spcAft>
                <a:spcPts val="1199"/>
              </a:spcAft>
              <a:buClr>
                <a:srgbClr val="FFFFFF"/>
              </a:buClr>
              <a:buSzPct val="80000"/>
              <a:buFontTx/>
              <a:buNone/>
              <a:tabLst/>
              <a:defRPr/>
            </a:pPr>
            <a:r>
              <a:rPr kumimoji="0" lang="en-IN" sz="1200"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GLOBAL</a:t>
            </a:r>
          </a:p>
        </p:txBody>
      </p:sp>
      <p:cxnSp>
        <p:nvCxnSpPr>
          <p:cNvPr id="276" name="Straight Connector 275">
            <a:extLst>
              <a:ext uri="{FF2B5EF4-FFF2-40B4-BE49-F238E27FC236}">
                <a16:creationId xmlns:a16="http://schemas.microsoft.com/office/drawing/2014/main" id="{AA546851-F5B8-4655-9564-338A08A01C6D}"/>
              </a:ext>
            </a:extLst>
          </p:cNvPr>
          <p:cNvCxnSpPr/>
          <p:nvPr/>
        </p:nvCxnSpPr>
        <p:spPr>
          <a:xfrm flipH="1">
            <a:off x="394082" y="1480054"/>
            <a:ext cx="0" cy="932447"/>
          </a:xfrm>
          <a:prstGeom prst="line">
            <a:avLst/>
          </a:prstGeom>
          <a:noFill/>
          <a:ln w="28575" cap="flat" cmpd="sng" algn="ctr">
            <a:solidFill>
              <a:srgbClr val="353535"/>
            </a:solidFill>
            <a:prstDash val="solid"/>
            <a:headEnd type="none"/>
            <a:tailEnd type="none"/>
          </a:ln>
          <a:effectLst/>
        </p:spPr>
      </p:cxnSp>
      <p:sp>
        <p:nvSpPr>
          <p:cNvPr id="277" name="Rectangle 276">
            <a:extLst>
              <a:ext uri="{FF2B5EF4-FFF2-40B4-BE49-F238E27FC236}">
                <a16:creationId xmlns:a16="http://schemas.microsoft.com/office/drawing/2014/main" id="{1B063EEC-E7C5-4AA6-888C-CEA2E15FB038}"/>
              </a:ext>
            </a:extLst>
          </p:cNvPr>
          <p:cNvSpPr/>
          <p:nvPr/>
        </p:nvSpPr>
        <p:spPr bwMode="auto">
          <a:xfrm>
            <a:off x="140371" y="2825821"/>
            <a:ext cx="184666" cy="60496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0" algn="ctr" defTabSz="932563" rtl="0" eaLnBrk="1" fontAlgn="auto" latinLnBrk="0" hangingPunct="1">
              <a:lnSpc>
                <a:spcPct val="100000"/>
              </a:lnSpc>
              <a:spcBef>
                <a:spcPts val="0"/>
              </a:spcBef>
              <a:spcAft>
                <a:spcPts val="1199"/>
              </a:spcAft>
              <a:buClrTx/>
              <a:buSzTx/>
              <a:buFontTx/>
              <a:buNone/>
              <a:tabLst/>
              <a:defRPr/>
            </a:pPr>
            <a:r>
              <a:rPr kumimoji="0" lang="en-IN" sz="1200" b="1" i="0" u="none" strike="noStrike" kern="0" cap="none" spc="0" normalizeH="0" baseline="0" noProof="0">
                <a:ln>
                  <a:noFill/>
                </a:ln>
                <a:solidFill>
                  <a:srgbClr val="0070C0"/>
                </a:solidFill>
                <a:effectLst/>
                <a:uLnTx/>
                <a:uFillTx/>
                <a:latin typeface="Segoe UI"/>
                <a:ea typeface="+mn-ea"/>
                <a:cs typeface="Segoe UI Semibold" panose="020B0702040204020203" pitchFamily="34" charset="0"/>
              </a:rPr>
              <a:t>US GOV</a:t>
            </a:r>
          </a:p>
        </p:txBody>
      </p:sp>
      <p:sp>
        <p:nvSpPr>
          <p:cNvPr id="278" name="Rectangle 277">
            <a:extLst>
              <a:ext uri="{FF2B5EF4-FFF2-40B4-BE49-F238E27FC236}">
                <a16:creationId xmlns:a16="http://schemas.microsoft.com/office/drawing/2014/main" id="{68EE2752-4658-408E-B030-CF4F6A0E5326}"/>
              </a:ext>
            </a:extLst>
          </p:cNvPr>
          <p:cNvSpPr/>
          <p:nvPr/>
        </p:nvSpPr>
        <p:spPr>
          <a:xfrm>
            <a:off x="549858" y="3222090"/>
            <a:ext cx="9685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JAB P-ATO</a:t>
            </a:r>
          </a:p>
        </p:txBody>
      </p:sp>
      <p:sp>
        <p:nvSpPr>
          <p:cNvPr id="279" name="Rectangle 278">
            <a:extLst>
              <a:ext uri="{FF2B5EF4-FFF2-40B4-BE49-F238E27FC236}">
                <a16:creationId xmlns:a16="http://schemas.microsoft.com/office/drawing/2014/main" id="{A27990DA-D5FE-4EF8-B5B7-B2FC4DF23B4A}"/>
              </a:ext>
            </a:extLst>
          </p:cNvPr>
          <p:cNvSpPr/>
          <p:nvPr/>
        </p:nvSpPr>
        <p:spPr>
          <a:xfrm>
            <a:off x="6956077" y="3222090"/>
            <a:ext cx="557505"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FIPS 140-2</a:t>
            </a:r>
          </a:p>
        </p:txBody>
      </p:sp>
      <p:sp>
        <p:nvSpPr>
          <p:cNvPr id="280" name="Rectangle 279">
            <a:extLst>
              <a:ext uri="{FF2B5EF4-FFF2-40B4-BE49-F238E27FC236}">
                <a16:creationId xmlns:a16="http://schemas.microsoft.com/office/drawing/2014/main" id="{94040902-46CB-45FD-A21B-D9E4C23DBC44}"/>
              </a:ext>
            </a:extLst>
          </p:cNvPr>
          <p:cNvSpPr/>
          <p:nvPr/>
        </p:nvSpPr>
        <p:spPr>
          <a:xfrm>
            <a:off x="2813436"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2</a:t>
            </a:r>
          </a:p>
        </p:txBody>
      </p:sp>
      <p:sp>
        <p:nvSpPr>
          <p:cNvPr id="281" name="Rectangle 280">
            <a:extLst>
              <a:ext uri="{FF2B5EF4-FFF2-40B4-BE49-F238E27FC236}">
                <a16:creationId xmlns:a16="http://schemas.microsoft.com/office/drawing/2014/main" id="{D0041CA1-EB0E-4DB4-A73A-EBF1DFB4F142}"/>
              </a:ext>
            </a:extLst>
          </p:cNvPr>
          <p:cNvSpPr/>
          <p:nvPr/>
        </p:nvSpPr>
        <p:spPr>
          <a:xfrm>
            <a:off x="9249338" y="3222090"/>
            <a:ext cx="241967"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ITAR</a:t>
            </a:r>
          </a:p>
        </p:txBody>
      </p:sp>
      <p:sp>
        <p:nvSpPr>
          <p:cNvPr id="282" name="Rectangle 281">
            <a:extLst>
              <a:ext uri="{FF2B5EF4-FFF2-40B4-BE49-F238E27FC236}">
                <a16:creationId xmlns:a16="http://schemas.microsoft.com/office/drawing/2014/main" id="{1D550664-C614-41C6-B2C9-A4A387987889}"/>
              </a:ext>
            </a:extLst>
          </p:cNvPr>
          <p:cNvSpPr/>
          <p:nvPr/>
        </p:nvSpPr>
        <p:spPr>
          <a:xfrm>
            <a:off x="10332706" y="3222090"/>
            <a:ext cx="205999"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CJIS</a:t>
            </a:r>
          </a:p>
        </p:txBody>
      </p:sp>
      <p:sp>
        <p:nvSpPr>
          <p:cNvPr id="283" name="Rectangle 282">
            <a:extLst>
              <a:ext uri="{FF2B5EF4-FFF2-40B4-BE49-F238E27FC236}">
                <a16:creationId xmlns:a16="http://schemas.microsoft.com/office/drawing/2014/main" id="{25D10FBB-8FDA-4B02-9543-EDF2D75FC426}"/>
              </a:ext>
            </a:extLst>
          </p:cNvPr>
          <p:cNvSpPr/>
          <p:nvPr/>
        </p:nvSpPr>
        <p:spPr>
          <a:xfrm>
            <a:off x="11319566" y="3222090"/>
            <a:ext cx="461046"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IRS 1075</a:t>
            </a:r>
          </a:p>
        </p:txBody>
      </p:sp>
      <p:pic>
        <p:nvPicPr>
          <p:cNvPr id="284" name="Picture 6" descr="image007">
            <a:extLst>
              <a:ext uri="{FF2B5EF4-FFF2-40B4-BE49-F238E27FC236}">
                <a16:creationId xmlns:a16="http://schemas.microsoft.com/office/drawing/2014/main" id="{7E491A19-7F96-4007-8274-208DA2223FC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147169" y="2664226"/>
            <a:ext cx="494722" cy="49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Rectangle 284">
            <a:extLst>
              <a:ext uri="{FF2B5EF4-FFF2-40B4-BE49-F238E27FC236}">
                <a16:creationId xmlns:a16="http://schemas.microsoft.com/office/drawing/2014/main" id="{5E9C7CFB-0B19-465A-8B29-FA3B994B4C8A}"/>
              </a:ext>
            </a:extLst>
          </p:cNvPr>
          <p:cNvSpPr/>
          <p:nvPr/>
        </p:nvSpPr>
        <p:spPr>
          <a:xfrm>
            <a:off x="8018144" y="3222090"/>
            <a:ext cx="788112"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Section 508 VPAT</a:t>
            </a:r>
          </a:p>
        </p:txBody>
      </p:sp>
      <p:pic>
        <p:nvPicPr>
          <p:cNvPr id="286" name="Picture 285" descr="FedRAMP">
            <a:extLst>
              <a:ext uri="{FF2B5EF4-FFF2-40B4-BE49-F238E27FC236}">
                <a16:creationId xmlns:a16="http://schemas.microsoft.com/office/drawing/2014/main" id="{D54A1C82-89F0-46C9-A502-A073E05707CA}"/>
              </a:ext>
            </a:extLst>
          </p:cNvPr>
          <p:cNvPicPr/>
          <p:nvPr/>
        </p:nvPicPr>
        <p:blipFill>
          <a:blip r:embed="rId9">
            <a:extLst>
              <a:ext uri="{28A0092B-C50C-407E-A947-70E740481C1C}">
                <a14:useLocalDpi xmlns:a14="http://schemas.microsoft.com/office/drawing/2010/main"/>
              </a:ext>
            </a:extLst>
          </a:blip>
          <a:srcRect/>
          <a:stretch>
            <a:fillRect/>
          </a:stretch>
        </p:blipFill>
        <p:spPr bwMode="auto">
          <a:xfrm>
            <a:off x="5941764" y="2835972"/>
            <a:ext cx="528594" cy="185274"/>
          </a:xfrm>
          <a:prstGeom prst="rect">
            <a:avLst/>
          </a:prstGeom>
          <a:noFill/>
          <a:ln>
            <a:noFill/>
          </a:ln>
        </p:spPr>
      </p:pic>
      <p:sp>
        <p:nvSpPr>
          <p:cNvPr id="287" name="Rectangle 286">
            <a:extLst>
              <a:ext uri="{FF2B5EF4-FFF2-40B4-BE49-F238E27FC236}">
                <a16:creationId xmlns:a16="http://schemas.microsoft.com/office/drawing/2014/main" id="{BF66887B-4F2F-40DC-A1F8-A6ABDB9A7DE3}"/>
              </a:ext>
            </a:extLst>
          </p:cNvPr>
          <p:cNvSpPr/>
          <p:nvPr/>
        </p:nvSpPr>
        <p:spPr>
          <a:xfrm>
            <a:off x="5906872" y="3222090"/>
            <a:ext cx="598379"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 800-171</a:t>
            </a:r>
          </a:p>
        </p:txBody>
      </p:sp>
      <p:sp>
        <p:nvSpPr>
          <p:cNvPr id="288" name="Rectangle 287">
            <a:extLst>
              <a:ext uri="{FF2B5EF4-FFF2-40B4-BE49-F238E27FC236}">
                <a16:creationId xmlns:a16="http://schemas.microsoft.com/office/drawing/2014/main" id="{23D06DFD-4440-41EC-B45F-AEDA8C80B8A7}"/>
              </a:ext>
            </a:extLst>
          </p:cNvPr>
          <p:cNvSpPr/>
          <p:nvPr/>
        </p:nvSpPr>
        <p:spPr>
          <a:xfrm>
            <a:off x="1629655" y="3222090"/>
            <a:ext cx="9685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JAB P-ATO</a:t>
            </a:r>
          </a:p>
        </p:txBody>
      </p:sp>
      <p:sp>
        <p:nvSpPr>
          <p:cNvPr id="289" name="Rectangle 288">
            <a:extLst>
              <a:ext uri="{FF2B5EF4-FFF2-40B4-BE49-F238E27FC236}">
                <a16:creationId xmlns:a16="http://schemas.microsoft.com/office/drawing/2014/main" id="{09A6460F-07DE-4B03-BC11-BAD9D9EC3332}"/>
              </a:ext>
            </a:extLst>
          </p:cNvPr>
          <p:cNvSpPr/>
          <p:nvPr/>
        </p:nvSpPr>
        <p:spPr>
          <a:xfrm>
            <a:off x="3823994"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4</a:t>
            </a:r>
          </a:p>
        </p:txBody>
      </p:sp>
      <p:pic>
        <p:nvPicPr>
          <p:cNvPr id="290" name="Picture 289">
            <a:extLst>
              <a:ext uri="{FF2B5EF4-FFF2-40B4-BE49-F238E27FC236}">
                <a16:creationId xmlns:a16="http://schemas.microsoft.com/office/drawing/2014/main" id="{B4977B92-77F5-4B69-9E9E-BB6BCABBEF8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26127" y="2735078"/>
            <a:ext cx="387710" cy="387063"/>
          </a:xfrm>
          <a:prstGeom prst="rect">
            <a:avLst/>
          </a:prstGeom>
        </p:spPr>
      </p:pic>
      <p:pic>
        <p:nvPicPr>
          <p:cNvPr id="291" name="Picture 290">
            <a:extLst>
              <a:ext uri="{FF2B5EF4-FFF2-40B4-BE49-F238E27FC236}">
                <a16:creationId xmlns:a16="http://schemas.microsoft.com/office/drawing/2014/main" id="{39EA02B0-FBE1-4155-AEB3-E211A0DA48A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36685" y="2735078"/>
            <a:ext cx="387710" cy="387063"/>
          </a:xfrm>
          <a:prstGeom prst="rect">
            <a:avLst/>
          </a:prstGeom>
        </p:spPr>
      </p:pic>
      <p:sp>
        <p:nvSpPr>
          <p:cNvPr id="292" name="Rectangle 291">
            <a:extLst>
              <a:ext uri="{FF2B5EF4-FFF2-40B4-BE49-F238E27FC236}">
                <a16:creationId xmlns:a16="http://schemas.microsoft.com/office/drawing/2014/main" id="{FCAEDDB6-03C0-48B9-912E-674A791BF7C8}"/>
              </a:ext>
            </a:extLst>
          </p:cNvPr>
          <p:cNvSpPr/>
          <p:nvPr/>
        </p:nvSpPr>
        <p:spPr>
          <a:xfrm>
            <a:off x="4819776"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5</a:t>
            </a:r>
          </a:p>
        </p:txBody>
      </p:sp>
      <p:pic>
        <p:nvPicPr>
          <p:cNvPr id="293" name="Picture 292">
            <a:extLst>
              <a:ext uri="{FF2B5EF4-FFF2-40B4-BE49-F238E27FC236}">
                <a16:creationId xmlns:a16="http://schemas.microsoft.com/office/drawing/2014/main" id="{AA99893B-FCF6-41DB-B71A-052A27AFECD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32467" y="2735078"/>
            <a:ext cx="387710" cy="387063"/>
          </a:xfrm>
          <a:prstGeom prst="rect">
            <a:avLst/>
          </a:prstGeom>
        </p:spPr>
      </p:pic>
      <p:pic>
        <p:nvPicPr>
          <p:cNvPr id="294" name="Picture 293">
            <a:extLst>
              <a:ext uri="{FF2B5EF4-FFF2-40B4-BE49-F238E27FC236}">
                <a16:creationId xmlns:a16="http://schemas.microsoft.com/office/drawing/2014/main" id="{333399F1-FFFF-4A6F-899B-062CD774D62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015172" y="2714046"/>
            <a:ext cx="439315" cy="429126"/>
          </a:xfrm>
          <a:prstGeom prst="rect">
            <a:avLst/>
          </a:prstGeom>
        </p:spPr>
      </p:pic>
      <p:pic>
        <p:nvPicPr>
          <p:cNvPr id="295" name="Picture 294">
            <a:extLst>
              <a:ext uri="{FF2B5EF4-FFF2-40B4-BE49-F238E27FC236}">
                <a16:creationId xmlns:a16="http://schemas.microsoft.com/office/drawing/2014/main" id="{C6B22F29-3C02-4173-A02D-DDCD94BB45C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29516" y="2724027"/>
            <a:ext cx="412379" cy="409164"/>
          </a:xfrm>
          <a:prstGeom prst="rect">
            <a:avLst/>
          </a:prstGeom>
        </p:spPr>
      </p:pic>
      <p:cxnSp>
        <p:nvCxnSpPr>
          <p:cNvPr id="296" name="Straight Connector 295">
            <a:extLst>
              <a:ext uri="{FF2B5EF4-FFF2-40B4-BE49-F238E27FC236}">
                <a16:creationId xmlns:a16="http://schemas.microsoft.com/office/drawing/2014/main" id="{36CAECE0-1954-44E2-974C-4F0683D02763}"/>
              </a:ext>
            </a:extLst>
          </p:cNvPr>
          <p:cNvCxnSpPr/>
          <p:nvPr/>
        </p:nvCxnSpPr>
        <p:spPr>
          <a:xfrm flipH="1">
            <a:off x="394423" y="2671705"/>
            <a:ext cx="0" cy="932446"/>
          </a:xfrm>
          <a:prstGeom prst="line">
            <a:avLst/>
          </a:prstGeom>
          <a:noFill/>
          <a:ln w="28575" cap="flat" cmpd="sng" algn="ctr">
            <a:solidFill>
              <a:srgbClr val="353535"/>
            </a:solidFill>
            <a:prstDash val="solid"/>
            <a:headEnd type="none"/>
            <a:tailEnd type="none"/>
          </a:ln>
          <a:effectLst/>
        </p:spPr>
      </p:cxnSp>
      <p:pic>
        <p:nvPicPr>
          <p:cNvPr id="297" name="Picture 28">
            <a:extLst>
              <a:ext uri="{FF2B5EF4-FFF2-40B4-BE49-F238E27FC236}">
                <a16:creationId xmlns:a16="http://schemas.microsoft.com/office/drawing/2014/main" id="{30855440-5CB1-4510-B295-5EC2D418FDEA}"/>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501907" y="3892540"/>
            <a:ext cx="587548" cy="523406"/>
          </a:xfrm>
          <a:prstGeom prst="rect">
            <a:avLst/>
          </a:prstGeom>
        </p:spPr>
      </p:pic>
      <p:sp>
        <p:nvSpPr>
          <p:cNvPr id="298" name="Rectangle 297">
            <a:extLst>
              <a:ext uri="{FF2B5EF4-FFF2-40B4-BE49-F238E27FC236}">
                <a16:creationId xmlns:a16="http://schemas.microsoft.com/office/drawing/2014/main" id="{BA48106E-8851-46B2-848D-871A21D1CBCA}"/>
              </a:ext>
            </a:extLst>
          </p:cNvPr>
          <p:cNvSpPr/>
          <p:nvPr/>
        </p:nvSpPr>
        <p:spPr>
          <a:xfrm>
            <a:off x="5369182" y="4446439"/>
            <a:ext cx="89795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HIPAA/</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HITECH Act</a:t>
            </a:r>
          </a:p>
        </p:txBody>
      </p:sp>
      <p:pic>
        <p:nvPicPr>
          <p:cNvPr id="299" name="Picture 298">
            <a:extLst>
              <a:ext uri="{FF2B5EF4-FFF2-40B4-BE49-F238E27FC236}">
                <a16:creationId xmlns:a16="http://schemas.microsoft.com/office/drawing/2014/main" id="{657BE3D0-0DC7-4F8F-8236-0287BC6831D7}"/>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2046" y="4051778"/>
            <a:ext cx="508087" cy="204930"/>
          </a:xfrm>
          <a:prstGeom prst="rect">
            <a:avLst/>
          </a:prstGeom>
        </p:spPr>
      </p:pic>
      <p:sp>
        <p:nvSpPr>
          <p:cNvPr id="300" name="Rectangle 299">
            <a:extLst>
              <a:ext uri="{FF2B5EF4-FFF2-40B4-BE49-F238E27FC236}">
                <a16:creationId xmlns:a16="http://schemas.microsoft.com/office/drawing/2014/main" id="{9A164105-3998-4732-B6B5-AB94202AF5F0}"/>
              </a:ext>
            </a:extLst>
          </p:cNvPr>
          <p:cNvSpPr/>
          <p:nvPr/>
        </p:nvSpPr>
        <p:spPr>
          <a:xfrm>
            <a:off x="9861625"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FERPA</a:t>
            </a:r>
          </a:p>
        </p:txBody>
      </p:sp>
      <p:pic>
        <p:nvPicPr>
          <p:cNvPr id="301" name="Picture 300">
            <a:extLst>
              <a:ext uri="{FF2B5EF4-FFF2-40B4-BE49-F238E27FC236}">
                <a16:creationId xmlns:a16="http://schemas.microsoft.com/office/drawing/2014/main" id="{EE8C25CC-80F0-44D8-A134-4791A721B43C}"/>
              </a:ext>
            </a:extLst>
          </p:cNvPr>
          <p:cNvPicPr>
            <a:picLocks noChangeAspect="1"/>
          </p:cNvPicPr>
          <p:nvPr/>
        </p:nvPicPr>
        <p:blipFill>
          <a:blip r:embed="rId15" cstate="print">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9993092" y="3958602"/>
            <a:ext cx="391285" cy="391285"/>
          </a:xfrm>
          <a:prstGeom prst="rect">
            <a:avLst/>
          </a:prstGeom>
        </p:spPr>
      </p:pic>
      <p:sp>
        <p:nvSpPr>
          <p:cNvPr id="302" name="Rectangle 301">
            <a:extLst>
              <a:ext uri="{FF2B5EF4-FFF2-40B4-BE49-F238E27FC236}">
                <a16:creationId xmlns:a16="http://schemas.microsoft.com/office/drawing/2014/main" id="{E934473E-37ED-4192-B8B8-F0761093DF02}"/>
              </a:ext>
            </a:extLst>
          </p:cNvPr>
          <p:cNvSpPr/>
          <p:nvPr/>
        </p:nvSpPr>
        <p:spPr>
          <a:xfrm>
            <a:off x="7011582" y="4446439"/>
            <a:ext cx="109414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21 CFR Part 11</a:t>
            </a:r>
          </a:p>
        </p:txBody>
      </p:sp>
      <p:pic>
        <p:nvPicPr>
          <p:cNvPr id="303" name="Picture 302" descr="FISC : The Center for Financial Industry Infomation System">
            <a:hlinkClick r:id="rId16" tooltip="&quot;FISC HOME&quot;"/>
            <a:extLst>
              <a:ext uri="{FF2B5EF4-FFF2-40B4-BE49-F238E27FC236}">
                <a16:creationId xmlns:a16="http://schemas.microsoft.com/office/drawing/2014/main" id="{5B466399-EAD7-4E9F-9DE8-A26907B900B5}"/>
              </a:ext>
            </a:extLst>
          </p:cNvPr>
          <p:cNvPicPr/>
          <p:nvPr/>
        </p:nvPicPr>
        <p:blipFill rotWithShape="1">
          <a:blip r:embed="rId17" cstate="print">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92910" y="4050294"/>
            <a:ext cx="501170" cy="207900"/>
          </a:xfrm>
          <a:prstGeom prst="rect">
            <a:avLst/>
          </a:prstGeom>
          <a:noFill/>
          <a:ln>
            <a:noFill/>
          </a:ln>
        </p:spPr>
      </p:pic>
      <p:sp>
        <p:nvSpPr>
          <p:cNvPr id="304" name="Rectangle 303">
            <a:extLst>
              <a:ext uri="{FF2B5EF4-FFF2-40B4-BE49-F238E27FC236}">
                <a16:creationId xmlns:a16="http://schemas.microsoft.com/office/drawing/2014/main" id="{55537E5F-829F-42D3-B688-58964410DC58}"/>
              </a:ext>
            </a:extLst>
          </p:cNvPr>
          <p:cNvSpPr/>
          <p:nvPr/>
        </p:nvSpPr>
        <p:spPr>
          <a:xfrm>
            <a:off x="4577051" y="4446439"/>
            <a:ext cx="774391"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FISC</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a:t>
            </a:r>
          </a:p>
        </p:txBody>
      </p:sp>
      <p:sp>
        <p:nvSpPr>
          <p:cNvPr id="305" name="Rectangle 304">
            <a:extLst>
              <a:ext uri="{FF2B5EF4-FFF2-40B4-BE49-F238E27FC236}">
                <a16:creationId xmlns:a16="http://schemas.microsoft.com/office/drawing/2014/main" id="{03D4C929-28AD-4AC5-A3E9-273308DA3339}"/>
              </a:ext>
            </a:extLst>
          </p:cNvPr>
          <p:cNvSpPr/>
          <p:nvPr/>
        </p:nvSpPr>
        <p:spPr>
          <a:xfrm>
            <a:off x="488570" y="4446439"/>
            <a:ext cx="875116"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Level 1</a:t>
            </a:r>
          </a:p>
        </p:txBody>
      </p:sp>
      <p:pic>
        <p:nvPicPr>
          <p:cNvPr id="306" name="Picture 305">
            <a:extLst>
              <a:ext uri="{FF2B5EF4-FFF2-40B4-BE49-F238E27FC236}">
                <a16:creationId xmlns:a16="http://schemas.microsoft.com/office/drawing/2014/main" id="{F4587F63-D5BC-4F19-9A59-02370FDBA00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504541" y="3918216"/>
            <a:ext cx="472054" cy="472054"/>
          </a:xfrm>
          <a:prstGeom prst="rect">
            <a:avLst/>
          </a:prstGeom>
        </p:spPr>
      </p:pic>
      <p:sp>
        <p:nvSpPr>
          <p:cNvPr id="307" name="Rectangle 306">
            <a:extLst>
              <a:ext uri="{FF2B5EF4-FFF2-40B4-BE49-F238E27FC236}">
                <a16:creationId xmlns:a16="http://schemas.microsoft.com/office/drawing/2014/main" id="{51D647ED-776B-462E-8FCD-15F090375742}"/>
              </a:ext>
            </a:extLst>
          </p:cNvPr>
          <p:cNvSpPr/>
          <p:nvPr/>
        </p:nvSpPr>
        <p:spPr>
          <a:xfrm>
            <a:off x="1426614" y="4446439"/>
            <a:ext cx="661912"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CDSA</a:t>
            </a:r>
          </a:p>
        </p:txBody>
      </p:sp>
      <p:sp>
        <p:nvSpPr>
          <p:cNvPr id="308" name="Rectangle 307">
            <a:extLst>
              <a:ext uri="{FF2B5EF4-FFF2-40B4-BE49-F238E27FC236}">
                <a16:creationId xmlns:a16="http://schemas.microsoft.com/office/drawing/2014/main" id="{03D51BED-9D29-4881-AEA9-A40487062476}"/>
              </a:ext>
            </a:extLst>
          </p:cNvPr>
          <p:cNvSpPr/>
          <p:nvPr/>
        </p:nvSpPr>
        <p:spPr>
          <a:xfrm>
            <a:off x="3519781" y="4446439"/>
            <a:ext cx="11908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Assessments</a:t>
            </a:r>
          </a:p>
        </p:txBody>
      </p:sp>
      <p:pic>
        <p:nvPicPr>
          <p:cNvPr id="309" name="Picture 308">
            <a:extLst>
              <a:ext uri="{FF2B5EF4-FFF2-40B4-BE49-F238E27FC236}">
                <a16:creationId xmlns:a16="http://schemas.microsoft.com/office/drawing/2014/main" id="{FB9ACF04-30C7-4866-B832-65CCD37BFC4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7807" y="4026242"/>
            <a:ext cx="517277" cy="256003"/>
          </a:xfrm>
          <a:prstGeom prst="rect">
            <a:avLst/>
          </a:prstGeom>
        </p:spPr>
      </p:pic>
      <p:sp>
        <p:nvSpPr>
          <p:cNvPr id="310" name="Rectangle 309">
            <a:extLst>
              <a:ext uri="{FF2B5EF4-FFF2-40B4-BE49-F238E27FC236}">
                <a16:creationId xmlns:a16="http://schemas.microsoft.com/office/drawing/2014/main" id="{2FB68493-95D5-44CE-B631-D741B824BC71}"/>
              </a:ext>
            </a:extLst>
          </p:cNvPr>
          <p:cNvSpPr/>
          <p:nvPr/>
        </p:nvSpPr>
        <p:spPr>
          <a:xfrm>
            <a:off x="2104084" y="4446439"/>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MPAA</a:t>
            </a:r>
          </a:p>
        </p:txBody>
      </p:sp>
      <p:sp>
        <p:nvSpPr>
          <p:cNvPr id="311" name="Rectangle 310">
            <a:extLst>
              <a:ext uri="{FF2B5EF4-FFF2-40B4-BE49-F238E27FC236}">
                <a16:creationId xmlns:a16="http://schemas.microsoft.com/office/drawing/2014/main" id="{300CE591-B952-4437-8B4B-E87A36E3C416}"/>
              </a:ext>
            </a:extLst>
          </p:cNvPr>
          <p:cNvSpPr/>
          <p:nvPr/>
        </p:nvSpPr>
        <p:spPr>
          <a:xfrm>
            <a:off x="2902647" y="4446439"/>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FACT</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a:t>
            </a:r>
          </a:p>
        </p:txBody>
      </p:sp>
      <p:pic>
        <p:nvPicPr>
          <p:cNvPr id="313" name="Picture 17" descr="https://upload.wikimedia.org/wikipedia/commons/thumb/4/43/US-FederalTradeCommission-Seal.svg/2000px-US-FederalTradeCommission-Seal.svg.png">
            <a:extLst>
              <a:ext uri="{FF2B5EF4-FFF2-40B4-BE49-F238E27FC236}">
                <a16:creationId xmlns:a16="http://schemas.microsoft.com/office/drawing/2014/main" id="{8296457E-D4A9-4B00-A436-9758B18670D2}"/>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0692203" y="3955054"/>
            <a:ext cx="398378" cy="398378"/>
          </a:xfrm>
          <a:prstGeom prst="rect">
            <a:avLst/>
          </a:prstGeom>
          <a:noFill/>
          <a:extLst>
            <a:ext uri="{909E8E84-426E-40DD-AFC4-6F175D3DCCD1}">
              <a14:hiddenFill xmlns:a14="http://schemas.microsoft.com/office/drawing/2010/main">
                <a:solidFill>
                  <a:srgbClr val="FFFFFF"/>
                </a:solidFill>
              </a14:hiddenFill>
            </a:ext>
          </a:extLst>
        </p:spPr>
      </p:pic>
      <p:sp>
        <p:nvSpPr>
          <p:cNvPr id="314" name="Rectangle 313">
            <a:extLst>
              <a:ext uri="{FF2B5EF4-FFF2-40B4-BE49-F238E27FC236}">
                <a16:creationId xmlns:a16="http://schemas.microsoft.com/office/drawing/2014/main" id="{A8AE9C38-1685-4CD2-8555-12B549E49938}"/>
              </a:ext>
            </a:extLst>
          </p:cNvPr>
          <p:cNvSpPr/>
          <p:nvPr/>
        </p:nvSpPr>
        <p:spPr>
          <a:xfrm>
            <a:off x="10524594"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GLBA</a:t>
            </a:r>
          </a:p>
        </p:txBody>
      </p:sp>
      <p:pic>
        <p:nvPicPr>
          <p:cNvPr id="315" name="Picture 2" descr="https://www.basefarm.com/sites/default/files/media/Article/basefarm-pci-dss_0.jpg">
            <a:extLst>
              <a:ext uri="{FF2B5EF4-FFF2-40B4-BE49-F238E27FC236}">
                <a16:creationId xmlns:a16="http://schemas.microsoft.com/office/drawing/2014/main" id="{46529B22-C512-4F08-9233-1E160E47525F}"/>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7887" y="3980497"/>
            <a:ext cx="508828" cy="347493"/>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6" descr="http://www.elevation-us.com/wp-content/uploads/2016/01/CMS-logo.png">
            <a:extLst>
              <a:ext uri="{FF2B5EF4-FFF2-40B4-BE49-F238E27FC236}">
                <a16:creationId xmlns:a16="http://schemas.microsoft.com/office/drawing/2014/main" id="{29C25B16-66B3-4E0D-A1ED-BE010323B41B}"/>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8067959" y="3963426"/>
            <a:ext cx="763272" cy="381637"/>
          </a:xfrm>
          <a:prstGeom prst="rect">
            <a:avLst/>
          </a:prstGeom>
          <a:noFill/>
          <a:extLst>
            <a:ext uri="{909E8E84-426E-40DD-AFC4-6F175D3DCCD1}">
              <a14:hiddenFill xmlns:a14="http://schemas.microsoft.com/office/drawing/2010/main">
                <a:solidFill>
                  <a:srgbClr val="FFFFFF"/>
                </a:solidFill>
              </a14:hiddenFill>
            </a:ext>
          </a:extLst>
        </p:spPr>
      </p:pic>
      <p:sp>
        <p:nvSpPr>
          <p:cNvPr id="317" name="Rectangle 316">
            <a:extLst>
              <a:ext uri="{FF2B5EF4-FFF2-40B4-BE49-F238E27FC236}">
                <a16:creationId xmlns:a16="http://schemas.microsoft.com/office/drawing/2014/main" id="{FCE16A89-5706-4554-BA1E-E448203F6168}"/>
              </a:ext>
            </a:extLst>
          </p:cNvPr>
          <p:cNvSpPr/>
          <p:nvPr/>
        </p:nvSpPr>
        <p:spPr>
          <a:xfrm>
            <a:off x="8151525"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MARS-E</a:t>
            </a:r>
          </a:p>
        </p:txBody>
      </p:sp>
      <p:sp>
        <p:nvSpPr>
          <p:cNvPr id="318" name="Rectangle 317">
            <a:extLst>
              <a:ext uri="{FF2B5EF4-FFF2-40B4-BE49-F238E27FC236}">
                <a16:creationId xmlns:a16="http://schemas.microsoft.com/office/drawing/2014/main" id="{8F8945CD-BF89-4385-9A8A-C58BA52E248D}"/>
              </a:ext>
            </a:extLst>
          </p:cNvPr>
          <p:cNvSpPr/>
          <p:nvPr/>
        </p:nvSpPr>
        <p:spPr>
          <a:xfrm>
            <a:off x="11609215" y="4446438"/>
            <a:ext cx="287745" cy="156952"/>
          </a:xfrm>
          <a:prstGeom prst="rect">
            <a:avLst/>
          </a:prstGeom>
        </p:spPr>
        <p:txBody>
          <a:bodyPr wrap="none" lIns="0" tIns="0" rIns="0" bIns="0">
            <a:no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FFIEC</a:t>
            </a:r>
          </a:p>
        </p:txBody>
      </p:sp>
      <p:pic>
        <p:nvPicPr>
          <p:cNvPr id="319" name="Picture 8" descr="https://upload.wikimedia.org/wikipedia/commons/thumb/e/ed/US-FFIEC-Logo.svg/1000px-US-FFIEC-Logo.svg.png">
            <a:extLst>
              <a:ext uri="{FF2B5EF4-FFF2-40B4-BE49-F238E27FC236}">
                <a16:creationId xmlns:a16="http://schemas.microsoft.com/office/drawing/2014/main" id="{523BEBA9-4485-422E-91D5-8A2B65B5AA01}"/>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1398405" y="4044837"/>
            <a:ext cx="562503" cy="21881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http://vignette1.wikia.nocookie.net/logopedia/images/5/57/MPAA.jpg/revision/latest?cb=20110729215806">
            <a:extLst>
              <a:ext uri="{FF2B5EF4-FFF2-40B4-BE49-F238E27FC236}">
                <a16:creationId xmlns:a16="http://schemas.microsoft.com/office/drawing/2014/main" id="{F944FEC8-E1CC-4721-991E-7917336F9424}"/>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284421" y="4037975"/>
            <a:ext cx="416732" cy="232537"/>
          </a:xfrm>
          <a:prstGeom prst="rect">
            <a:avLst/>
          </a:prstGeom>
          <a:noFill/>
          <a:extLst>
            <a:ext uri="{909E8E84-426E-40DD-AFC4-6F175D3DCCD1}">
              <a14:hiddenFill xmlns:a14="http://schemas.microsoft.com/office/drawing/2010/main">
                <a:solidFill>
                  <a:srgbClr val="FFFFFF"/>
                </a:solidFill>
              </a14:hiddenFill>
            </a:ext>
          </a:extLst>
        </p:spPr>
      </p:pic>
      <p:pic>
        <p:nvPicPr>
          <p:cNvPr id="321" name="Picture 9" descr="https://hitrustalliance.net/content/uploads/2015/09/HiTrustLogo.png">
            <a:extLst>
              <a:ext uri="{FF2B5EF4-FFF2-40B4-BE49-F238E27FC236}">
                <a16:creationId xmlns:a16="http://schemas.microsoft.com/office/drawing/2014/main" id="{29F8FE2D-9667-4A57-9C38-E7C95F8FFA7E}"/>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397281" y="4040219"/>
            <a:ext cx="546938" cy="228049"/>
          </a:xfrm>
          <a:prstGeom prst="rect">
            <a:avLst/>
          </a:prstGeom>
          <a:noFill/>
          <a:extLst>
            <a:ext uri="{909E8E84-426E-40DD-AFC4-6F175D3DCCD1}">
              <a14:hiddenFill xmlns:a14="http://schemas.microsoft.com/office/drawing/2010/main">
                <a:solidFill>
                  <a:srgbClr val="FFFFFF"/>
                </a:solidFill>
              </a14:hiddenFill>
            </a:ext>
          </a:extLst>
        </p:spPr>
      </p:pic>
      <p:sp>
        <p:nvSpPr>
          <p:cNvPr id="322" name="Rectangle 321">
            <a:extLst>
              <a:ext uri="{FF2B5EF4-FFF2-40B4-BE49-F238E27FC236}">
                <a16:creationId xmlns:a16="http://schemas.microsoft.com/office/drawing/2014/main" id="{7616D39B-2035-4B97-9731-DA4D4CD56DC7}"/>
              </a:ext>
            </a:extLst>
          </p:cNvPr>
          <p:cNvSpPr/>
          <p:nvPr/>
        </p:nvSpPr>
        <p:spPr>
          <a:xfrm>
            <a:off x="6327131"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HITRUST</a:t>
            </a:r>
          </a:p>
        </p:txBody>
      </p:sp>
      <p:pic>
        <p:nvPicPr>
          <p:cNvPr id="323" name="Picture 322">
            <a:extLst>
              <a:ext uri="{FF2B5EF4-FFF2-40B4-BE49-F238E27FC236}">
                <a16:creationId xmlns:a16="http://schemas.microsoft.com/office/drawing/2014/main" id="{004E6E37-AFFF-49CA-9E5C-082FBF172A8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139058" y="4044895"/>
            <a:ext cx="546207" cy="218697"/>
          </a:xfrm>
          <a:prstGeom prst="rect">
            <a:avLst/>
          </a:prstGeom>
        </p:spPr>
      </p:pic>
      <p:sp>
        <p:nvSpPr>
          <p:cNvPr id="324" name="Rectangle 323">
            <a:extLst>
              <a:ext uri="{FF2B5EF4-FFF2-40B4-BE49-F238E27FC236}">
                <a16:creationId xmlns:a16="http://schemas.microsoft.com/office/drawing/2014/main" id="{D8D64675-91FC-466D-9C44-68BD040A7DCC}"/>
              </a:ext>
            </a:extLst>
          </p:cNvPr>
          <p:cNvSpPr/>
          <p:nvPr/>
        </p:nvSpPr>
        <p:spPr>
          <a:xfrm>
            <a:off x="8890617" y="4446439"/>
            <a:ext cx="109414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IG Toolkit</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a:t>
            </a:r>
          </a:p>
        </p:txBody>
      </p:sp>
      <p:sp>
        <p:nvSpPr>
          <p:cNvPr id="326" name="Rectangle 325">
            <a:extLst>
              <a:ext uri="{FF2B5EF4-FFF2-40B4-BE49-F238E27FC236}">
                <a16:creationId xmlns:a16="http://schemas.microsoft.com/office/drawing/2014/main" id="{8D2B8F15-9169-43AC-85D9-7F5D019D042E}"/>
              </a:ext>
            </a:extLst>
          </p:cNvPr>
          <p:cNvSpPr/>
          <p:nvPr/>
        </p:nvSpPr>
        <p:spPr bwMode="auto">
          <a:xfrm>
            <a:off x="140371" y="3960945"/>
            <a:ext cx="184666" cy="78066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1588" algn="ctr" defTabSz="932563" rtl="0" eaLnBrk="1" fontAlgn="base" latinLnBrk="0" hangingPunct="1">
              <a:lnSpc>
                <a:spcPct val="100000"/>
              </a:lnSpc>
              <a:spcBef>
                <a:spcPct val="0"/>
              </a:spcBef>
              <a:spcAft>
                <a:spcPts val="1199"/>
              </a:spcAft>
              <a:buClr>
                <a:srgbClr val="FFFFFF"/>
              </a:buClr>
              <a:buSzPct val="80000"/>
              <a:buFontTx/>
              <a:buNone/>
              <a:tabLst/>
              <a:defRPr/>
            </a:pPr>
            <a:r>
              <a:rPr kumimoji="0" lang="en-IN" sz="1200"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INDUSTRY</a:t>
            </a:r>
          </a:p>
        </p:txBody>
      </p:sp>
      <p:cxnSp>
        <p:nvCxnSpPr>
          <p:cNvPr id="327" name="Straight Connector 326">
            <a:extLst>
              <a:ext uri="{FF2B5EF4-FFF2-40B4-BE49-F238E27FC236}">
                <a16:creationId xmlns:a16="http://schemas.microsoft.com/office/drawing/2014/main" id="{0A331AD9-D5EB-4123-AFD3-D9401E0675CC}"/>
              </a:ext>
            </a:extLst>
          </p:cNvPr>
          <p:cNvCxnSpPr/>
          <p:nvPr/>
        </p:nvCxnSpPr>
        <p:spPr>
          <a:xfrm flipH="1">
            <a:off x="394081" y="3885055"/>
            <a:ext cx="0" cy="932446"/>
          </a:xfrm>
          <a:prstGeom prst="line">
            <a:avLst/>
          </a:prstGeom>
          <a:noFill/>
          <a:ln w="28575" cap="flat" cmpd="sng" algn="ctr">
            <a:solidFill>
              <a:srgbClr val="353535"/>
            </a:solidFill>
            <a:prstDash val="solid"/>
            <a:headEnd type="none"/>
            <a:tailEnd type="none"/>
          </a:ln>
          <a:effectLst/>
        </p:spPr>
      </p:cxnSp>
      <p:pic>
        <p:nvPicPr>
          <p:cNvPr id="328" name="Picture 327">
            <a:extLst>
              <a:ext uri="{FF2B5EF4-FFF2-40B4-BE49-F238E27FC236}">
                <a16:creationId xmlns:a16="http://schemas.microsoft.com/office/drawing/2014/main" id="{124907F1-E4F4-4E82-90E2-4FB9517DC455}"/>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96773" y="5202700"/>
            <a:ext cx="530911" cy="173753"/>
          </a:xfrm>
          <a:prstGeom prst="rect">
            <a:avLst/>
          </a:prstGeom>
        </p:spPr>
      </p:pic>
      <p:sp>
        <p:nvSpPr>
          <p:cNvPr id="329" name="Rectangle 328">
            <a:extLst>
              <a:ext uri="{FF2B5EF4-FFF2-40B4-BE49-F238E27FC236}">
                <a16:creationId xmlns:a16="http://schemas.microsoft.com/office/drawing/2014/main" id="{2517E733-0627-41BA-B499-E7CD876ED740}"/>
              </a:ext>
            </a:extLst>
          </p:cNvPr>
          <p:cNvSpPr/>
          <p:nvPr/>
        </p:nvSpPr>
        <p:spPr>
          <a:xfrm>
            <a:off x="3880914" y="5615452"/>
            <a:ext cx="1199089"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MTCS</a:t>
            </a:r>
          </a:p>
        </p:txBody>
      </p:sp>
      <p:sp>
        <p:nvSpPr>
          <p:cNvPr id="330" name="Rectangle 329">
            <a:extLst>
              <a:ext uri="{FF2B5EF4-FFF2-40B4-BE49-F238E27FC236}">
                <a16:creationId xmlns:a16="http://schemas.microsoft.com/office/drawing/2014/main" id="{12409B2F-2E6F-49A3-9590-FFA2EBFA5AFD}"/>
              </a:ext>
            </a:extLst>
          </p:cNvPr>
          <p:cNvSpPr/>
          <p:nvPr/>
        </p:nvSpPr>
        <p:spPr>
          <a:xfrm>
            <a:off x="1519710" y="5615452"/>
            <a:ext cx="114098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G-Cloud</a:t>
            </a:r>
          </a:p>
        </p:txBody>
      </p:sp>
      <p:pic>
        <p:nvPicPr>
          <p:cNvPr id="331" name="Picture 330">
            <a:extLst>
              <a:ext uri="{FF2B5EF4-FFF2-40B4-BE49-F238E27FC236}">
                <a16:creationId xmlns:a16="http://schemas.microsoft.com/office/drawing/2014/main" id="{92F05A21-2ED8-49E4-B842-A1A3349FBD9D}"/>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920511" y="5121710"/>
            <a:ext cx="335733" cy="335733"/>
          </a:xfrm>
          <a:prstGeom prst="rect">
            <a:avLst/>
          </a:prstGeom>
        </p:spPr>
      </p:pic>
      <p:sp>
        <p:nvSpPr>
          <p:cNvPr id="332" name="Rectangle 331">
            <a:extLst>
              <a:ext uri="{FF2B5EF4-FFF2-40B4-BE49-F238E27FC236}">
                <a16:creationId xmlns:a16="http://schemas.microsoft.com/office/drawing/2014/main" id="{5505174A-A4B7-4585-88F9-48C7E04F97EF}"/>
              </a:ext>
            </a:extLst>
          </p:cNvPr>
          <p:cNvSpPr/>
          <p:nvPr/>
        </p:nvSpPr>
        <p:spPr>
          <a:xfrm>
            <a:off x="4681540" y="5615452"/>
            <a:ext cx="97690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IRAP/CCSL</a:t>
            </a:r>
          </a:p>
        </p:txBody>
      </p:sp>
      <p:pic>
        <p:nvPicPr>
          <p:cNvPr id="333" name="Picture 332" descr="IRAP logo">
            <a:hlinkClick r:id="rId29"/>
            <a:extLst>
              <a:ext uri="{FF2B5EF4-FFF2-40B4-BE49-F238E27FC236}">
                <a16:creationId xmlns:a16="http://schemas.microsoft.com/office/drawing/2014/main" id="{498E15D0-96D1-4843-B8DF-C2A78614DA2D}"/>
              </a:ext>
            </a:extLst>
          </p:cNvPr>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38630" y="5144209"/>
            <a:ext cx="440064" cy="290737"/>
          </a:xfrm>
          <a:prstGeom prst="rect">
            <a:avLst/>
          </a:prstGeom>
          <a:noFill/>
          <a:ln>
            <a:noFill/>
          </a:ln>
        </p:spPr>
      </p:pic>
      <p:sp>
        <p:nvSpPr>
          <p:cNvPr id="334" name="Rectangle 333">
            <a:extLst>
              <a:ext uri="{FF2B5EF4-FFF2-40B4-BE49-F238E27FC236}">
                <a16:creationId xmlns:a16="http://schemas.microsoft.com/office/drawing/2014/main" id="{90438E53-1441-409F-A90E-D4E74772E873}"/>
              </a:ext>
            </a:extLst>
          </p:cNvPr>
          <p:cNvSpPr/>
          <p:nvPr/>
        </p:nvSpPr>
        <p:spPr>
          <a:xfrm>
            <a:off x="1920786" y="5615452"/>
            <a:ext cx="134660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DJCP</a:t>
            </a:r>
          </a:p>
        </p:txBody>
      </p:sp>
      <p:pic>
        <p:nvPicPr>
          <p:cNvPr id="335" name="Picture 334" descr="http://ts1.mm.bing.net/th?&amp;id=HN.607999990459468225&amp;w=300&amp;h=300&amp;c=0&amp;pid=1.9&amp;rs=0&amp;p=0">
            <a:extLst>
              <a:ext uri="{FF2B5EF4-FFF2-40B4-BE49-F238E27FC236}">
                <a16:creationId xmlns:a16="http://schemas.microsoft.com/office/drawing/2014/main" id="{E088F27F-B39F-4C15-8438-EDF0EE62021C}"/>
              </a:ext>
            </a:extLst>
          </p:cNvPr>
          <p:cNvPicPr/>
          <p:nvPr/>
        </p:nvPicPr>
        <p:blipFill>
          <a:blip r:embed="rId31" cstate="print">
            <a:clrChange>
              <a:clrFrom>
                <a:srgbClr val="FEFEFC"/>
              </a:clrFrom>
              <a:clrTo>
                <a:srgbClr val="FEFEFC">
                  <a:alpha val="0"/>
                </a:srgbClr>
              </a:clrTo>
            </a:clrChange>
            <a:extLst>
              <a:ext uri="{28A0092B-C50C-407E-A947-70E740481C1C}">
                <a14:useLocalDpi xmlns:a14="http://schemas.microsoft.com/office/drawing/2010/main"/>
              </a:ext>
            </a:extLst>
          </a:blip>
          <a:srcRect/>
          <a:stretch>
            <a:fillRect/>
          </a:stretch>
        </p:blipFill>
        <p:spPr bwMode="auto">
          <a:xfrm>
            <a:off x="5664249" y="5119894"/>
            <a:ext cx="371430" cy="339368"/>
          </a:xfrm>
          <a:prstGeom prst="rect">
            <a:avLst/>
          </a:prstGeom>
          <a:noFill/>
          <a:ln>
            <a:noFill/>
          </a:ln>
        </p:spPr>
      </p:pic>
      <p:sp>
        <p:nvSpPr>
          <p:cNvPr id="336" name="Rectangle 335">
            <a:extLst>
              <a:ext uri="{FF2B5EF4-FFF2-40B4-BE49-F238E27FC236}">
                <a16:creationId xmlns:a16="http://schemas.microsoft.com/office/drawing/2014/main" id="{DFCF296C-41B2-42E2-B14C-4B6B7882AAF5}"/>
              </a:ext>
            </a:extLst>
          </p:cNvPr>
          <p:cNvSpPr/>
          <p:nvPr/>
        </p:nvSpPr>
        <p:spPr>
          <a:xfrm>
            <a:off x="5280016" y="5615452"/>
            <a:ext cx="1124448" cy="470856"/>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 New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GCIO</a:t>
            </a:r>
          </a:p>
        </p:txBody>
      </p:sp>
      <p:pic>
        <p:nvPicPr>
          <p:cNvPr id="337" name="Picture 8" descr="image002">
            <a:extLst>
              <a:ext uri="{FF2B5EF4-FFF2-40B4-BE49-F238E27FC236}">
                <a16:creationId xmlns:a16="http://schemas.microsoft.com/office/drawing/2014/main" id="{251A4DAF-4B12-4919-B4CB-F4A680305A7C}"/>
              </a:ext>
            </a:extLst>
          </p:cNvPr>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49373" y="5086528"/>
            <a:ext cx="406099" cy="4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 name="Rectangle 337">
            <a:extLst>
              <a:ext uri="{FF2B5EF4-FFF2-40B4-BE49-F238E27FC236}">
                <a16:creationId xmlns:a16="http://schemas.microsoft.com/office/drawing/2014/main" id="{16580828-4474-452D-8A6C-3A1859E983DE}"/>
              </a:ext>
            </a:extLst>
          </p:cNvPr>
          <p:cNvSpPr/>
          <p:nvPr/>
        </p:nvSpPr>
        <p:spPr>
          <a:xfrm>
            <a:off x="2784060" y="5615452"/>
            <a:ext cx="7741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GB 18030</a:t>
            </a:r>
          </a:p>
        </p:txBody>
      </p:sp>
      <p:sp>
        <p:nvSpPr>
          <p:cNvPr id="339" name="Rectangle 338">
            <a:extLst>
              <a:ext uri="{FF2B5EF4-FFF2-40B4-BE49-F238E27FC236}">
                <a16:creationId xmlns:a16="http://schemas.microsoft.com/office/drawing/2014/main" id="{B2BB0AA6-50AA-40C6-8BA3-B9913F8D0272}"/>
              </a:ext>
            </a:extLst>
          </p:cNvPr>
          <p:cNvSpPr/>
          <p:nvPr/>
        </p:nvSpPr>
        <p:spPr>
          <a:xfrm>
            <a:off x="1123913" y="5615452"/>
            <a:ext cx="731592"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Model Clauses</a:t>
            </a:r>
          </a:p>
        </p:txBody>
      </p:sp>
      <p:pic>
        <p:nvPicPr>
          <p:cNvPr id="340" name="Picture 339">
            <a:extLst>
              <a:ext uri="{FF2B5EF4-FFF2-40B4-BE49-F238E27FC236}">
                <a16:creationId xmlns:a16="http://schemas.microsoft.com/office/drawing/2014/main" id="{D3D0EA3B-74EC-4A6F-ADE4-6AA458216B4B}"/>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265904" y="5110006"/>
            <a:ext cx="518268" cy="359142"/>
          </a:xfrm>
          <a:prstGeom prst="rect">
            <a:avLst/>
          </a:prstGeom>
        </p:spPr>
      </p:pic>
      <p:sp>
        <p:nvSpPr>
          <p:cNvPr id="341" name="Rectangle 340">
            <a:extLst>
              <a:ext uri="{FF2B5EF4-FFF2-40B4-BE49-F238E27FC236}">
                <a16:creationId xmlns:a16="http://schemas.microsoft.com/office/drawing/2014/main" id="{A651F450-163F-4442-99CD-433971921619}"/>
              </a:ext>
            </a:extLst>
          </p:cNvPr>
          <p:cNvSpPr/>
          <p:nvPr/>
        </p:nvSpPr>
        <p:spPr>
          <a:xfrm>
            <a:off x="6822592" y="5615452"/>
            <a:ext cx="63812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IAF</a:t>
            </a:r>
          </a:p>
        </p:txBody>
      </p:sp>
      <p:pic>
        <p:nvPicPr>
          <p:cNvPr id="342" name="Picture 341">
            <a:extLst>
              <a:ext uri="{FF2B5EF4-FFF2-40B4-BE49-F238E27FC236}">
                <a16:creationId xmlns:a16="http://schemas.microsoft.com/office/drawing/2014/main" id="{FF3136FD-D779-4C3D-BC62-05D0D30B4196}"/>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990387" y="5105776"/>
            <a:ext cx="389409" cy="367601"/>
          </a:xfrm>
          <a:prstGeom prst="rect">
            <a:avLst/>
          </a:prstGeom>
        </p:spPr>
      </p:pic>
      <p:pic>
        <p:nvPicPr>
          <p:cNvPr id="343" name="Picture 342">
            <a:extLst>
              <a:ext uri="{FF2B5EF4-FFF2-40B4-BE49-F238E27FC236}">
                <a16:creationId xmlns:a16="http://schemas.microsoft.com/office/drawing/2014/main" id="{B850F601-46D3-481F-8A1A-4373DD900E9C}"/>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652972" y="5169046"/>
            <a:ext cx="401986" cy="241061"/>
          </a:xfrm>
          <a:prstGeom prst="rect">
            <a:avLst/>
          </a:prstGeom>
        </p:spPr>
      </p:pic>
      <p:sp>
        <p:nvSpPr>
          <p:cNvPr id="344" name="Rectangle 343">
            <a:extLst>
              <a:ext uri="{FF2B5EF4-FFF2-40B4-BE49-F238E27FC236}">
                <a16:creationId xmlns:a16="http://schemas.microsoft.com/office/drawing/2014/main" id="{98C14E1F-FF9E-41AD-A9AF-EFF83751D6B4}"/>
              </a:ext>
            </a:extLst>
          </p:cNvPr>
          <p:cNvSpPr/>
          <p:nvPr/>
        </p:nvSpPr>
        <p:spPr>
          <a:xfrm>
            <a:off x="375244" y="5615451"/>
            <a:ext cx="875082"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Argentina</a:t>
            </a:r>
            <a:br>
              <a:rPr kumimoji="0" lang="en-US" sz="1020" b="0" i="0" u="none" strike="noStrike" kern="0" cap="none" spc="0" normalizeH="0" baseline="0" noProof="0">
                <a:ln>
                  <a:noFill/>
                </a:ln>
                <a:solidFill>
                  <a:srgbClr val="505050"/>
                </a:solidFill>
                <a:effectLst/>
                <a:uLnTx/>
                <a:uFillTx/>
                <a:latin typeface="Segoe UI"/>
                <a:ea typeface="+mn-ea"/>
                <a:cs typeface="+mn-cs"/>
              </a:rPr>
            </a:br>
            <a:r>
              <a:rPr kumimoji="0" lang="en-US" sz="1020" b="0" i="0" u="none" strike="noStrike" kern="0" cap="none" spc="0" normalizeH="0" baseline="0" noProof="0">
                <a:ln>
                  <a:noFill/>
                </a:ln>
                <a:solidFill>
                  <a:srgbClr val="505050"/>
                </a:solidFill>
                <a:effectLst/>
                <a:uLnTx/>
                <a:uFillTx/>
                <a:latin typeface="Segoe UI"/>
                <a:ea typeface="+mn-ea"/>
                <a:cs typeface="+mn-cs"/>
              </a:rPr>
              <a:t>PDPA</a:t>
            </a:r>
          </a:p>
        </p:txBody>
      </p:sp>
      <p:pic>
        <p:nvPicPr>
          <p:cNvPr id="345" name="Picture 344" descr="http://jcispa.jasa.jp/wp/wp-content/themes/jcispa_academica/images/fig_cslogo01.png">
            <a:extLst>
              <a:ext uri="{FF2B5EF4-FFF2-40B4-BE49-F238E27FC236}">
                <a16:creationId xmlns:a16="http://schemas.microsoft.com/office/drawing/2014/main" id="{474136B4-9DDB-470C-9B85-5BD6637C6EAD}"/>
              </a:ext>
            </a:extLst>
          </p:cNvPr>
          <p:cNvPicPr/>
          <p:nvPr/>
        </p:nvPicPr>
        <p:blipFill>
          <a:blip r:embed="rId36" cstate="print">
            <a:extLst>
              <a:ext uri="{28A0092B-C50C-407E-A947-70E740481C1C}">
                <a14:useLocalDpi xmlns:a14="http://schemas.microsoft.com/office/drawing/2010/main"/>
              </a:ext>
            </a:extLst>
          </a:blip>
          <a:srcRect/>
          <a:stretch>
            <a:fillRect/>
          </a:stretch>
        </p:blipFill>
        <p:spPr bwMode="auto">
          <a:xfrm>
            <a:off x="7600069" y="5129468"/>
            <a:ext cx="363889" cy="320220"/>
          </a:xfrm>
          <a:prstGeom prst="rect">
            <a:avLst/>
          </a:prstGeom>
          <a:noFill/>
          <a:ln>
            <a:noFill/>
          </a:ln>
        </p:spPr>
      </p:pic>
      <p:sp>
        <p:nvSpPr>
          <p:cNvPr id="346" name="Rectangle 345">
            <a:extLst>
              <a:ext uri="{FF2B5EF4-FFF2-40B4-BE49-F238E27FC236}">
                <a16:creationId xmlns:a16="http://schemas.microsoft.com/office/drawing/2014/main" id="{0503EAF6-DAF1-416B-A35C-7D1F25B88B18}"/>
              </a:ext>
            </a:extLst>
          </p:cNvPr>
          <p:cNvSpPr/>
          <p:nvPr/>
        </p:nvSpPr>
        <p:spPr>
          <a:xfrm>
            <a:off x="7389608" y="5615452"/>
            <a:ext cx="80704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 CS </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Mark Gold</a:t>
            </a:r>
          </a:p>
        </p:txBody>
      </p:sp>
      <p:sp>
        <p:nvSpPr>
          <p:cNvPr id="348" name="Rectangle 347">
            <a:extLst>
              <a:ext uri="{FF2B5EF4-FFF2-40B4-BE49-F238E27FC236}">
                <a16:creationId xmlns:a16="http://schemas.microsoft.com/office/drawing/2014/main" id="{7BADE543-F53E-4E07-B456-C00BBB1BAFE5}"/>
              </a:ext>
            </a:extLst>
          </p:cNvPr>
          <p:cNvSpPr/>
          <p:nvPr/>
        </p:nvSpPr>
        <p:spPr>
          <a:xfrm>
            <a:off x="3425854" y="5615452"/>
            <a:ext cx="739438"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TRUCS</a:t>
            </a:r>
          </a:p>
        </p:txBody>
      </p:sp>
      <p:sp>
        <p:nvSpPr>
          <p:cNvPr id="349" name="Rectangle 348">
            <a:extLst>
              <a:ext uri="{FF2B5EF4-FFF2-40B4-BE49-F238E27FC236}">
                <a16:creationId xmlns:a16="http://schemas.microsoft.com/office/drawing/2014/main" id="{5AD1D80B-BF9D-452E-B304-82DBE4703319}"/>
              </a:ext>
            </a:extLst>
          </p:cNvPr>
          <p:cNvSpPr/>
          <p:nvPr/>
        </p:nvSpPr>
        <p:spPr>
          <a:xfrm>
            <a:off x="8158368" y="5615452"/>
            <a:ext cx="594266"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ENS</a:t>
            </a:r>
          </a:p>
        </p:txBody>
      </p:sp>
      <p:sp>
        <p:nvSpPr>
          <p:cNvPr id="350" name="Rectangle 349">
            <a:extLst>
              <a:ext uri="{FF2B5EF4-FFF2-40B4-BE49-F238E27FC236}">
                <a16:creationId xmlns:a16="http://schemas.microsoft.com/office/drawing/2014/main" id="{6D167E49-D105-4712-895B-FFFE83524704}"/>
              </a:ext>
            </a:extLst>
          </p:cNvPr>
          <p:cNvSpPr/>
          <p:nvPr/>
        </p:nvSpPr>
        <p:spPr>
          <a:xfrm>
            <a:off x="6105319" y="5615452"/>
            <a:ext cx="842168"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Number Act</a:t>
            </a:r>
          </a:p>
        </p:txBody>
      </p:sp>
      <p:pic>
        <p:nvPicPr>
          <p:cNvPr id="351" name="Picture 350">
            <a:extLst>
              <a:ext uri="{FF2B5EF4-FFF2-40B4-BE49-F238E27FC236}">
                <a16:creationId xmlns:a16="http://schemas.microsoft.com/office/drawing/2014/main" id="{0AC558CD-A03A-419F-B011-7D85413ECA2A}"/>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339885" y="5110655"/>
            <a:ext cx="467534" cy="357843"/>
          </a:xfrm>
          <a:prstGeom prst="rect">
            <a:avLst/>
          </a:prstGeom>
        </p:spPr>
      </p:pic>
      <p:pic>
        <p:nvPicPr>
          <p:cNvPr id="352" name="Picture 351" descr="Spain ENS Logo">
            <a:extLst>
              <a:ext uri="{FF2B5EF4-FFF2-40B4-BE49-F238E27FC236}">
                <a16:creationId xmlns:a16="http://schemas.microsoft.com/office/drawing/2014/main" id="{4082A3A4-2AE0-4728-8A1B-7B71C50CA363}"/>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8212208" y="5084069"/>
            <a:ext cx="537008" cy="411017"/>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352">
            <a:extLst>
              <a:ext uri="{FF2B5EF4-FFF2-40B4-BE49-F238E27FC236}">
                <a16:creationId xmlns:a16="http://schemas.microsoft.com/office/drawing/2014/main" id="{5696F74A-D79E-485F-88BC-52D0F1400904}"/>
              </a:ext>
            </a:extLst>
          </p:cNvPr>
          <p:cNvPicPr>
            <a:picLocks noChangeAspect="1"/>
          </p:cNvPicPr>
          <p:nvPr/>
        </p:nvPicPr>
        <p:blipFill>
          <a:blip r:embed="rId39">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57092" y="5117682"/>
            <a:ext cx="475365" cy="343790"/>
          </a:xfrm>
          <a:prstGeom prst="rect">
            <a:avLst/>
          </a:prstGeom>
        </p:spPr>
      </p:pic>
      <p:sp>
        <p:nvSpPr>
          <p:cNvPr id="354" name="Rectangle 353">
            <a:extLst>
              <a:ext uri="{FF2B5EF4-FFF2-40B4-BE49-F238E27FC236}">
                <a16:creationId xmlns:a16="http://schemas.microsoft.com/office/drawing/2014/main" id="{084C8F21-2C81-4A12-8AB1-BFD15D9816A3}"/>
              </a:ext>
            </a:extLst>
          </p:cNvPr>
          <p:cNvSpPr/>
          <p:nvPr/>
        </p:nvSpPr>
        <p:spPr>
          <a:xfrm>
            <a:off x="9354774" y="5615452"/>
            <a:ext cx="73555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505050"/>
                </a:solidFill>
                <a:effectLst/>
                <a:uLnTx/>
                <a:uFillTx/>
                <a:latin typeface="Segoe UI"/>
                <a:ea typeface="+mn-ea"/>
                <a:cs typeface="+mn-cs"/>
              </a:rPr>
              <a:t>MeitY</a:t>
            </a:r>
            <a:endParaRPr kumimoji="0" lang="en-US" sz="1000" b="0" i="0" u="none" strike="noStrike" kern="0" cap="none" spc="0" normalizeH="0" baseline="0" noProof="0">
              <a:ln>
                <a:noFill/>
              </a:ln>
              <a:solidFill>
                <a:srgbClr val="505050"/>
              </a:solidFill>
              <a:effectLst/>
              <a:uLnTx/>
              <a:uFillTx/>
              <a:latin typeface="Segoe UI"/>
              <a:ea typeface="+mn-ea"/>
              <a:cs typeface="+mn-cs"/>
            </a:endParaRPr>
          </a:p>
        </p:txBody>
      </p:sp>
      <p:pic>
        <p:nvPicPr>
          <p:cNvPr id="355" name="Picture 10" descr="http://flaglane.com/download/canadian-flag/canadian-flag-graphic.png">
            <a:extLst>
              <a:ext uri="{FF2B5EF4-FFF2-40B4-BE49-F238E27FC236}">
                <a16:creationId xmlns:a16="http://schemas.microsoft.com/office/drawing/2014/main" id="{1B8472C1-39F7-49B5-A29D-0B22972333BE}"/>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10207823" y="5185298"/>
            <a:ext cx="417112" cy="208557"/>
          </a:xfrm>
          <a:prstGeom prst="rect">
            <a:avLst/>
          </a:prstGeom>
          <a:noFill/>
          <a:extLst>
            <a:ext uri="{909E8E84-426E-40DD-AFC4-6F175D3DCCD1}">
              <a14:hiddenFill xmlns:a14="http://schemas.microsoft.com/office/drawing/2010/main">
                <a:solidFill>
                  <a:srgbClr val="FFFFFF"/>
                </a:solidFill>
              </a14:hiddenFill>
            </a:ext>
          </a:extLst>
        </p:spPr>
      </p:pic>
      <p:sp>
        <p:nvSpPr>
          <p:cNvPr id="356" name="Rectangle 355">
            <a:extLst>
              <a:ext uri="{FF2B5EF4-FFF2-40B4-BE49-F238E27FC236}">
                <a16:creationId xmlns:a16="http://schemas.microsoft.com/office/drawing/2014/main" id="{2AF204BA-9392-49BB-9308-8A28FF817602}"/>
              </a:ext>
            </a:extLst>
          </p:cNvPr>
          <p:cNvSpPr/>
          <p:nvPr/>
        </p:nvSpPr>
        <p:spPr>
          <a:xfrm>
            <a:off x="9998153" y="5615452"/>
            <a:ext cx="811176" cy="470856"/>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Privacy</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Laws</a:t>
            </a:r>
          </a:p>
        </p:txBody>
      </p:sp>
      <p:pic>
        <p:nvPicPr>
          <p:cNvPr id="357" name="Picture 356">
            <a:extLst>
              <a:ext uri="{FF2B5EF4-FFF2-40B4-BE49-F238E27FC236}">
                <a16:creationId xmlns:a16="http://schemas.microsoft.com/office/drawing/2014/main" id="{41452AE5-711B-4388-81B7-DD7F77234ED2}"/>
              </a:ext>
            </a:extLst>
          </p:cNvPr>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54533" y="5084782"/>
            <a:ext cx="285107" cy="409591"/>
          </a:xfrm>
          <a:prstGeom prst="rect">
            <a:avLst/>
          </a:prstGeom>
        </p:spPr>
      </p:pic>
      <p:sp>
        <p:nvSpPr>
          <p:cNvPr id="358" name="Rectangle 357">
            <a:extLst>
              <a:ext uri="{FF2B5EF4-FFF2-40B4-BE49-F238E27FC236}">
                <a16:creationId xmlns:a16="http://schemas.microsoft.com/office/drawing/2014/main" id="{C5D92D71-A05D-45E3-B611-782448BE990B}"/>
              </a:ext>
            </a:extLst>
          </p:cNvPr>
          <p:cNvSpPr/>
          <p:nvPr/>
        </p:nvSpPr>
        <p:spPr>
          <a:xfrm>
            <a:off x="10590753" y="5615452"/>
            <a:ext cx="800871"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Shield</a:t>
            </a:r>
          </a:p>
        </p:txBody>
      </p:sp>
      <p:pic>
        <p:nvPicPr>
          <p:cNvPr id="359" name="Picture 358">
            <a:extLst>
              <a:ext uri="{FF2B5EF4-FFF2-40B4-BE49-F238E27FC236}">
                <a16:creationId xmlns:a16="http://schemas.microsoft.com/office/drawing/2014/main" id="{9D8802C1-AAAB-4042-B3BC-7899AFD04879}"/>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9533196" y="5178882"/>
            <a:ext cx="398398" cy="221389"/>
          </a:xfrm>
          <a:prstGeom prst="rect">
            <a:avLst/>
          </a:prstGeom>
        </p:spPr>
      </p:pic>
      <p:sp>
        <p:nvSpPr>
          <p:cNvPr id="360" name="Rectangle 359">
            <a:extLst>
              <a:ext uri="{FF2B5EF4-FFF2-40B4-BE49-F238E27FC236}">
                <a16:creationId xmlns:a16="http://schemas.microsoft.com/office/drawing/2014/main" id="{E39C5573-FD50-4C14-8E19-C238EF1ED234}"/>
              </a:ext>
            </a:extLst>
          </p:cNvPr>
          <p:cNvSpPr/>
          <p:nvPr/>
        </p:nvSpPr>
        <p:spPr>
          <a:xfrm>
            <a:off x="11290054" y="5615452"/>
            <a:ext cx="751472" cy="470856"/>
          </a:xfrm>
          <a:prstGeom prst="rect">
            <a:avLst/>
          </a:prstGeom>
        </p:spPr>
        <p:txBody>
          <a:bodyPr wrap="square" lIns="0" tIns="0" rIns="0" bIns="0">
            <a:no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workbook</a:t>
            </a:r>
          </a:p>
        </p:txBody>
      </p:sp>
      <p:pic>
        <p:nvPicPr>
          <p:cNvPr id="361" name="Picture 360">
            <a:extLst>
              <a:ext uri="{FF2B5EF4-FFF2-40B4-BE49-F238E27FC236}">
                <a16:creationId xmlns:a16="http://schemas.microsoft.com/office/drawing/2014/main" id="{19FF3F06-5087-4062-9D50-9B3AE43B33D2}"/>
              </a:ext>
            </a:extLst>
          </p:cNvPr>
          <p:cNvPicPr>
            <a:picLocks noChangeAspect="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2467" y="5085594"/>
            <a:ext cx="423302" cy="407965"/>
          </a:xfrm>
          <a:prstGeom prst="rect">
            <a:avLst/>
          </a:prstGeom>
        </p:spPr>
      </p:pic>
      <p:sp>
        <p:nvSpPr>
          <p:cNvPr id="362" name="Rectangle 361">
            <a:extLst>
              <a:ext uri="{FF2B5EF4-FFF2-40B4-BE49-F238E27FC236}">
                <a16:creationId xmlns:a16="http://schemas.microsoft.com/office/drawing/2014/main" id="{9A1E9780-D018-4F3E-B94E-20D9EBB3C352}"/>
              </a:ext>
            </a:extLst>
          </p:cNvPr>
          <p:cNvSpPr/>
          <p:nvPr/>
        </p:nvSpPr>
        <p:spPr>
          <a:xfrm>
            <a:off x="8684053" y="5615452"/>
            <a:ext cx="80704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DPA</a:t>
            </a:r>
          </a:p>
        </p:txBody>
      </p:sp>
      <p:pic>
        <p:nvPicPr>
          <p:cNvPr id="364" name="Picture 363">
            <a:extLst>
              <a:ext uri="{FF2B5EF4-FFF2-40B4-BE49-F238E27FC236}">
                <a16:creationId xmlns:a16="http://schemas.microsoft.com/office/drawing/2014/main" id="{2ECECF4E-90EC-4A52-9A6F-94A2AAD64D19}"/>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8913532" y="5065680"/>
            <a:ext cx="390066" cy="447794"/>
          </a:xfrm>
          <a:prstGeom prst="rect">
            <a:avLst/>
          </a:prstGeom>
        </p:spPr>
      </p:pic>
      <p:pic>
        <p:nvPicPr>
          <p:cNvPr id="365" name="Picture 364">
            <a:extLst>
              <a:ext uri="{FF2B5EF4-FFF2-40B4-BE49-F238E27FC236}">
                <a16:creationId xmlns:a16="http://schemas.microsoft.com/office/drawing/2014/main" id="{147B564E-2380-4941-8570-EE455E63441A}"/>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2302786" y="5001812"/>
            <a:ext cx="575532" cy="575532"/>
          </a:xfrm>
          <a:prstGeom prst="rect">
            <a:avLst/>
          </a:prstGeom>
        </p:spPr>
      </p:pic>
      <p:sp>
        <p:nvSpPr>
          <p:cNvPr id="367" name="Rectangle 366">
            <a:extLst>
              <a:ext uri="{FF2B5EF4-FFF2-40B4-BE49-F238E27FC236}">
                <a16:creationId xmlns:a16="http://schemas.microsoft.com/office/drawing/2014/main" id="{E4E93B7C-84BD-4645-A166-91EE9A759301}"/>
              </a:ext>
            </a:extLst>
          </p:cNvPr>
          <p:cNvSpPr/>
          <p:nvPr/>
        </p:nvSpPr>
        <p:spPr bwMode="auto">
          <a:xfrm>
            <a:off x="140371" y="5125106"/>
            <a:ext cx="184666" cy="80620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0" algn="ctr" defTabSz="932563" rtl="0" eaLnBrk="1" fontAlgn="auto" latinLnBrk="0" hangingPunct="1">
              <a:lnSpc>
                <a:spcPct val="100000"/>
              </a:lnSpc>
              <a:spcBef>
                <a:spcPts val="0"/>
              </a:spcBef>
              <a:spcAft>
                <a:spcPts val="1199"/>
              </a:spcAft>
              <a:buClrTx/>
              <a:buSzTx/>
              <a:buFontTx/>
              <a:buNone/>
              <a:tabLst/>
              <a:defRPr/>
            </a:pPr>
            <a:r>
              <a:rPr kumimoji="0" lang="en-IN" sz="1200"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REGIONAL</a:t>
            </a:r>
          </a:p>
        </p:txBody>
      </p:sp>
      <p:cxnSp>
        <p:nvCxnSpPr>
          <p:cNvPr id="368" name="Straight Connector 367">
            <a:extLst>
              <a:ext uri="{FF2B5EF4-FFF2-40B4-BE49-F238E27FC236}">
                <a16:creationId xmlns:a16="http://schemas.microsoft.com/office/drawing/2014/main" id="{7D845761-C79D-4CEF-9340-B7336568C059}"/>
              </a:ext>
            </a:extLst>
          </p:cNvPr>
          <p:cNvCxnSpPr/>
          <p:nvPr/>
        </p:nvCxnSpPr>
        <p:spPr>
          <a:xfrm flipH="1">
            <a:off x="394425" y="5061987"/>
            <a:ext cx="0" cy="932446"/>
          </a:xfrm>
          <a:prstGeom prst="line">
            <a:avLst/>
          </a:prstGeom>
          <a:noFill/>
          <a:ln w="28575" cap="flat" cmpd="sng" algn="ctr">
            <a:solidFill>
              <a:srgbClr val="353535"/>
            </a:solidFill>
            <a:prstDash val="solid"/>
            <a:headEnd type="none"/>
            <a:tailEnd type="none"/>
          </a:ln>
          <a:effectLst/>
        </p:spPr>
      </p:cxnSp>
      <p:pic>
        <p:nvPicPr>
          <p:cNvPr id="370" name="Picture 2" descr="Image result for Fedramp logo">
            <a:extLst>
              <a:ext uri="{FF2B5EF4-FFF2-40B4-BE49-F238E27FC236}">
                <a16:creationId xmlns:a16="http://schemas.microsoft.com/office/drawing/2014/main" id="{2B155F46-CC33-439D-8789-411A39A4E7DD}"/>
              </a:ext>
            </a:extLst>
          </p:cNvPr>
          <p:cNvPicPr>
            <a:picLocks noChangeAspect="1" noChangeArrowheads="1"/>
          </p:cNvPicPr>
          <p:nvPr/>
        </p:nvPicPr>
        <p:blipFill rotWithShape="1">
          <a:blip r:embed="rId46" cstate="print">
            <a:extLst>
              <a:ext uri="{28A0092B-C50C-407E-A947-70E740481C1C}">
                <a14:useLocalDpi xmlns:a14="http://schemas.microsoft.com/office/drawing/2010/main"/>
              </a:ext>
            </a:extLst>
          </a:blip>
          <a:srcRect/>
          <a:stretch/>
        </p:blipFill>
        <p:spPr bwMode="auto">
          <a:xfrm>
            <a:off x="827039" y="2794880"/>
            <a:ext cx="414212" cy="267459"/>
          </a:xfrm>
          <a:prstGeom prst="rect">
            <a:avLst/>
          </a:prstGeom>
          <a:noFill/>
          <a:extLst>
            <a:ext uri="{909E8E84-426E-40DD-AFC4-6F175D3DCCD1}">
              <a14:hiddenFill xmlns:a14="http://schemas.microsoft.com/office/drawing/2010/main">
                <a:solidFill>
                  <a:srgbClr val="FFFFFF"/>
                </a:solidFill>
              </a14:hiddenFill>
            </a:ext>
          </a:extLst>
        </p:spPr>
      </p:pic>
      <p:pic>
        <p:nvPicPr>
          <p:cNvPr id="371" name="Picture 2" descr="Image result for Fedramp logo">
            <a:extLst>
              <a:ext uri="{FF2B5EF4-FFF2-40B4-BE49-F238E27FC236}">
                <a16:creationId xmlns:a16="http://schemas.microsoft.com/office/drawing/2014/main" id="{530ED912-0A7F-4593-B4D4-62D0C1C44037}"/>
              </a:ext>
            </a:extLst>
          </p:cNvPr>
          <p:cNvPicPr>
            <a:picLocks noChangeAspect="1" noChangeArrowheads="1"/>
          </p:cNvPicPr>
          <p:nvPr/>
        </p:nvPicPr>
        <p:blipFill rotWithShape="1">
          <a:blip r:embed="rId46" cstate="print">
            <a:extLst>
              <a:ext uri="{28A0092B-C50C-407E-A947-70E740481C1C}">
                <a14:useLocalDpi xmlns:a14="http://schemas.microsoft.com/office/drawing/2010/main"/>
              </a:ext>
            </a:extLst>
          </a:blip>
          <a:srcRect/>
          <a:stretch/>
        </p:blipFill>
        <p:spPr bwMode="auto">
          <a:xfrm>
            <a:off x="1906836" y="2794880"/>
            <a:ext cx="414212" cy="267459"/>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6" descr="Image result for ITAR logo">
            <a:extLst>
              <a:ext uri="{FF2B5EF4-FFF2-40B4-BE49-F238E27FC236}">
                <a16:creationId xmlns:a16="http://schemas.microsoft.com/office/drawing/2014/main" id="{B0315D56-7AD7-495F-BB34-5040DA4C3F95}"/>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164581" y="2724027"/>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74" name="Rectangle 373">
            <a:extLst>
              <a:ext uri="{FF2B5EF4-FFF2-40B4-BE49-F238E27FC236}">
                <a16:creationId xmlns:a16="http://schemas.microsoft.com/office/drawing/2014/main" id="{1693E21B-3834-4041-8AF5-531CC3C554E0}"/>
              </a:ext>
            </a:extLst>
          </p:cNvPr>
          <p:cNvSpPr/>
          <p:nvPr/>
        </p:nvSpPr>
        <p:spPr bwMode="auto">
          <a:xfrm>
            <a:off x="883" y="1347770"/>
            <a:ext cx="12191118" cy="1203570"/>
          </a:xfrm>
          <a:prstGeom prst="rect">
            <a:avLst/>
          </a:prstGeom>
          <a:solidFill>
            <a:srgbClr val="E6E6E6">
              <a:alpha val="77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78" name="Rectangle 477">
            <a:extLst>
              <a:ext uri="{FF2B5EF4-FFF2-40B4-BE49-F238E27FC236}">
                <a16:creationId xmlns:a16="http://schemas.microsoft.com/office/drawing/2014/main" id="{4960344A-4540-4102-957A-E114993A1C19}"/>
              </a:ext>
            </a:extLst>
          </p:cNvPr>
          <p:cNvSpPr/>
          <p:nvPr/>
        </p:nvSpPr>
        <p:spPr bwMode="auto">
          <a:xfrm>
            <a:off x="882" y="3728476"/>
            <a:ext cx="12191119" cy="3129523"/>
          </a:xfrm>
          <a:prstGeom prst="rect">
            <a:avLst/>
          </a:prstGeom>
          <a:solidFill>
            <a:srgbClr val="E6E6E6">
              <a:alpha val="77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nvGrpSpPr>
          <p:cNvPr id="479" name="Group 478">
            <a:extLst>
              <a:ext uri="{FF2B5EF4-FFF2-40B4-BE49-F238E27FC236}">
                <a16:creationId xmlns:a16="http://schemas.microsoft.com/office/drawing/2014/main" id="{9C5A24F5-B9E2-4DA4-93BB-9FE168734783}"/>
              </a:ext>
            </a:extLst>
          </p:cNvPr>
          <p:cNvGrpSpPr/>
          <p:nvPr/>
        </p:nvGrpSpPr>
        <p:grpSpPr>
          <a:xfrm>
            <a:off x="882" y="2541073"/>
            <a:ext cx="12191119" cy="1185088"/>
            <a:chOff x="882" y="2558843"/>
            <a:chExt cx="12434711" cy="1380548"/>
          </a:xfrm>
        </p:grpSpPr>
        <p:cxnSp>
          <p:nvCxnSpPr>
            <p:cNvPr id="480" name="Straight Connector 479">
              <a:extLst>
                <a:ext uri="{FF2B5EF4-FFF2-40B4-BE49-F238E27FC236}">
                  <a16:creationId xmlns:a16="http://schemas.microsoft.com/office/drawing/2014/main" id="{A87DE55D-97C8-4543-8ADB-19C7DF117578}"/>
                </a:ext>
              </a:extLst>
            </p:cNvPr>
            <p:cNvCxnSpPr>
              <a:cxnSpLocks/>
            </p:cNvCxnSpPr>
            <p:nvPr/>
          </p:nvCxnSpPr>
          <p:spPr>
            <a:xfrm>
              <a:off x="882" y="2558843"/>
              <a:ext cx="12434711" cy="0"/>
            </a:xfrm>
            <a:prstGeom prst="line">
              <a:avLst/>
            </a:prstGeom>
            <a:noFill/>
            <a:ln w="9525" cap="flat" cmpd="sng" algn="ctr">
              <a:solidFill>
                <a:srgbClr val="505050"/>
              </a:solidFill>
              <a:prstDash val="solid"/>
              <a:headEnd type="none"/>
              <a:tailEnd type="none"/>
            </a:ln>
            <a:effectLst/>
          </p:spPr>
        </p:cxnSp>
        <p:cxnSp>
          <p:nvCxnSpPr>
            <p:cNvPr id="481" name="Straight Connector 480">
              <a:extLst>
                <a:ext uri="{FF2B5EF4-FFF2-40B4-BE49-F238E27FC236}">
                  <a16:creationId xmlns:a16="http://schemas.microsoft.com/office/drawing/2014/main" id="{761C3CB2-834C-4DF3-9132-583AAB02F57A}"/>
                </a:ext>
              </a:extLst>
            </p:cNvPr>
            <p:cNvCxnSpPr>
              <a:cxnSpLocks/>
            </p:cNvCxnSpPr>
            <p:nvPr/>
          </p:nvCxnSpPr>
          <p:spPr>
            <a:xfrm>
              <a:off x="882" y="3939391"/>
              <a:ext cx="12434711" cy="0"/>
            </a:xfrm>
            <a:prstGeom prst="line">
              <a:avLst/>
            </a:prstGeom>
            <a:noFill/>
            <a:ln w="9525" cap="flat" cmpd="sng" algn="ctr">
              <a:solidFill>
                <a:srgbClr val="505050"/>
              </a:solidFill>
              <a:prstDash val="solid"/>
              <a:headEnd type="none"/>
              <a:tailEnd type="none"/>
            </a:ln>
            <a:effectLst/>
          </p:spPr>
        </p:cxnSp>
      </p:grpSp>
      <p:pic>
        <p:nvPicPr>
          <p:cNvPr id="482" name="Picture 8" descr="Image result">
            <a:extLst>
              <a:ext uri="{FF2B5EF4-FFF2-40B4-BE49-F238E27FC236}">
                <a16:creationId xmlns:a16="http://schemas.microsoft.com/office/drawing/2014/main" id="{19461C02-2DF1-49CB-9632-C11E6B8D37F5}"/>
              </a:ext>
            </a:extLst>
          </p:cNvPr>
          <p:cNvPicPr>
            <a:picLocks noChangeAspect="1" noChangeArrowheads="1"/>
          </p:cNvPicPr>
          <p:nvPr/>
        </p:nvPicPr>
        <p:blipFill rotWithShape="1">
          <a:blip r:embed="rId4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295789" y="2832701"/>
            <a:ext cx="553010" cy="191816"/>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9E7DFC3A-9866-4BF7-B337-DFBD6863F232}"/>
              </a:ext>
            </a:extLst>
          </p:cNvPr>
          <p:cNvSpPr txBox="1"/>
          <p:nvPr/>
        </p:nvSpPr>
        <p:spPr>
          <a:xfrm>
            <a:off x="213854" y="6374081"/>
            <a:ext cx="1271546" cy="350743"/>
          </a:xfrm>
          <a:prstGeom prst="rect">
            <a:avLst/>
          </a:prstGeom>
          <a:solidFill>
            <a:schemeClr val="bg1">
              <a:alpha val="10000"/>
            </a:schemeClr>
          </a:solidFill>
          <a:ln w="19050" cap="sq">
            <a:noFill/>
            <a:miter lim="800000"/>
          </a:ln>
        </p:spPr>
        <p:txBody>
          <a:bodyPr wrap="square" lIns="91440" tIns="91440" rIns="91440" bIns="91440" rtlCol="0" anchor="ctr" anchorCtr="0">
            <a:no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9"/>
              </a:rPr>
              <a:t>Trust Center</a:t>
            </a:r>
            <a:endPar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8E660B4C-4196-4331-94E4-560833527BD6}"/>
              </a:ext>
            </a:extLst>
          </p:cNvPr>
          <p:cNvSpPr>
            <a:spLocks noGrp="1"/>
          </p:cNvSpPr>
          <p:nvPr>
            <p:ph type="title"/>
          </p:nvPr>
        </p:nvSpPr>
        <p:spPr/>
        <p:txBody>
          <a:bodyPr/>
          <a:lstStyle/>
          <a:p>
            <a:r>
              <a:rPr lang="en-US"/>
              <a:t>The most </a:t>
            </a:r>
            <a:r>
              <a:rPr lang="en-US">
                <a:solidFill>
                  <a:schemeClr val="tx1"/>
                </a:solidFill>
              </a:rPr>
              <a:t>trusted and compliant </a:t>
            </a:r>
            <a:r>
              <a:rPr lang="en-US"/>
              <a:t>cloud</a:t>
            </a:r>
          </a:p>
        </p:txBody>
      </p:sp>
    </p:spTree>
    <p:extLst>
      <p:ext uri="{BB962C8B-B14F-4D97-AF65-F5344CB8AC3E}">
        <p14:creationId xmlns:p14="http://schemas.microsoft.com/office/powerpoint/2010/main" val="3611651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6" presetClass="entr" presetSubtype="37"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barn(outVertical)">
                                      <p:cBhvr>
                                        <p:cTn id="13"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animBg="1"/>
      <p:bldP spid="4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3F86DB-E318-41BE-A7F5-95357C72429B}"/>
              </a:ext>
            </a:extLst>
          </p:cNvPr>
          <p:cNvGrpSpPr/>
          <p:nvPr/>
        </p:nvGrpSpPr>
        <p:grpSpPr>
          <a:xfrm>
            <a:off x="4834118" y="862267"/>
            <a:ext cx="7030602" cy="5131212"/>
            <a:chOff x="4834118" y="862267"/>
            <a:chExt cx="7030602" cy="5131212"/>
          </a:xfrm>
        </p:grpSpPr>
        <p:sp>
          <p:nvSpPr>
            <p:cNvPr id="157" name="Freeform 364">
              <a:extLst>
                <a:ext uri="{FF2B5EF4-FFF2-40B4-BE49-F238E27FC236}">
                  <a16:creationId xmlns:a16="http://schemas.microsoft.com/office/drawing/2014/main" id="{9E3D106A-273D-4B68-AE4A-46A2B6DE8CAD}"/>
                </a:ext>
              </a:extLst>
            </p:cNvPr>
            <p:cNvSpPr>
              <a:spLocks/>
            </p:cNvSpPr>
            <p:nvPr/>
          </p:nvSpPr>
          <p:spPr bwMode="auto">
            <a:xfrm>
              <a:off x="7656047" y="2792758"/>
              <a:ext cx="856895" cy="569605"/>
            </a:xfrm>
            <a:custGeom>
              <a:avLst/>
              <a:gdLst/>
              <a:ahLst/>
              <a:cxnLst>
                <a:cxn ang="0">
                  <a:pos x="0" y="279"/>
                </a:cxn>
                <a:cxn ang="0">
                  <a:pos x="12" y="90"/>
                </a:cxn>
                <a:cxn ang="0">
                  <a:pos x="16" y="82"/>
                </a:cxn>
                <a:cxn ang="0">
                  <a:pos x="20" y="0"/>
                </a:cxn>
                <a:cxn ang="0">
                  <a:pos x="138" y="8"/>
                </a:cxn>
                <a:cxn ang="0">
                  <a:pos x="271" y="12"/>
                </a:cxn>
                <a:cxn ang="0">
                  <a:pos x="393" y="17"/>
                </a:cxn>
                <a:cxn ang="0">
                  <a:pos x="515" y="17"/>
                </a:cxn>
                <a:cxn ang="0">
                  <a:pos x="513" y="29"/>
                </a:cxn>
                <a:cxn ang="0">
                  <a:pos x="509" y="35"/>
                </a:cxn>
                <a:cxn ang="0">
                  <a:pos x="503" y="39"/>
                </a:cxn>
                <a:cxn ang="0">
                  <a:pos x="497" y="45"/>
                </a:cxn>
                <a:cxn ang="0">
                  <a:pos x="494" y="49"/>
                </a:cxn>
                <a:cxn ang="0">
                  <a:pos x="501" y="55"/>
                </a:cxn>
                <a:cxn ang="0">
                  <a:pos x="507" y="67"/>
                </a:cxn>
                <a:cxn ang="0">
                  <a:pos x="513" y="69"/>
                </a:cxn>
                <a:cxn ang="0">
                  <a:pos x="519" y="71"/>
                </a:cxn>
                <a:cxn ang="0">
                  <a:pos x="523" y="78"/>
                </a:cxn>
                <a:cxn ang="0">
                  <a:pos x="523" y="248"/>
                </a:cxn>
                <a:cxn ang="0">
                  <a:pos x="513" y="248"/>
                </a:cxn>
                <a:cxn ang="0">
                  <a:pos x="515" y="257"/>
                </a:cxn>
                <a:cxn ang="0">
                  <a:pos x="519" y="263"/>
                </a:cxn>
                <a:cxn ang="0">
                  <a:pos x="517" y="269"/>
                </a:cxn>
                <a:cxn ang="0">
                  <a:pos x="515" y="269"/>
                </a:cxn>
                <a:cxn ang="0">
                  <a:pos x="517" y="275"/>
                </a:cxn>
                <a:cxn ang="0">
                  <a:pos x="523" y="281"/>
                </a:cxn>
                <a:cxn ang="0">
                  <a:pos x="523" y="287"/>
                </a:cxn>
                <a:cxn ang="0">
                  <a:pos x="519" y="293"/>
                </a:cxn>
                <a:cxn ang="0">
                  <a:pos x="521" y="299"/>
                </a:cxn>
                <a:cxn ang="0">
                  <a:pos x="517" y="311"/>
                </a:cxn>
                <a:cxn ang="0">
                  <a:pos x="515" y="314"/>
                </a:cxn>
                <a:cxn ang="0">
                  <a:pos x="511" y="318"/>
                </a:cxn>
                <a:cxn ang="0">
                  <a:pos x="513" y="326"/>
                </a:cxn>
                <a:cxn ang="0">
                  <a:pos x="519" y="330"/>
                </a:cxn>
                <a:cxn ang="0">
                  <a:pos x="521" y="344"/>
                </a:cxn>
                <a:cxn ang="0">
                  <a:pos x="517" y="342"/>
                </a:cxn>
                <a:cxn ang="0">
                  <a:pos x="511" y="336"/>
                </a:cxn>
                <a:cxn ang="0">
                  <a:pos x="507" y="330"/>
                </a:cxn>
                <a:cxn ang="0">
                  <a:pos x="501" y="328"/>
                </a:cxn>
                <a:cxn ang="0">
                  <a:pos x="494" y="322"/>
                </a:cxn>
                <a:cxn ang="0">
                  <a:pos x="488" y="322"/>
                </a:cxn>
                <a:cxn ang="0">
                  <a:pos x="488" y="320"/>
                </a:cxn>
                <a:cxn ang="0">
                  <a:pos x="482" y="318"/>
                </a:cxn>
                <a:cxn ang="0">
                  <a:pos x="476" y="318"/>
                </a:cxn>
                <a:cxn ang="0">
                  <a:pos x="466" y="307"/>
                </a:cxn>
                <a:cxn ang="0">
                  <a:pos x="440" y="311"/>
                </a:cxn>
                <a:cxn ang="0">
                  <a:pos x="427" y="309"/>
                </a:cxn>
                <a:cxn ang="0">
                  <a:pos x="423" y="316"/>
                </a:cxn>
                <a:cxn ang="0">
                  <a:pos x="415" y="318"/>
                </a:cxn>
                <a:cxn ang="0">
                  <a:pos x="391" y="303"/>
                </a:cxn>
                <a:cxn ang="0">
                  <a:pos x="383" y="295"/>
                </a:cxn>
                <a:cxn ang="0">
                  <a:pos x="305" y="295"/>
                </a:cxn>
                <a:cxn ang="0">
                  <a:pos x="189" y="291"/>
                </a:cxn>
                <a:cxn ang="0">
                  <a:pos x="71" y="283"/>
                </a:cxn>
                <a:cxn ang="0">
                  <a:pos x="0" y="279"/>
                </a:cxn>
              </a:cxnLst>
              <a:rect l="0" t="0" r="r" b="b"/>
              <a:pathLst>
                <a:path w="523" h="344">
                  <a:moveTo>
                    <a:pt x="0" y="279"/>
                  </a:moveTo>
                  <a:lnTo>
                    <a:pt x="12" y="90"/>
                  </a:lnTo>
                  <a:lnTo>
                    <a:pt x="16" y="82"/>
                  </a:lnTo>
                  <a:lnTo>
                    <a:pt x="20" y="0"/>
                  </a:lnTo>
                  <a:lnTo>
                    <a:pt x="138" y="8"/>
                  </a:lnTo>
                  <a:lnTo>
                    <a:pt x="271" y="12"/>
                  </a:lnTo>
                  <a:lnTo>
                    <a:pt x="393" y="17"/>
                  </a:lnTo>
                  <a:lnTo>
                    <a:pt x="515" y="17"/>
                  </a:lnTo>
                  <a:lnTo>
                    <a:pt x="513" y="29"/>
                  </a:lnTo>
                  <a:lnTo>
                    <a:pt x="509" y="35"/>
                  </a:lnTo>
                  <a:lnTo>
                    <a:pt x="503" y="39"/>
                  </a:lnTo>
                  <a:lnTo>
                    <a:pt x="497" y="45"/>
                  </a:lnTo>
                  <a:lnTo>
                    <a:pt x="494" y="49"/>
                  </a:lnTo>
                  <a:lnTo>
                    <a:pt x="501" y="55"/>
                  </a:lnTo>
                  <a:lnTo>
                    <a:pt x="507" y="67"/>
                  </a:lnTo>
                  <a:lnTo>
                    <a:pt x="513" y="69"/>
                  </a:lnTo>
                  <a:lnTo>
                    <a:pt x="519" y="71"/>
                  </a:lnTo>
                  <a:lnTo>
                    <a:pt x="523" y="78"/>
                  </a:lnTo>
                  <a:lnTo>
                    <a:pt x="523" y="248"/>
                  </a:lnTo>
                  <a:lnTo>
                    <a:pt x="513" y="248"/>
                  </a:lnTo>
                  <a:lnTo>
                    <a:pt x="515" y="257"/>
                  </a:lnTo>
                  <a:lnTo>
                    <a:pt x="519" y="263"/>
                  </a:lnTo>
                  <a:lnTo>
                    <a:pt x="517" y="269"/>
                  </a:lnTo>
                  <a:lnTo>
                    <a:pt x="515" y="269"/>
                  </a:lnTo>
                  <a:lnTo>
                    <a:pt x="517" y="275"/>
                  </a:lnTo>
                  <a:lnTo>
                    <a:pt x="523" y="281"/>
                  </a:lnTo>
                  <a:lnTo>
                    <a:pt x="523" y="287"/>
                  </a:lnTo>
                  <a:lnTo>
                    <a:pt x="519" y="293"/>
                  </a:lnTo>
                  <a:lnTo>
                    <a:pt x="521" y="299"/>
                  </a:lnTo>
                  <a:lnTo>
                    <a:pt x="517" y="311"/>
                  </a:lnTo>
                  <a:lnTo>
                    <a:pt x="515" y="314"/>
                  </a:lnTo>
                  <a:lnTo>
                    <a:pt x="511" y="318"/>
                  </a:lnTo>
                  <a:lnTo>
                    <a:pt x="513" y="326"/>
                  </a:lnTo>
                  <a:lnTo>
                    <a:pt x="519" y="330"/>
                  </a:lnTo>
                  <a:lnTo>
                    <a:pt x="521" y="344"/>
                  </a:lnTo>
                  <a:lnTo>
                    <a:pt x="517" y="342"/>
                  </a:lnTo>
                  <a:lnTo>
                    <a:pt x="511" y="336"/>
                  </a:lnTo>
                  <a:lnTo>
                    <a:pt x="507" y="330"/>
                  </a:lnTo>
                  <a:lnTo>
                    <a:pt x="501" y="328"/>
                  </a:lnTo>
                  <a:lnTo>
                    <a:pt x="494" y="322"/>
                  </a:lnTo>
                  <a:lnTo>
                    <a:pt x="488" y="322"/>
                  </a:lnTo>
                  <a:lnTo>
                    <a:pt x="488" y="320"/>
                  </a:lnTo>
                  <a:lnTo>
                    <a:pt x="482" y="318"/>
                  </a:lnTo>
                  <a:lnTo>
                    <a:pt x="476" y="318"/>
                  </a:lnTo>
                  <a:lnTo>
                    <a:pt x="466" y="307"/>
                  </a:lnTo>
                  <a:lnTo>
                    <a:pt x="440" y="311"/>
                  </a:lnTo>
                  <a:lnTo>
                    <a:pt x="427" y="309"/>
                  </a:lnTo>
                  <a:lnTo>
                    <a:pt x="423" y="316"/>
                  </a:lnTo>
                  <a:lnTo>
                    <a:pt x="415" y="318"/>
                  </a:lnTo>
                  <a:lnTo>
                    <a:pt x="391" y="303"/>
                  </a:lnTo>
                  <a:lnTo>
                    <a:pt x="383" y="295"/>
                  </a:lnTo>
                  <a:lnTo>
                    <a:pt x="305" y="295"/>
                  </a:lnTo>
                  <a:lnTo>
                    <a:pt x="189" y="291"/>
                  </a:lnTo>
                  <a:lnTo>
                    <a:pt x="71" y="283"/>
                  </a:lnTo>
                  <a:lnTo>
                    <a:pt x="0" y="279"/>
                  </a:lnTo>
                  <a:close/>
                </a:path>
              </a:pathLst>
            </a:custGeom>
            <a:solidFill>
              <a:schemeClr val="bg2"/>
            </a:solidFill>
            <a:ln w="3175">
              <a:solidFill>
                <a:schemeClr val="bg1">
                  <a:lumMod val="6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7" name="Group 3126">
              <a:extLst>
                <a:ext uri="{FF2B5EF4-FFF2-40B4-BE49-F238E27FC236}">
                  <a16:creationId xmlns:a16="http://schemas.microsoft.com/office/drawing/2014/main" id="{4A03929C-9A60-4AB2-A295-87E17021B27B}"/>
                </a:ext>
              </a:extLst>
            </p:cNvPr>
            <p:cNvGrpSpPr>
              <a:grpSpLocks/>
            </p:cNvGrpSpPr>
            <p:nvPr/>
          </p:nvGrpSpPr>
          <p:grpSpPr bwMode="auto">
            <a:xfrm rot="19404755">
              <a:off x="4895783" y="862267"/>
              <a:ext cx="1199420" cy="1374088"/>
              <a:chOff x="108698" y="4880419"/>
              <a:chExt cx="1459283" cy="1670121"/>
            </a:xfrm>
            <a:solidFill>
              <a:schemeClr val="accent2"/>
            </a:solidFill>
          </p:grpSpPr>
          <p:grpSp>
            <p:nvGrpSpPr>
              <p:cNvPr id="225" name="Group 3124">
                <a:extLst>
                  <a:ext uri="{FF2B5EF4-FFF2-40B4-BE49-F238E27FC236}">
                    <a16:creationId xmlns:a16="http://schemas.microsoft.com/office/drawing/2014/main" id="{332DF870-1D15-42FD-AA87-425B6F45BEFC}"/>
                  </a:ext>
                </a:extLst>
              </p:cNvPr>
              <p:cNvGrpSpPr>
                <a:grpSpLocks/>
              </p:cNvGrpSpPr>
              <p:nvPr/>
            </p:nvGrpSpPr>
            <p:grpSpPr bwMode="auto">
              <a:xfrm>
                <a:off x="108698" y="4880419"/>
                <a:ext cx="1459283" cy="1670121"/>
                <a:chOff x="108698" y="4880419"/>
                <a:chExt cx="1459283" cy="1670121"/>
              </a:xfrm>
              <a:grpFill/>
            </p:grpSpPr>
            <p:grpSp>
              <p:nvGrpSpPr>
                <p:cNvPr id="227" name="Group 3122">
                  <a:extLst>
                    <a:ext uri="{FF2B5EF4-FFF2-40B4-BE49-F238E27FC236}">
                      <a16:creationId xmlns:a16="http://schemas.microsoft.com/office/drawing/2014/main" id="{0A04C22A-2002-4E73-A633-EEA1224FB33E}"/>
                    </a:ext>
                  </a:extLst>
                </p:cNvPr>
                <p:cNvGrpSpPr>
                  <a:grpSpLocks/>
                </p:cNvGrpSpPr>
                <p:nvPr/>
              </p:nvGrpSpPr>
              <p:grpSpPr bwMode="auto">
                <a:xfrm>
                  <a:off x="108698" y="4880419"/>
                  <a:ext cx="1459283" cy="1670121"/>
                  <a:chOff x="108698" y="4880419"/>
                  <a:chExt cx="1459283" cy="1670121"/>
                </a:xfrm>
                <a:grpFill/>
              </p:grpSpPr>
              <p:grpSp>
                <p:nvGrpSpPr>
                  <p:cNvPr id="229" name="Group 3119">
                    <a:extLst>
                      <a:ext uri="{FF2B5EF4-FFF2-40B4-BE49-F238E27FC236}">
                        <a16:creationId xmlns:a16="http://schemas.microsoft.com/office/drawing/2014/main" id="{57D15DD6-E068-49D9-B924-C9A819882D84}"/>
                      </a:ext>
                    </a:extLst>
                  </p:cNvPr>
                  <p:cNvGrpSpPr>
                    <a:grpSpLocks/>
                  </p:cNvGrpSpPr>
                  <p:nvPr/>
                </p:nvGrpSpPr>
                <p:grpSpPr bwMode="auto">
                  <a:xfrm>
                    <a:off x="108698" y="4880419"/>
                    <a:ext cx="1459283" cy="1288086"/>
                    <a:chOff x="108698" y="4880419"/>
                    <a:chExt cx="1459283" cy="1288086"/>
                  </a:xfrm>
                  <a:grpFill/>
                </p:grpSpPr>
                <p:grpSp>
                  <p:nvGrpSpPr>
                    <p:cNvPr id="231" name="Group 3117">
                      <a:extLst>
                        <a:ext uri="{FF2B5EF4-FFF2-40B4-BE49-F238E27FC236}">
                          <a16:creationId xmlns:a16="http://schemas.microsoft.com/office/drawing/2014/main" id="{C769FAD3-515C-4098-AD5E-A44A362C8B6D}"/>
                        </a:ext>
                      </a:extLst>
                    </p:cNvPr>
                    <p:cNvGrpSpPr>
                      <a:grpSpLocks/>
                    </p:cNvGrpSpPr>
                    <p:nvPr/>
                  </p:nvGrpSpPr>
                  <p:grpSpPr bwMode="auto">
                    <a:xfrm>
                      <a:off x="108698" y="4880419"/>
                      <a:ext cx="1459283" cy="1288086"/>
                      <a:chOff x="108698" y="4880419"/>
                      <a:chExt cx="1459283" cy="1288086"/>
                    </a:xfrm>
                    <a:grpFill/>
                  </p:grpSpPr>
                  <p:grpSp>
                    <p:nvGrpSpPr>
                      <p:cNvPr id="233" name="Group 3115">
                        <a:extLst>
                          <a:ext uri="{FF2B5EF4-FFF2-40B4-BE49-F238E27FC236}">
                            <a16:creationId xmlns:a16="http://schemas.microsoft.com/office/drawing/2014/main" id="{A1E85418-15F3-4CEB-B379-6C8B5D51960A}"/>
                          </a:ext>
                        </a:extLst>
                      </p:cNvPr>
                      <p:cNvGrpSpPr>
                        <a:grpSpLocks/>
                      </p:cNvGrpSpPr>
                      <p:nvPr/>
                    </p:nvGrpSpPr>
                    <p:grpSpPr bwMode="auto">
                      <a:xfrm>
                        <a:off x="108698" y="4880419"/>
                        <a:ext cx="1459283" cy="1288086"/>
                        <a:chOff x="108698" y="4880419"/>
                        <a:chExt cx="1459283" cy="1288086"/>
                      </a:xfrm>
                      <a:grpFill/>
                    </p:grpSpPr>
                    <p:sp>
                      <p:nvSpPr>
                        <p:cNvPr id="240" name="Freeform 3113">
                          <a:extLst>
                            <a:ext uri="{FF2B5EF4-FFF2-40B4-BE49-F238E27FC236}">
                              <a16:creationId xmlns:a16="http://schemas.microsoft.com/office/drawing/2014/main" id="{9DC50126-1CC5-441C-85AD-63C30803BC66}"/>
                            </a:ext>
                          </a:extLst>
                        </p:cNvPr>
                        <p:cNvSpPr/>
                        <p:nvPr/>
                      </p:nvSpPr>
                      <p:spPr>
                        <a:xfrm>
                          <a:off x="108699" y="4880419"/>
                          <a:ext cx="1459283" cy="1288086"/>
                        </a:xfrm>
                        <a:custGeom>
                          <a:avLst/>
                          <a:gdLst>
                            <a:gd name="connsiteX0" fmla="*/ 0 w 1459282"/>
                            <a:gd name="connsiteY0" fmla="*/ 657617 h 1290181"/>
                            <a:gd name="connsiteX1" fmla="*/ 28184 w 1459282"/>
                            <a:gd name="connsiteY1" fmla="*/ 713984 h 1290181"/>
                            <a:gd name="connsiteX2" fmla="*/ 68893 w 1459282"/>
                            <a:gd name="connsiteY2" fmla="*/ 742167 h 1290181"/>
                            <a:gd name="connsiteX3" fmla="*/ 97077 w 1459282"/>
                            <a:gd name="connsiteY3" fmla="*/ 754693 h 1290181"/>
                            <a:gd name="connsiteX4" fmla="*/ 140918 w 1459282"/>
                            <a:gd name="connsiteY4" fmla="*/ 786008 h 1290181"/>
                            <a:gd name="connsiteX5" fmla="*/ 140918 w 1459282"/>
                            <a:gd name="connsiteY5" fmla="*/ 786008 h 1290181"/>
                            <a:gd name="connsiteX6" fmla="*/ 228600 w 1459282"/>
                            <a:gd name="connsiteY6" fmla="*/ 832981 h 1290181"/>
                            <a:gd name="connsiteX7" fmla="*/ 237995 w 1459282"/>
                            <a:gd name="connsiteY7" fmla="*/ 820455 h 1290181"/>
                            <a:gd name="connsiteX8" fmla="*/ 263047 w 1459282"/>
                            <a:gd name="connsiteY8" fmla="*/ 829849 h 1290181"/>
                            <a:gd name="connsiteX9" fmla="*/ 278704 w 1459282"/>
                            <a:gd name="connsiteY9" fmla="*/ 817323 h 1290181"/>
                            <a:gd name="connsiteX10" fmla="*/ 316282 w 1459282"/>
                            <a:gd name="connsiteY10" fmla="*/ 832981 h 1290181"/>
                            <a:gd name="connsiteX11" fmla="*/ 347597 w 1459282"/>
                            <a:gd name="connsiteY11" fmla="*/ 814192 h 1290181"/>
                            <a:gd name="connsiteX12" fmla="*/ 388307 w 1459282"/>
                            <a:gd name="connsiteY12" fmla="*/ 832981 h 1290181"/>
                            <a:gd name="connsiteX13" fmla="*/ 429017 w 1459282"/>
                            <a:gd name="connsiteY13" fmla="*/ 820455 h 1290181"/>
                            <a:gd name="connsiteX14" fmla="*/ 457200 w 1459282"/>
                            <a:gd name="connsiteY14" fmla="*/ 845507 h 1290181"/>
                            <a:gd name="connsiteX15" fmla="*/ 485384 w 1459282"/>
                            <a:gd name="connsiteY15" fmla="*/ 820455 h 1290181"/>
                            <a:gd name="connsiteX16" fmla="*/ 516699 w 1459282"/>
                            <a:gd name="connsiteY16" fmla="*/ 826718 h 1290181"/>
                            <a:gd name="connsiteX17" fmla="*/ 526093 w 1459282"/>
                            <a:gd name="connsiteY17" fmla="*/ 807929 h 1290181"/>
                            <a:gd name="connsiteX18" fmla="*/ 513567 w 1459282"/>
                            <a:gd name="connsiteY18" fmla="*/ 786008 h 1290181"/>
                            <a:gd name="connsiteX19" fmla="*/ 554277 w 1459282"/>
                            <a:gd name="connsiteY19" fmla="*/ 773482 h 1290181"/>
                            <a:gd name="connsiteX20" fmla="*/ 579329 w 1459282"/>
                            <a:gd name="connsiteY20" fmla="*/ 773482 h 1290181"/>
                            <a:gd name="connsiteX21" fmla="*/ 610644 w 1459282"/>
                            <a:gd name="connsiteY21" fmla="*/ 773482 h 1290181"/>
                            <a:gd name="connsiteX22" fmla="*/ 610644 w 1459282"/>
                            <a:gd name="connsiteY22" fmla="*/ 751562 h 1290181"/>
                            <a:gd name="connsiteX23" fmla="*/ 641959 w 1459282"/>
                            <a:gd name="connsiteY23" fmla="*/ 776614 h 1290181"/>
                            <a:gd name="connsiteX24" fmla="*/ 654485 w 1459282"/>
                            <a:gd name="connsiteY24" fmla="*/ 751562 h 1290181"/>
                            <a:gd name="connsiteX25" fmla="*/ 682669 w 1459282"/>
                            <a:gd name="connsiteY25" fmla="*/ 757825 h 1290181"/>
                            <a:gd name="connsiteX26" fmla="*/ 701458 w 1459282"/>
                            <a:gd name="connsiteY26" fmla="*/ 751562 h 1290181"/>
                            <a:gd name="connsiteX27" fmla="*/ 735904 w 1459282"/>
                            <a:gd name="connsiteY27" fmla="*/ 751562 h 1290181"/>
                            <a:gd name="connsiteX28" fmla="*/ 760956 w 1459282"/>
                            <a:gd name="connsiteY28" fmla="*/ 773482 h 1290181"/>
                            <a:gd name="connsiteX29" fmla="*/ 786008 w 1459282"/>
                            <a:gd name="connsiteY29" fmla="*/ 779745 h 1290181"/>
                            <a:gd name="connsiteX30" fmla="*/ 754693 w 1459282"/>
                            <a:gd name="connsiteY30" fmla="*/ 792271 h 1290181"/>
                            <a:gd name="connsiteX31" fmla="*/ 757825 w 1459282"/>
                            <a:gd name="connsiteY31" fmla="*/ 817323 h 1290181"/>
                            <a:gd name="connsiteX32" fmla="*/ 739036 w 1459282"/>
                            <a:gd name="connsiteY32" fmla="*/ 804797 h 1290181"/>
                            <a:gd name="connsiteX33" fmla="*/ 720247 w 1459282"/>
                            <a:gd name="connsiteY33" fmla="*/ 779745 h 1290181"/>
                            <a:gd name="connsiteX34" fmla="*/ 660748 w 1459282"/>
                            <a:gd name="connsiteY34" fmla="*/ 801666 h 1290181"/>
                            <a:gd name="connsiteX35" fmla="*/ 613776 w 1459282"/>
                            <a:gd name="connsiteY35" fmla="*/ 817323 h 1290181"/>
                            <a:gd name="connsiteX36" fmla="*/ 641959 w 1459282"/>
                            <a:gd name="connsiteY36" fmla="*/ 842376 h 1290181"/>
                            <a:gd name="connsiteX37" fmla="*/ 623170 w 1459282"/>
                            <a:gd name="connsiteY37" fmla="*/ 851770 h 1290181"/>
                            <a:gd name="connsiteX38" fmla="*/ 598118 w 1459282"/>
                            <a:gd name="connsiteY38" fmla="*/ 842376 h 1290181"/>
                            <a:gd name="connsiteX39" fmla="*/ 620039 w 1459282"/>
                            <a:gd name="connsiteY39" fmla="*/ 870559 h 1290181"/>
                            <a:gd name="connsiteX40" fmla="*/ 657617 w 1459282"/>
                            <a:gd name="connsiteY40" fmla="*/ 870559 h 1290181"/>
                            <a:gd name="connsiteX41" fmla="*/ 698326 w 1459282"/>
                            <a:gd name="connsiteY41" fmla="*/ 879954 h 1290181"/>
                            <a:gd name="connsiteX42" fmla="*/ 735904 w 1459282"/>
                            <a:gd name="connsiteY42" fmla="*/ 883085 h 1290181"/>
                            <a:gd name="connsiteX43" fmla="*/ 754693 w 1459282"/>
                            <a:gd name="connsiteY43" fmla="*/ 892480 h 1290181"/>
                            <a:gd name="connsiteX44" fmla="*/ 754693 w 1459282"/>
                            <a:gd name="connsiteY44" fmla="*/ 892480 h 1290181"/>
                            <a:gd name="connsiteX45" fmla="*/ 779745 w 1459282"/>
                            <a:gd name="connsiteY45" fmla="*/ 864296 h 1290181"/>
                            <a:gd name="connsiteX46" fmla="*/ 789140 w 1459282"/>
                            <a:gd name="connsiteY46" fmla="*/ 832981 h 1290181"/>
                            <a:gd name="connsiteX47" fmla="*/ 804797 w 1459282"/>
                            <a:gd name="connsiteY47" fmla="*/ 829849 h 1290181"/>
                            <a:gd name="connsiteX48" fmla="*/ 814192 w 1459282"/>
                            <a:gd name="connsiteY48" fmla="*/ 851770 h 1290181"/>
                            <a:gd name="connsiteX49" fmla="*/ 851770 w 1459282"/>
                            <a:gd name="connsiteY49" fmla="*/ 867428 h 1290181"/>
                            <a:gd name="connsiteX50" fmla="*/ 845507 w 1459282"/>
                            <a:gd name="connsiteY50" fmla="*/ 886217 h 1290181"/>
                            <a:gd name="connsiteX51" fmla="*/ 845507 w 1459282"/>
                            <a:gd name="connsiteY51" fmla="*/ 920663 h 1290181"/>
                            <a:gd name="connsiteX52" fmla="*/ 851770 w 1459282"/>
                            <a:gd name="connsiteY52" fmla="*/ 936321 h 1290181"/>
                            <a:gd name="connsiteX53" fmla="*/ 889348 w 1459282"/>
                            <a:gd name="connsiteY53" fmla="*/ 939452 h 1290181"/>
                            <a:gd name="connsiteX54" fmla="*/ 883085 w 1459282"/>
                            <a:gd name="connsiteY54" fmla="*/ 961373 h 1290181"/>
                            <a:gd name="connsiteX55" fmla="*/ 883085 w 1459282"/>
                            <a:gd name="connsiteY55" fmla="*/ 995819 h 1290181"/>
                            <a:gd name="connsiteX56" fmla="*/ 901874 w 1459282"/>
                            <a:gd name="connsiteY56" fmla="*/ 1011477 h 1290181"/>
                            <a:gd name="connsiteX57" fmla="*/ 945715 w 1459282"/>
                            <a:gd name="connsiteY57" fmla="*/ 1017740 h 1290181"/>
                            <a:gd name="connsiteX58" fmla="*/ 955110 w 1459282"/>
                            <a:gd name="connsiteY58" fmla="*/ 1058449 h 1290181"/>
                            <a:gd name="connsiteX59" fmla="*/ 983293 w 1459282"/>
                            <a:gd name="connsiteY59" fmla="*/ 1061581 h 1290181"/>
                            <a:gd name="connsiteX60" fmla="*/ 977030 w 1459282"/>
                            <a:gd name="connsiteY60" fmla="*/ 1086633 h 1290181"/>
                            <a:gd name="connsiteX61" fmla="*/ 998951 w 1459282"/>
                            <a:gd name="connsiteY61" fmla="*/ 1102291 h 1290181"/>
                            <a:gd name="connsiteX62" fmla="*/ 1036529 w 1459282"/>
                            <a:gd name="connsiteY62" fmla="*/ 1105422 h 1290181"/>
                            <a:gd name="connsiteX63" fmla="*/ 1052187 w 1459282"/>
                            <a:gd name="connsiteY63" fmla="*/ 1117948 h 1290181"/>
                            <a:gd name="connsiteX64" fmla="*/ 1033397 w 1459282"/>
                            <a:gd name="connsiteY64" fmla="*/ 1130474 h 1290181"/>
                            <a:gd name="connsiteX65" fmla="*/ 1033397 w 1459282"/>
                            <a:gd name="connsiteY65" fmla="*/ 1130474 h 1290181"/>
                            <a:gd name="connsiteX66" fmla="*/ 1017740 w 1459282"/>
                            <a:gd name="connsiteY66" fmla="*/ 1152395 h 1290181"/>
                            <a:gd name="connsiteX67" fmla="*/ 1042792 w 1459282"/>
                            <a:gd name="connsiteY67" fmla="*/ 1168052 h 1290181"/>
                            <a:gd name="connsiteX68" fmla="*/ 1049055 w 1459282"/>
                            <a:gd name="connsiteY68" fmla="*/ 1189973 h 1290181"/>
                            <a:gd name="connsiteX69" fmla="*/ 1039661 w 1459282"/>
                            <a:gd name="connsiteY69" fmla="*/ 1205630 h 1290181"/>
                            <a:gd name="connsiteX70" fmla="*/ 1052187 w 1459282"/>
                            <a:gd name="connsiteY70" fmla="*/ 1230682 h 1290181"/>
                            <a:gd name="connsiteX71" fmla="*/ 1061581 w 1459282"/>
                            <a:gd name="connsiteY71" fmla="*/ 1268260 h 1290181"/>
                            <a:gd name="connsiteX72" fmla="*/ 1105422 w 1459282"/>
                            <a:gd name="connsiteY72" fmla="*/ 1290181 h 1290181"/>
                            <a:gd name="connsiteX73" fmla="*/ 1096028 w 1459282"/>
                            <a:gd name="connsiteY73" fmla="*/ 1265129 h 1290181"/>
                            <a:gd name="connsiteX74" fmla="*/ 1086633 w 1459282"/>
                            <a:gd name="connsiteY74" fmla="*/ 1224419 h 1290181"/>
                            <a:gd name="connsiteX75" fmla="*/ 1074107 w 1459282"/>
                            <a:gd name="connsiteY75" fmla="*/ 1193104 h 1290181"/>
                            <a:gd name="connsiteX76" fmla="*/ 1070976 w 1459282"/>
                            <a:gd name="connsiteY76" fmla="*/ 1161789 h 1290181"/>
                            <a:gd name="connsiteX77" fmla="*/ 1058450 w 1459282"/>
                            <a:gd name="connsiteY77" fmla="*/ 1130474 h 1290181"/>
                            <a:gd name="connsiteX78" fmla="*/ 1067844 w 1459282"/>
                            <a:gd name="connsiteY78" fmla="*/ 1099159 h 1290181"/>
                            <a:gd name="connsiteX79" fmla="*/ 1058450 w 1459282"/>
                            <a:gd name="connsiteY79" fmla="*/ 1074107 h 1290181"/>
                            <a:gd name="connsiteX80" fmla="*/ 1039661 w 1459282"/>
                            <a:gd name="connsiteY80" fmla="*/ 1083502 h 1290181"/>
                            <a:gd name="connsiteX81" fmla="*/ 1020871 w 1459282"/>
                            <a:gd name="connsiteY81" fmla="*/ 1067844 h 1290181"/>
                            <a:gd name="connsiteX82" fmla="*/ 1005214 w 1459282"/>
                            <a:gd name="connsiteY82" fmla="*/ 1049055 h 1290181"/>
                            <a:gd name="connsiteX83" fmla="*/ 1459282 w 1459282"/>
                            <a:gd name="connsiteY83" fmla="*/ 432148 h 1290181"/>
                            <a:gd name="connsiteX84" fmla="*/ 1434230 w 1459282"/>
                            <a:gd name="connsiteY84" fmla="*/ 378913 h 1290181"/>
                            <a:gd name="connsiteX85" fmla="*/ 1412310 w 1459282"/>
                            <a:gd name="connsiteY85" fmla="*/ 344466 h 1290181"/>
                            <a:gd name="connsiteX86" fmla="*/ 1390389 w 1459282"/>
                            <a:gd name="connsiteY86" fmla="*/ 341334 h 1290181"/>
                            <a:gd name="connsiteX87" fmla="*/ 1346548 w 1459282"/>
                            <a:gd name="connsiteY87" fmla="*/ 303756 h 1290181"/>
                            <a:gd name="connsiteX88" fmla="*/ 1327759 w 1459282"/>
                            <a:gd name="connsiteY88" fmla="*/ 275573 h 1290181"/>
                            <a:gd name="connsiteX89" fmla="*/ 1324628 w 1459282"/>
                            <a:gd name="connsiteY89" fmla="*/ 231732 h 1290181"/>
                            <a:gd name="connsiteX90" fmla="*/ 1287050 w 1459282"/>
                            <a:gd name="connsiteY90" fmla="*/ 222337 h 1290181"/>
                            <a:gd name="connsiteX91" fmla="*/ 1287050 w 1459282"/>
                            <a:gd name="connsiteY91" fmla="*/ 222337 h 1290181"/>
                            <a:gd name="connsiteX92" fmla="*/ 1261997 w 1459282"/>
                            <a:gd name="connsiteY92" fmla="*/ 209811 h 1290181"/>
                            <a:gd name="connsiteX93" fmla="*/ 1268261 w 1459282"/>
                            <a:gd name="connsiteY93" fmla="*/ 191022 h 1290181"/>
                            <a:gd name="connsiteX94" fmla="*/ 1265129 w 1459282"/>
                            <a:gd name="connsiteY94" fmla="*/ 159707 h 1290181"/>
                            <a:gd name="connsiteX95" fmla="*/ 1240077 w 1459282"/>
                            <a:gd name="connsiteY95" fmla="*/ 137786 h 1290181"/>
                            <a:gd name="connsiteX96" fmla="*/ 1230682 w 1459282"/>
                            <a:gd name="connsiteY96" fmla="*/ 144049 h 1290181"/>
                            <a:gd name="connsiteX97" fmla="*/ 1218156 w 1459282"/>
                            <a:gd name="connsiteY97" fmla="*/ 137786 h 1290181"/>
                            <a:gd name="connsiteX98" fmla="*/ 1233814 w 1459282"/>
                            <a:gd name="connsiteY98" fmla="*/ 112734 h 1290181"/>
                            <a:gd name="connsiteX99" fmla="*/ 1218156 w 1459282"/>
                            <a:gd name="connsiteY99" fmla="*/ 106471 h 1290181"/>
                            <a:gd name="connsiteX100" fmla="*/ 1205630 w 1459282"/>
                            <a:gd name="connsiteY100" fmla="*/ 125260 h 1290181"/>
                            <a:gd name="connsiteX101" fmla="*/ 1193104 w 1459282"/>
                            <a:gd name="connsiteY101" fmla="*/ 112734 h 1290181"/>
                            <a:gd name="connsiteX102" fmla="*/ 1205630 w 1459282"/>
                            <a:gd name="connsiteY102" fmla="*/ 90814 h 1290181"/>
                            <a:gd name="connsiteX103" fmla="*/ 1221288 w 1459282"/>
                            <a:gd name="connsiteY103" fmla="*/ 87682 h 1290181"/>
                            <a:gd name="connsiteX104" fmla="*/ 1221288 w 1459282"/>
                            <a:gd name="connsiteY104" fmla="*/ 72025 h 1290181"/>
                            <a:gd name="connsiteX105" fmla="*/ 1199367 w 1459282"/>
                            <a:gd name="connsiteY105" fmla="*/ 68893 h 1290181"/>
                            <a:gd name="connsiteX106" fmla="*/ 1177447 w 1459282"/>
                            <a:gd name="connsiteY106" fmla="*/ 78288 h 1290181"/>
                            <a:gd name="connsiteX107" fmla="*/ 1146132 w 1459282"/>
                            <a:gd name="connsiteY107" fmla="*/ 56367 h 1290181"/>
                            <a:gd name="connsiteX108" fmla="*/ 1143000 w 1459282"/>
                            <a:gd name="connsiteY108" fmla="*/ 40710 h 1290181"/>
                            <a:gd name="connsiteX109" fmla="*/ 1117948 w 1459282"/>
                            <a:gd name="connsiteY109" fmla="*/ 40710 h 1290181"/>
                            <a:gd name="connsiteX110" fmla="*/ 1102291 w 1459282"/>
                            <a:gd name="connsiteY110" fmla="*/ 56367 h 1290181"/>
                            <a:gd name="connsiteX111" fmla="*/ 1092896 w 1459282"/>
                            <a:gd name="connsiteY111" fmla="*/ 59499 h 1290181"/>
                            <a:gd name="connsiteX112" fmla="*/ 1083502 w 1459282"/>
                            <a:gd name="connsiteY112" fmla="*/ 37578 h 1290181"/>
                            <a:gd name="connsiteX113" fmla="*/ 1070976 w 1459282"/>
                            <a:gd name="connsiteY113" fmla="*/ 25052 h 1290181"/>
                            <a:gd name="connsiteX114" fmla="*/ 1030266 w 1459282"/>
                            <a:gd name="connsiteY114" fmla="*/ 15658 h 1290181"/>
                            <a:gd name="connsiteX115" fmla="*/ 977030 w 1459282"/>
                            <a:gd name="connsiteY115" fmla="*/ 15658 h 1290181"/>
                            <a:gd name="connsiteX116" fmla="*/ 942584 w 1459282"/>
                            <a:gd name="connsiteY116" fmla="*/ 37578 h 1290181"/>
                            <a:gd name="connsiteX117" fmla="*/ 920663 w 1459282"/>
                            <a:gd name="connsiteY117" fmla="*/ 25052 h 1290181"/>
                            <a:gd name="connsiteX118" fmla="*/ 889348 w 1459282"/>
                            <a:gd name="connsiteY118" fmla="*/ 6263 h 1290181"/>
                            <a:gd name="connsiteX119" fmla="*/ 858033 w 1459282"/>
                            <a:gd name="connsiteY119" fmla="*/ 0 h 1290181"/>
                            <a:gd name="connsiteX120" fmla="*/ 820455 w 1459282"/>
                            <a:gd name="connsiteY120" fmla="*/ 9395 h 1290181"/>
                            <a:gd name="connsiteX121" fmla="*/ 814192 w 1459282"/>
                            <a:gd name="connsiteY121" fmla="*/ 81419 h 1290181"/>
                            <a:gd name="connsiteX122" fmla="*/ 811061 w 1459282"/>
                            <a:gd name="connsiteY122" fmla="*/ 106471 h 1290181"/>
                            <a:gd name="connsiteX123" fmla="*/ 786008 w 1459282"/>
                            <a:gd name="connsiteY123" fmla="*/ 118997 h 1290181"/>
                            <a:gd name="connsiteX124" fmla="*/ 792271 w 1459282"/>
                            <a:gd name="connsiteY124" fmla="*/ 150313 h 1290181"/>
                            <a:gd name="connsiteX125" fmla="*/ 817324 w 1459282"/>
                            <a:gd name="connsiteY125" fmla="*/ 181628 h 1290181"/>
                            <a:gd name="connsiteX126" fmla="*/ 804797 w 1459282"/>
                            <a:gd name="connsiteY126" fmla="*/ 178496 h 1290181"/>
                            <a:gd name="connsiteX127" fmla="*/ 804797 w 1459282"/>
                            <a:gd name="connsiteY127" fmla="*/ 197285 h 1290181"/>
                            <a:gd name="connsiteX128" fmla="*/ 826718 w 1459282"/>
                            <a:gd name="connsiteY128" fmla="*/ 219206 h 1290181"/>
                            <a:gd name="connsiteX129" fmla="*/ 836113 w 1459282"/>
                            <a:gd name="connsiteY129" fmla="*/ 237995 h 1290181"/>
                            <a:gd name="connsiteX130" fmla="*/ 829850 w 1459282"/>
                            <a:gd name="connsiteY130" fmla="*/ 250521 h 1290181"/>
                            <a:gd name="connsiteX131" fmla="*/ 795403 w 1459282"/>
                            <a:gd name="connsiteY131" fmla="*/ 228600 h 1290181"/>
                            <a:gd name="connsiteX132" fmla="*/ 779745 w 1459282"/>
                            <a:gd name="connsiteY132" fmla="*/ 216074 h 1290181"/>
                            <a:gd name="connsiteX133" fmla="*/ 757825 w 1459282"/>
                            <a:gd name="connsiteY133" fmla="*/ 219206 h 1290181"/>
                            <a:gd name="connsiteX134" fmla="*/ 748430 w 1459282"/>
                            <a:gd name="connsiteY134" fmla="*/ 200417 h 1290181"/>
                            <a:gd name="connsiteX135" fmla="*/ 723378 w 1459282"/>
                            <a:gd name="connsiteY135" fmla="*/ 165970 h 1290181"/>
                            <a:gd name="connsiteX136" fmla="*/ 723378 w 1459282"/>
                            <a:gd name="connsiteY136" fmla="*/ 147181 h 1290181"/>
                            <a:gd name="connsiteX137" fmla="*/ 742167 w 1459282"/>
                            <a:gd name="connsiteY137" fmla="*/ 134655 h 1290181"/>
                            <a:gd name="connsiteX138" fmla="*/ 698326 w 1459282"/>
                            <a:gd name="connsiteY138" fmla="*/ 97077 h 1290181"/>
                            <a:gd name="connsiteX139" fmla="*/ 682669 w 1459282"/>
                            <a:gd name="connsiteY139" fmla="*/ 112734 h 1290181"/>
                            <a:gd name="connsiteX140" fmla="*/ 604381 w 1459282"/>
                            <a:gd name="connsiteY140" fmla="*/ 68893 h 1290181"/>
                            <a:gd name="connsiteX141" fmla="*/ 594987 w 1459282"/>
                            <a:gd name="connsiteY141" fmla="*/ 90814 h 1290181"/>
                            <a:gd name="connsiteX142" fmla="*/ 604381 w 1459282"/>
                            <a:gd name="connsiteY142" fmla="*/ 125260 h 1290181"/>
                            <a:gd name="connsiteX143" fmla="*/ 604381 w 1459282"/>
                            <a:gd name="connsiteY143" fmla="*/ 144049 h 1290181"/>
                            <a:gd name="connsiteX144" fmla="*/ 582461 w 1459282"/>
                            <a:gd name="connsiteY144" fmla="*/ 115866 h 1290181"/>
                            <a:gd name="connsiteX145" fmla="*/ 560540 w 1459282"/>
                            <a:gd name="connsiteY145" fmla="*/ 165970 h 1290181"/>
                            <a:gd name="connsiteX146" fmla="*/ 579329 w 1459282"/>
                            <a:gd name="connsiteY146" fmla="*/ 209811 h 1290181"/>
                            <a:gd name="connsiteX147" fmla="*/ 604381 w 1459282"/>
                            <a:gd name="connsiteY147" fmla="*/ 219206 h 1290181"/>
                            <a:gd name="connsiteX148" fmla="*/ 616907 w 1459282"/>
                            <a:gd name="connsiteY148" fmla="*/ 241126 h 1290181"/>
                            <a:gd name="connsiteX149" fmla="*/ 626302 w 1459282"/>
                            <a:gd name="connsiteY149" fmla="*/ 275573 h 1290181"/>
                            <a:gd name="connsiteX150" fmla="*/ 641959 w 1459282"/>
                            <a:gd name="connsiteY150" fmla="*/ 256784 h 1290181"/>
                            <a:gd name="connsiteX151" fmla="*/ 660748 w 1459282"/>
                            <a:gd name="connsiteY151" fmla="*/ 275573 h 1290181"/>
                            <a:gd name="connsiteX152" fmla="*/ 679537 w 1459282"/>
                            <a:gd name="connsiteY152" fmla="*/ 278704 h 1290181"/>
                            <a:gd name="connsiteX153" fmla="*/ 679537 w 1459282"/>
                            <a:gd name="connsiteY153" fmla="*/ 278704 h 1290181"/>
                            <a:gd name="connsiteX154" fmla="*/ 670143 w 1459282"/>
                            <a:gd name="connsiteY154" fmla="*/ 303756 h 1290181"/>
                            <a:gd name="connsiteX155" fmla="*/ 654485 w 1459282"/>
                            <a:gd name="connsiteY155" fmla="*/ 300625 h 1290181"/>
                            <a:gd name="connsiteX156" fmla="*/ 645091 w 1459282"/>
                            <a:gd name="connsiteY156" fmla="*/ 319414 h 1290181"/>
                            <a:gd name="connsiteX157" fmla="*/ 629433 w 1459282"/>
                            <a:gd name="connsiteY157" fmla="*/ 335071 h 1290181"/>
                            <a:gd name="connsiteX158" fmla="*/ 629433 w 1459282"/>
                            <a:gd name="connsiteY158" fmla="*/ 335071 h 1290181"/>
                            <a:gd name="connsiteX159" fmla="*/ 579329 w 1459282"/>
                            <a:gd name="connsiteY159" fmla="*/ 344466 h 1290181"/>
                            <a:gd name="connsiteX160" fmla="*/ 566803 w 1459282"/>
                            <a:gd name="connsiteY160" fmla="*/ 335071 h 1290181"/>
                            <a:gd name="connsiteX161" fmla="*/ 566803 w 1459282"/>
                            <a:gd name="connsiteY161" fmla="*/ 335071 h 1290181"/>
                            <a:gd name="connsiteX162" fmla="*/ 551145 w 1459282"/>
                            <a:gd name="connsiteY162" fmla="*/ 316282 h 1290181"/>
                            <a:gd name="connsiteX163" fmla="*/ 532356 w 1459282"/>
                            <a:gd name="connsiteY163" fmla="*/ 322545 h 1290181"/>
                            <a:gd name="connsiteX164" fmla="*/ 497910 w 1459282"/>
                            <a:gd name="connsiteY164" fmla="*/ 300625 h 1290181"/>
                            <a:gd name="connsiteX165" fmla="*/ 510436 w 1459282"/>
                            <a:gd name="connsiteY165" fmla="*/ 288099 h 1290181"/>
                            <a:gd name="connsiteX166" fmla="*/ 491647 w 1459282"/>
                            <a:gd name="connsiteY166" fmla="*/ 272441 h 1290181"/>
                            <a:gd name="connsiteX167" fmla="*/ 466595 w 1459282"/>
                            <a:gd name="connsiteY167" fmla="*/ 278704 h 1290181"/>
                            <a:gd name="connsiteX168" fmla="*/ 444674 w 1459282"/>
                            <a:gd name="connsiteY168" fmla="*/ 291230 h 1290181"/>
                            <a:gd name="connsiteX169" fmla="*/ 413359 w 1459282"/>
                            <a:gd name="connsiteY169" fmla="*/ 272441 h 1290181"/>
                            <a:gd name="connsiteX170" fmla="*/ 375781 w 1459282"/>
                            <a:gd name="connsiteY170" fmla="*/ 297493 h 1290181"/>
                            <a:gd name="connsiteX171" fmla="*/ 344466 w 1459282"/>
                            <a:gd name="connsiteY171" fmla="*/ 278704 h 1290181"/>
                            <a:gd name="connsiteX172" fmla="*/ 341334 w 1459282"/>
                            <a:gd name="connsiteY172" fmla="*/ 335071 h 1290181"/>
                            <a:gd name="connsiteX173" fmla="*/ 338203 w 1459282"/>
                            <a:gd name="connsiteY173" fmla="*/ 369518 h 1290181"/>
                            <a:gd name="connsiteX174" fmla="*/ 353861 w 1459282"/>
                            <a:gd name="connsiteY174" fmla="*/ 403965 h 1290181"/>
                            <a:gd name="connsiteX175" fmla="*/ 344466 w 1459282"/>
                            <a:gd name="connsiteY175" fmla="*/ 413359 h 1290181"/>
                            <a:gd name="connsiteX176" fmla="*/ 338203 w 1459282"/>
                            <a:gd name="connsiteY176" fmla="*/ 385176 h 1290181"/>
                            <a:gd name="connsiteX177" fmla="*/ 338203 w 1459282"/>
                            <a:gd name="connsiteY177" fmla="*/ 385176 h 1290181"/>
                            <a:gd name="connsiteX178" fmla="*/ 303756 w 1459282"/>
                            <a:gd name="connsiteY178" fmla="*/ 375781 h 1290181"/>
                            <a:gd name="connsiteX179" fmla="*/ 288099 w 1459282"/>
                            <a:gd name="connsiteY179" fmla="*/ 422754 h 1290181"/>
                            <a:gd name="connsiteX180" fmla="*/ 288099 w 1459282"/>
                            <a:gd name="connsiteY180" fmla="*/ 441543 h 1290181"/>
                            <a:gd name="connsiteX181" fmla="*/ 319414 w 1459282"/>
                            <a:gd name="connsiteY181" fmla="*/ 469726 h 1290181"/>
                            <a:gd name="connsiteX182" fmla="*/ 319414 w 1459282"/>
                            <a:gd name="connsiteY182" fmla="*/ 469726 h 1290181"/>
                            <a:gd name="connsiteX183" fmla="*/ 356992 w 1459282"/>
                            <a:gd name="connsiteY183" fmla="*/ 454069 h 1290181"/>
                            <a:gd name="connsiteX184" fmla="*/ 366387 w 1459282"/>
                            <a:gd name="connsiteY184" fmla="*/ 469726 h 1290181"/>
                            <a:gd name="connsiteX185" fmla="*/ 335071 w 1459282"/>
                            <a:gd name="connsiteY185" fmla="*/ 501041 h 1290181"/>
                            <a:gd name="connsiteX186" fmla="*/ 316282 w 1459282"/>
                            <a:gd name="connsiteY186" fmla="*/ 522962 h 1290181"/>
                            <a:gd name="connsiteX187" fmla="*/ 306888 w 1459282"/>
                            <a:gd name="connsiteY187" fmla="*/ 535488 h 1290181"/>
                            <a:gd name="connsiteX188" fmla="*/ 294362 w 1459282"/>
                            <a:gd name="connsiteY188" fmla="*/ 538619 h 1290181"/>
                            <a:gd name="connsiteX189" fmla="*/ 269310 w 1459282"/>
                            <a:gd name="connsiteY189" fmla="*/ 566803 h 1290181"/>
                            <a:gd name="connsiteX190" fmla="*/ 284967 w 1459282"/>
                            <a:gd name="connsiteY190" fmla="*/ 579329 h 1290181"/>
                            <a:gd name="connsiteX191" fmla="*/ 319414 w 1459282"/>
                            <a:gd name="connsiteY191" fmla="*/ 576197 h 1290181"/>
                            <a:gd name="connsiteX192" fmla="*/ 325677 w 1459282"/>
                            <a:gd name="connsiteY192" fmla="*/ 591855 h 1290181"/>
                            <a:gd name="connsiteX193" fmla="*/ 331940 w 1459282"/>
                            <a:gd name="connsiteY193" fmla="*/ 623170 h 1290181"/>
                            <a:gd name="connsiteX194" fmla="*/ 344466 w 1459282"/>
                            <a:gd name="connsiteY194" fmla="*/ 645091 h 1290181"/>
                            <a:gd name="connsiteX195" fmla="*/ 331940 w 1459282"/>
                            <a:gd name="connsiteY195" fmla="*/ 682669 h 1290181"/>
                            <a:gd name="connsiteX196" fmla="*/ 369518 w 1459282"/>
                            <a:gd name="connsiteY196" fmla="*/ 657617 h 1290181"/>
                            <a:gd name="connsiteX197" fmla="*/ 388307 w 1459282"/>
                            <a:gd name="connsiteY197" fmla="*/ 657617 h 1290181"/>
                            <a:gd name="connsiteX198" fmla="*/ 375781 w 1459282"/>
                            <a:gd name="connsiteY198" fmla="*/ 682669 h 1290181"/>
                            <a:gd name="connsiteX199" fmla="*/ 410228 w 1459282"/>
                            <a:gd name="connsiteY199" fmla="*/ 713984 h 1290181"/>
                            <a:gd name="connsiteX200" fmla="*/ 375781 w 1459282"/>
                            <a:gd name="connsiteY200" fmla="*/ 723378 h 1290181"/>
                            <a:gd name="connsiteX201" fmla="*/ 363255 w 1459282"/>
                            <a:gd name="connsiteY201" fmla="*/ 726510 h 1290181"/>
                            <a:gd name="connsiteX202" fmla="*/ 341334 w 1459282"/>
                            <a:gd name="connsiteY202" fmla="*/ 745299 h 1290181"/>
                            <a:gd name="connsiteX203" fmla="*/ 316282 w 1459282"/>
                            <a:gd name="connsiteY203" fmla="*/ 770351 h 1290181"/>
                            <a:gd name="connsiteX204" fmla="*/ 281836 w 1459282"/>
                            <a:gd name="connsiteY204" fmla="*/ 751562 h 1290181"/>
                            <a:gd name="connsiteX205" fmla="*/ 256784 w 1459282"/>
                            <a:gd name="connsiteY205" fmla="*/ 770351 h 1290181"/>
                            <a:gd name="connsiteX206" fmla="*/ 222337 w 1459282"/>
                            <a:gd name="connsiteY206" fmla="*/ 754693 h 1290181"/>
                            <a:gd name="connsiteX207" fmla="*/ 184759 w 1459282"/>
                            <a:gd name="connsiteY207" fmla="*/ 739036 h 1290181"/>
                            <a:gd name="connsiteX208" fmla="*/ 137787 w 1459282"/>
                            <a:gd name="connsiteY208" fmla="*/ 754693 h 1290181"/>
                            <a:gd name="connsiteX209" fmla="*/ 122129 w 1459282"/>
                            <a:gd name="connsiteY209" fmla="*/ 735904 h 1290181"/>
                            <a:gd name="connsiteX210" fmla="*/ 112734 w 1459282"/>
                            <a:gd name="connsiteY210" fmla="*/ 713984 h 1290181"/>
                            <a:gd name="connsiteX211" fmla="*/ 100208 w 1459282"/>
                            <a:gd name="connsiteY211" fmla="*/ 710852 h 1290181"/>
                            <a:gd name="connsiteX212" fmla="*/ 68893 w 1459282"/>
                            <a:gd name="connsiteY212" fmla="*/ 720247 h 1290181"/>
                            <a:gd name="connsiteX213" fmla="*/ 0 w 1459282"/>
                            <a:gd name="connsiteY213" fmla="*/ 657617 h 129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459282" h="1290181">
                              <a:moveTo>
                                <a:pt x="0" y="657617"/>
                              </a:moveTo>
                              <a:lnTo>
                                <a:pt x="28184" y="713984"/>
                              </a:lnTo>
                              <a:lnTo>
                                <a:pt x="68893" y="742167"/>
                              </a:lnTo>
                              <a:lnTo>
                                <a:pt x="97077" y="754693"/>
                              </a:lnTo>
                              <a:lnTo>
                                <a:pt x="140918" y="786008"/>
                              </a:lnTo>
                              <a:lnTo>
                                <a:pt x="140918" y="786008"/>
                              </a:lnTo>
                              <a:lnTo>
                                <a:pt x="228600" y="832981"/>
                              </a:lnTo>
                              <a:lnTo>
                                <a:pt x="237995" y="820455"/>
                              </a:lnTo>
                              <a:lnTo>
                                <a:pt x="263047" y="829849"/>
                              </a:lnTo>
                              <a:lnTo>
                                <a:pt x="278704" y="817323"/>
                              </a:lnTo>
                              <a:lnTo>
                                <a:pt x="316282" y="832981"/>
                              </a:lnTo>
                              <a:lnTo>
                                <a:pt x="347597" y="814192"/>
                              </a:lnTo>
                              <a:lnTo>
                                <a:pt x="388307" y="832981"/>
                              </a:lnTo>
                              <a:lnTo>
                                <a:pt x="429017" y="820455"/>
                              </a:lnTo>
                              <a:lnTo>
                                <a:pt x="457200" y="845507"/>
                              </a:lnTo>
                              <a:lnTo>
                                <a:pt x="485384" y="820455"/>
                              </a:lnTo>
                              <a:lnTo>
                                <a:pt x="516699" y="826718"/>
                              </a:lnTo>
                              <a:lnTo>
                                <a:pt x="526093" y="807929"/>
                              </a:lnTo>
                              <a:lnTo>
                                <a:pt x="513567" y="786008"/>
                              </a:lnTo>
                              <a:lnTo>
                                <a:pt x="554277" y="773482"/>
                              </a:lnTo>
                              <a:lnTo>
                                <a:pt x="579329" y="773482"/>
                              </a:lnTo>
                              <a:lnTo>
                                <a:pt x="610644" y="773482"/>
                              </a:lnTo>
                              <a:lnTo>
                                <a:pt x="610644" y="751562"/>
                              </a:lnTo>
                              <a:lnTo>
                                <a:pt x="641959" y="776614"/>
                              </a:lnTo>
                              <a:lnTo>
                                <a:pt x="654485" y="751562"/>
                              </a:lnTo>
                              <a:lnTo>
                                <a:pt x="682669" y="757825"/>
                              </a:lnTo>
                              <a:lnTo>
                                <a:pt x="701458" y="751562"/>
                              </a:lnTo>
                              <a:lnTo>
                                <a:pt x="735904" y="751562"/>
                              </a:lnTo>
                              <a:lnTo>
                                <a:pt x="760956" y="773482"/>
                              </a:lnTo>
                              <a:lnTo>
                                <a:pt x="786008" y="779745"/>
                              </a:lnTo>
                              <a:lnTo>
                                <a:pt x="754693" y="792271"/>
                              </a:lnTo>
                              <a:lnTo>
                                <a:pt x="757825" y="817323"/>
                              </a:lnTo>
                              <a:lnTo>
                                <a:pt x="739036" y="804797"/>
                              </a:lnTo>
                              <a:lnTo>
                                <a:pt x="720247" y="779745"/>
                              </a:lnTo>
                              <a:lnTo>
                                <a:pt x="660748" y="801666"/>
                              </a:lnTo>
                              <a:lnTo>
                                <a:pt x="613776" y="817323"/>
                              </a:lnTo>
                              <a:lnTo>
                                <a:pt x="641959" y="842376"/>
                              </a:lnTo>
                              <a:lnTo>
                                <a:pt x="623170" y="851770"/>
                              </a:lnTo>
                              <a:lnTo>
                                <a:pt x="598118" y="842376"/>
                              </a:lnTo>
                              <a:lnTo>
                                <a:pt x="620039" y="870559"/>
                              </a:lnTo>
                              <a:lnTo>
                                <a:pt x="657617" y="870559"/>
                              </a:lnTo>
                              <a:lnTo>
                                <a:pt x="698326" y="879954"/>
                              </a:lnTo>
                              <a:lnTo>
                                <a:pt x="735904" y="883085"/>
                              </a:lnTo>
                              <a:lnTo>
                                <a:pt x="754693" y="892480"/>
                              </a:lnTo>
                              <a:lnTo>
                                <a:pt x="754693" y="892480"/>
                              </a:lnTo>
                              <a:lnTo>
                                <a:pt x="779745" y="864296"/>
                              </a:lnTo>
                              <a:lnTo>
                                <a:pt x="789140" y="832981"/>
                              </a:lnTo>
                              <a:lnTo>
                                <a:pt x="804797" y="829849"/>
                              </a:lnTo>
                              <a:lnTo>
                                <a:pt x="814192" y="851770"/>
                              </a:lnTo>
                              <a:lnTo>
                                <a:pt x="851770" y="867428"/>
                              </a:lnTo>
                              <a:lnTo>
                                <a:pt x="845507" y="886217"/>
                              </a:lnTo>
                              <a:lnTo>
                                <a:pt x="845507" y="920663"/>
                              </a:lnTo>
                              <a:lnTo>
                                <a:pt x="851770" y="936321"/>
                              </a:lnTo>
                              <a:lnTo>
                                <a:pt x="889348" y="939452"/>
                              </a:lnTo>
                              <a:lnTo>
                                <a:pt x="883085" y="961373"/>
                              </a:lnTo>
                              <a:lnTo>
                                <a:pt x="883085" y="995819"/>
                              </a:lnTo>
                              <a:lnTo>
                                <a:pt x="901874" y="1011477"/>
                              </a:lnTo>
                              <a:lnTo>
                                <a:pt x="945715" y="1017740"/>
                              </a:lnTo>
                              <a:lnTo>
                                <a:pt x="955110" y="1058449"/>
                              </a:lnTo>
                              <a:lnTo>
                                <a:pt x="983293" y="1061581"/>
                              </a:lnTo>
                              <a:lnTo>
                                <a:pt x="977030" y="1086633"/>
                              </a:lnTo>
                              <a:lnTo>
                                <a:pt x="998951" y="1102291"/>
                              </a:lnTo>
                              <a:lnTo>
                                <a:pt x="1036529" y="1105422"/>
                              </a:lnTo>
                              <a:lnTo>
                                <a:pt x="1052187" y="1117948"/>
                              </a:lnTo>
                              <a:lnTo>
                                <a:pt x="1033397" y="1130474"/>
                              </a:lnTo>
                              <a:lnTo>
                                <a:pt x="1033397" y="1130474"/>
                              </a:lnTo>
                              <a:lnTo>
                                <a:pt x="1017740" y="1152395"/>
                              </a:lnTo>
                              <a:lnTo>
                                <a:pt x="1042792" y="1168052"/>
                              </a:lnTo>
                              <a:lnTo>
                                <a:pt x="1049055" y="1189973"/>
                              </a:lnTo>
                              <a:lnTo>
                                <a:pt x="1039661" y="1205630"/>
                              </a:lnTo>
                              <a:lnTo>
                                <a:pt x="1052187" y="1230682"/>
                              </a:lnTo>
                              <a:lnTo>
                                <a:pt x="1061581" y="1268260"/>
                              </a:lnTo>
                              <a:lnTo>
                                <a:pt x="1105422" y="1290181"/>
                              </a:lnTo>
                              <a:lnTo>
                                <a:pt x="1096028" y="1265129"/>
                              </a:lnTo>
                              <a:lnTo>
                                <a:pt x="1086633" y="1224419"/>
                              </a:lnTo>
                              <a:lnTo>
                                <a:pt x="1074107" y="1193104"/>
                              </a:lnTo>
                              <a:lnTo>
                                <a:pt x="1070976" y="1161789"/>
                              </a:lnTo>
                              <a:lnTo>
                                <a:pt x="1058450" y="1130474"/>
                              </a:lnTo>
                              <a:lnTo>
                                <a:pt x="1067844" y="1099159"/>
                              </a:lnTo>
                              <a:lnTo>
                                <a:pt x="1058450" y="1074107"/>
                              </a:lnTo>
                              <a:lnTo>
                                <a:pt x="1039661" y="1083502"/>
                              </a:lnTo>
                              <a:lnTo>
                                <a:pt x="1020871" y="1067844"/>
                              </a:lnTo>
                              <a:lnTo>
                                <a:pt x="1005214" y="1049055"/>
                              </a:lnTo>
                              <a:lnTo>
                                <a:pt x="1459282" y="432148"/>
                              </a:lnTo>
                              <a:lnTo>
                                <a:pt x="1434230" y="378913"/>
                              </a:lnTo>
                              <a:lnTo>
                                <a:pt x="1412310" y="344466"/>
                              </a:lnTo>
                              <a:lnTo>
                                <a:pt x="1390389" y="341334"/>
                              </a:lnTo>
                              <a:lnTo>
                                <a:pt x="1346548" y="303756"/>
                              </a:lnTo>
                              <a:lnTo>
                                <a:pt x="1327759" y="275573"/>
                              </a:lnTo>
                              <a:lnTo>
                                <a:pt x="1324628" y="231732"/>
                              </a:lnTo>
                              <a:lnTo>
                                <a:pt x="1287050" y="222337"/>
                              </a:lnTo>
                              <a:lnTo>
                                <a:pt x="1287050" y="222337"/>
                              </a:lnTo>
                              <a:lnTo>
                                <a:pt x="1261997" y="209811"/>
                              </a:lnTo>
                              <a:lnTo>
                                <a:pt x="1268261" y="191022"/>
                              </a:lnTo>
                              <a:lnTo>
                                <a:pt x="1265129" y="159707"/>
                              </a:lnTo>
                              <a:lnTo>
                                <a:pt x="1240077" y="137786"/>
                              </a:lnTo>
                              <a:lnTo>
                                <a:pt x="1230682" y="144049"/>
                              </a:lnTo>
                              <a:lnTo>
                                <a:pt x="1218156" y="137786"/>
                              </a:lnTo>
                              <a:lnTo>
                                <a:pt x="1233814" y="112734"/>
                              </a:lnTo>
                              <a:lnTo>
                                <a:pt x="1218156" y="106471"/>
                              </a:lnTo>
                              <a:lnTo>
                                <a:pt x="1205630" y="125260"/>
                              </a:lnTo>
                              <a:lnTo>
                                <a:pt x="1193104" y="112734"/>
                              </a:lnTo>
                              <a:lnTo>
                                <a:pt x="1205630" y="90814"/>
                              </a:lnTo>
                              <a:lnTo>
                                <a:pt x="1221288" y="87682"/>
                              </a:lnTo>
                              <a:lnTo>
                                <a:pt x="1221288" y="72025"/>
                              </a:lnTo>
                              <a:lnTo>
                                <a:pt x="1199367" y="68893"/>
                              </a:lnTo>
                              <a:lnTo>
                                <a:pt x="1177447" y="78288"/>
                              </a:lnTo>
                              <a:lnTo>
                                <a:pt x="1146132" y="56367"/>
                              </a:lnTo>
                              <a:lnTo>
                                <a:pt x="1143000" y="40710"/>
                              </a:lnTo>
                              <a:lnTo>
                                <a:pt x="1117948" y="40710"/>
                              </a:lnTo>
                              <a:lnTo>
                                <a:pt x="1102291" y="56367"/>
                              </a:lnTo>
                              <a:lnTo>
                                <a:pt x="1092896" y="59499"/>
                              </a:lnTo>
                              <a:lnTo>
                                <a:pt x="1083502" y="37578"/>
                              </a:lnTo>
                              <a:lnTo>
                                <a:pt x="1070976" y="25052"/>
                              </a:lnTo>
                              <a:lnTo>
                                <a:pt x="1030266" y="15658"/>
                              </a:lnTo>
                              <a:lnTo>
                                <a:pt x="977030" y="15658"/>
                              </a:lnTo>
                              <a:lnTo>
                                <a:pt x="942584" y="37578"/>
                              </a:lnTo>
                              <a:lnTo>
                                <a:pt x="920663" y="25052"/>
                              </a:lnTo>
                              <a:lnTo>
                                <a:pt x="889348" y="6263"/>
                              </a:lnTo>
                              <a:lnTo>
                                <a:pt x="858033" y="0"/>
                              </a:lnTo>
                              <a:lnTo>
                                <a:pt x="820455" y="9395"/>
                              </a:lnTo>
                              <a:lnTo>
                                <a:pt x="814192" y="81419"/>
                              </a:lnTo>
                              <a:lnTo>
                                <a:pt x="811061" y="106471"/>
                              </a:lnTo>
                              <a:lnTo>
                                <a:pt x="786008" y="118997"/>
                              </a:lnTo>
                              <a:lnTo>
                                <a:pt x="792271" y="150313"/>
                              </a:lnTo>
                              <a:lnTo>
                                <a:pt x="817324" y="181628"/>
                              </a:lnTo>
                              <a:lnTo>
                                <a:pt x="804797" y="178496"/>
                              </a:lnTo>
                              <a:lnTo>
                                <a:pt x="804797" y="197285"/>
                              </a:lnTo>
                              <a:lnTo>
                                <a:pt x="826718" y="219206"/>
                              </a:lnTo>
                              <a:lnTo>
                                <a:pt x="836113" y="237995"/>
                              </a:lnTo>
                              <a:lnTo>
                                <a:pt x="829850" y="250521"/>
                              </a:lnTo>
                              <a:lnTo>
                                <a:pt x="795403" y="228600"/>
                              </a:lnTo>
                              <a:lnTo>
                                <a:pt x="779745" y="216074"/>
                              </a:lnTo>
                              <a:lnTo>
                                <a:pt x="757825" y="219206"/>
                              </a:lnTo>
                              <a:lnTo>
                                <a:pt x="748430" y="200417"/>
                              </a:lnTo>
                              <a:lnTo>
                                <a:pt x="723378" y="165970"/>
                              </a:lnTo>
                              <a:lnTo>
                                <a:pt x="723378" y="147181"/>
                              </a:lnTo>
                              <a:lnTo>
                                <a:pt x="742167" y="134655"/>
                              </a:lnTo>
                              <a:lnTo>
                                <a:pt x="698326" y="97077"/>
                              </a:lnTo>
                              <a:lnTo>
                                <a:pt x="682669" y="112734"/>
                              </a:lnTo>
                              <a:lnTo>
                                <a:pt x="604381" y="68893"/>
                              </a:lnTo>
                              <a:lnTo>
                                <a:pt x="594987" y="90814"/>
                              </a:lnTo>
                              <a:lnTo>
                                <a:pt x="604381" y="125260"/>
                              </a:lnTo>
                              <a:lnTo>
                                <a:pt x="604381" y="144049"/>
                              </a:lnTo>
                              <a:lnTo>
                                <a:pt x="582461" y="115866"/>
                              </a:lnTo>
                              <a:lnTo>
                                <a:pt x="560540" y="165970"/>
                              </a:lnTo>
                              <a:lnTo>
                                <a:pt x="579329" y="209811"/>
                              </a:lnTo>
                              <a:lnTo>
                                <a:pt x="604381" y="219206"/>
                              </a:lnTo>
                              <a:lnTo>
                                <a:pt x="616907" y="241126"/>
                              </a:lnTo>
                              <a:lnTo>
                                <a:pt x="626302" y="275573"/>
                              </a:lnTo>
                              <a:lnTo>
                                <a:pt x="641959" y="256784"/>
                              </a:lnTo>
                              <a:lnTo>
                                <a:pt x="660748" y="275573"/>
                              </a:lnTo>
                              <a:lnTo>
                                <a:pt x="679537" y="278704"/>
                              </a:lnTo>
                              <a:lnTo>
                                <a:pt x="679537" y="278704"/>
                              </a:lnTo>
                              <a:lnTo>
                                <a:pt x="670143" y="303756"/>
                              </a:lnTo>
                              <a:lnTo>
                                <a:pt x="654485" y="300625"/>
                              </a:lnTo>
                              <a:lnTo>
                                <a:pt x="645091" y="319414"/>
                              </a:lnTo>
                              <a:lnTo>
                                <a:pt x="629433" y="335071"/>
                              </a:lnTo>
                              <a:lnTo>
                                <a:pt x="629433" y="335071"/>
                              </a:lnTo>
                              <a:lnTo>
                                <a:pt x="579329" y="344466"/>
                              </a:lnTo>
                              <a:lnTo>
                                <a:pt x="566803" y="335071"/>
                              </a:lnTo>
                              <a:lnTo>
                                <a:pt x="566803" y="335071"/>
                              </a:lnTo>
                              <a:lnTo>
                                <a:pt x="551145" y="316282"/>
                              </a:lnTo>
                              <a:lnTo>
                                <a:pt x="532356" y="322545"/>
                              </a:lnTo>
                              <a:lnTo>
                                <a:pt x="497910" y="300625"/>
                              </a:lnTo>
                              <a:lnTo>
                                <a:pt x="510436" y="288099"/>
                              </a:lnTo>
                              <a:lnTo>
                                <a:pt x="491647" y="272441"/>
                              </a:lnTo>
                              <a:lnTo>
                                <a:pt x="466595" y="278704"/>
                              </a:lnTo>
                              <a:lnTo>
                                <a:pt x="444674" y="291230"/>
                              </a:lnTo>
                              <a:lnTo>
                                <a:pt x="413359" y="272441"/>
                              </a:lnTo>
                              <a:lnTo>
                                <a:pt x="375781" y="297493"/>
                              </a:lnTo>
                              <a:lnTo>
                                <a:pt x="344466" y="278704"/>
                              </a:lnTo>
                              <a:lnTo>
                                <a:pt x="341334" y="335071"/>
                              </a:lnTo>
                              <a:lnTo>
                                <a:pt x="338203" y="369518"/>
                              </a:lnTo>
                              <a:lnTo>
                                <a:pt x="353861" y="403965"/>
                              </a:lnTo>
                              <a:lnTo>
                                <a:pt x="344466" y="413359"/>
                              </a:lnTo>
                              <a:lnTo>
                                <a:pt x="338203" y="385176"/>
                              </a:lnTo>
                              <a:lnTo>
                                <a:pt x="338203" y="385176"/>
                              </a:lnTo>
                              <a:lnTo>
                                <a:pt x="303756" y="375781"/>
                              </a:lnTo>
                              <a:lnTo>
                                <a:pt x="288099" y="422754"/>
                              </a:lnTo>
                              <a:lnTo>
                                <a:pt x="288099" y="441543"/>
                              </a:lnTo>
                              <a:lnTo>
                                <a:pt x="319414" y="469726"/>
                              </a:lnTo>
                              <a:lnTo>
                                <a:pt x="319414" y="469726"/>
                              </a:lnTo>
                              <a:lnTo>
                                <a:pt x="356992" y="454069"/>
                              </a:lnTo>
                              <a:lnTo>
                                <a:pt x="366387" y="469726"/>
                              </a:lnTo>
                              <a:lnTo>
                                <a:pt x="335071" y="501041"/>
                              </a:lnTo>
                              <a:lnTo>
                                <a:pt x="316282" y="522962"/>
                              </a:lnTo>
                              <a:lnTo>
                                <a:pt x="306888" y="535488"/>
                              </a:lnTo>
                              <a:lnTo>
                                <a:pt x="294362" y="538619"/>
                              </a:lnTo>
                              <a:lnTo>
                                <a:pt x="269310" y="566803"/>
                              </a:lnTo>
                              <a:lnTo>
                                <a:pt x="284967" y="579329"/>
                              </a:lnTo>
                              <a:lnTo>
                                <a:pt x="319414" y="576197"/>
                              </a:lnTo>
                              <a:lnTo>
                                <a:pt x="325677" y="591855"/>
                              </a:lnTo>
                              <a:lnTo>
                                <a:pt x="331940" y="623170"/>
                              </a:lnTo>
                              <a:lnTo>
                                <a:pt x="344466" y="645091"/>
                              </a:lnTo>
                              <a:lnTo>
                                <a:pt x="331940" y="682669"/>
                              </a:lnTo>
                              <a:lnTo>
                                <a:pt x="369518" y="657617"/>
                              </a:lnTo>
                              <a:lnTo>
                                <a:pt x="388307" y="657617"/>
                              </a:lnTo>
                              <a:lnTo>
                                <a:pt x="375781" y="682669"/>
                              </a:lnTo>
                              <a:lnTo>
                                <a:pt x="410228" y="713984"/>
                              </a:lnTo>
                              <a:lnTo>
                                <a:pt x="375781" y="723378"/>
                              </a:lnTo>
                              <a:lnTo>
                                <a:pt x="363255" y="726510"/>
                              </a:lnTo>
                              <a:lnTo>
                                <a:pt x="341334" y="745299"/>
                              </a:lnTo>
                              <a:lnTo>
                                <a:pt x="316282" y="770351"/>
                              </a:lnTo>
                              <a:lnTo>
                                <a:pt x="281836" y="751562"/>
                              </a:lnTo>
                              <a:lnTo>
                                <a:pt x="256784" y="770351"/>
                              </a:lnTo>
                              <a:lnTo>
                                <a:pt x="222337" y="754693"/>
                              </a:lnTo>
                              <a:lnTo>
                                <a:pt x="184759" y="739036"/>
                              </a:lnTo>
                              <a:lnTo>
                                <a:pt x="137787" y="754693"/>
                              </a:lnTo>
                              <a:lnTo>
                                <a:pt x="122129" y="735904"/>
                              </a:lnTo>
                              <a:lnTo>
                                <a:pt x="112734" y="713984"/>
                              </a:lnTo>
                              <a:lnTo>
                                <a:pt x="100208" y="710852"/>
                              </a:lnTo>
                              <a:lnTo>
                                <a:pt x="68893" y="720247"/>
                              </a:lnTo>
                              <a:lnTo>
                                <a:pt x="0" y="657617"/>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sp>
                      <p:nvSpPr>
                        <p:cNvPr id="241" name="Freeform 3114">
                          <a:extLst>
                            <a:ext uri="{FF2B5EF4-FFF2-40B4-BE49-F238E27FC236}">
                              <a16:creationId xmlns:a16="http://schemas.microsoft.com/office/drawing/2014/main" id="{C8D074CD-1003-49EF-BF08-31E47FDC1040}"/>
                            </a:ext>
                          </a:extLst>
                        </p:cNvPr>
                        <p:cNvSpPr/>
                        <p:nvPr/>
                      </p:nvSpPr>
                      <p:spPr>
                        <a:xfrm>
                          <a:off x="477630" y="4903823"/>
                          <a:ext cx="39698" cy="109456"/>
                        </a:xfrm>
                        <a:custGeom>
                          <a:avLst/>
                          <a:gdLst>
                            <a:gd name="connsiteX0" fmla="*/ 14287 w 35718"/>
                            <a:gd name="connsiteY0" fmla="*/ 0 h 109538"/>
                            <a:gd name="connsiteX1" fmla="*/ 7143 w 35718"/>
                            <a:gd name="connsiteY1" fmla="*/ 52388 h 109538"/>
                            <a:gd name="connsiteX2" fmla="*/ 0 w 35718"/>
                            <a:gd name="connsiteY2" fmla="*/ 95250 h 109538"/>
                            <a:gd name="connsiteX3" fmla="*/ 28575 w 35718"/>
                            <a:gd name="connsiteY3" fmla="*/ 109538 h 109538"/>
                            <a:gd name="connsiteX4" fmla="*/ 30956 w 35718"/>
                            <a:gd name="connsiteY4" fmla="*/ 85725 h 109538"/>
                            <a:gd name="connsiteX5" fmla="*/ 23812 w 35718"/>
                            <a:gd name="connsiteY5" fmla="*/ 71438 h 109538"/>
                            <a:gd name="connsiteX6" fmla="*/ 35718 w 35718"/>
                            <a:gd name="connsiteY6" fmla="*/ 47625 h 109538"/>
                            <a:gd name="connsiteX7" fmla="*/ 14287 w 35718"/>
                            <a:gd name="connsiteY7" fmla="*/ 0 h 109538"/>
                            <a:gd name="connsiteX0" fmla="*/ 14287 w 35718"/>
                            <a:gd name="connsiteY0" fmla="*/ 0 h 109538"/>
                            <a:gd name="connsiteX1" fmla="*/ 7143 w 35718"/>
                            <a:gd name="connsiteY1" fmla="*/ 28575 h 109538"/>
                            <a:gd name="connsiteX2" fmla="*/ 7143 w 35718"/>
                            <a:gd name="connsiteY2" fmla="*/ 52388 h 109538"/>
                            <a:gd name="connsiteX3" fmla="*/ 0 w 35718"/>
                            <a:gd name="connsiteY3" fmla="*/ 95250 h 109538"/>
                            <a:gd name="connsiteX4" fmla="*/ 28575 w 35718"/>
                            <a:gd name="connsiteY4" fmla="*/ 109538 h 109538"/>
                            <a:gd name="connsiteX5" fmla="*/ 30956 w 35718"/>
                            <a:gd name="connsiteY5" fmla="*/ 85725 h 109538"/>
                            <a:gd name="connsiteX6" fmla="*/ 23812 w 35718"/>
                            <a:gd name="connsiteY6" fmla="*/ 71438 h 109538"/>
                            <a:gd name="connsiteX7" fmla="*/ 35718 w 35718"/>
                            <a:gd name="connsiteY7" fmla="*/ 47625 h 109538"/>
                            <a:gd name="connsiteX8" fmla="*/ 14287 w 35718"/>
                            <a:gd name="connsiteY8" fmla="*/ 0 h 109538"/>
                            <a:gd name="connsiteX0" fmla="*/ 19050 w 40481"/>
                            <a:gd name="connsiteY0" fmla="*/ 0 h 109538"/>
                            <a:gd name="connsiteX1" fmla="*/ 0 w 40481"/>
                            <a:gd name="connsiteY1" fmla="*/ 21431 h 109538"/>
                            <a:gd name="connsiteX2" fmla="*/ 11906 w 40481"/>
                            <a:gd name="connsiteY2" fmla="*/ 52388 h 109538"/>
                            <a:gd name="connsiteX3" fmla="*/ 4763 w 40481"/>
                            <a:gd name="connsiteY3" fmla="*/ 95250 h 109538"/>
                            <a:gd name="connsiteX4" fmla="*/ 33338 w 40481"/>
                            <a:gd name="connsiteY4" fmla="*/ 109538 h 109538"/>
                            <a:gd name="connsiteX5" fmla="*/ 35719 w 40481"/>
                            <a:gd name="connsiteY5" fmla="*/ 85725 h 109538"/>
                            <a:gd name="connsiteX6" fmla="*/ 28575 w 40481"/>
                            <a:gd name="connsiteY6" fmla="*/ 71438 h 109538"/>
                            <a:gd name="connsiteX7" fmla="*/ 40481 w 40481"/>
                            <a:gd name="connsiteY7" fmla="*/ 47625 h 109538"/>
                            <a:gd name="connsiteX8" fmla="*/ 19050 w 40481"/>
                            <a:gd name="connsiteY8" fmla="*/ 0 h 10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81" h="109538">
                              <a:moveTo>
                                <a:pt x="19050" y="0"/>
                              </a:moveTo>
                              <a:lnTo>
                                <a:pt x="0" y="21431"/>
                              </a:lnTo>
                              <a:lnTo>
                                <a:pt x="11906" y="52388"/>
                              </a:lnTo>
                              <a:lnTo>
                                <a:pt x="4763" y="95250"/>
                              </a:lnTo>
                              <a:lnTo>
                                <a:pt x="33338" y="109538"/>
                              </a:lnTo>
                              <a:lnTo>
                                <a:pt x="35719" y="85725"/>
                              </a:lnTo>
                              <a:lnTo>
                                <a:pt x="28575" y="71438"/>
                              </a:lnTo>
                              <a:lnTo>
                                <a:pt x="40481" y="47625"/>
                              </a:lnTo>
                              <a:lnTo>
                                <a:pt x="19050" y="0"/>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239" name="Freeform 3116">
                        <a:extLst>
                          <a:ext uri="{FF2B5EF4-FFF2-40B4-BE49-F238E27FC236}">
                            <a16:creationId xmlns:a16="http://schemas.microsoft.com/office/drawing/2014/main" id="{69DC0E60-2F95-4228-88A7-92A276A3A0C9}"/>
                          </a:ext>
                        </a:extLst>
                      </p:cNvPr>
                      <p:cNvSpPr/>
                      <p:nvPr/>
                    </p:nvSpPr>
                    <p:spPr>
                      <a:xfrm>
                        <a:off x="339650" y="5180695"/>
                        <a:ext cx="34934" cy="74556"/>
                      </a:xfrm>
                      <a:custGeom>
                        <a:avLst/>
                        <a:gdLst>
                          <a:gd name="connsiteX0" fmla="*/ 0 w 35718"/>
                          <a:gd name="connsiteY0" fmla="*/ 0 h 73819"/>
                          <a:gd name="connsiteX1" fmla="*/ 2381 w 35718"/>
                          <a:gd name="connsiteY1" fmla="*/ 66675 h 73819"/>
                          <a:gd name="connsiteX2" fmla="*/ 28575 w 35718"/>
                          <a:gd name="connsiteY2" fmla="*/ 73819 h 73819"/>
                          <a:gd name="connsiteX3" fmla="*/ 35718 w 35718"/>
                          <a:gd name="connsiteY3" fmla="*/ 40482 h 73819"/>
                          <a:gd name="connsiteX4" fmla="*/ 0 w 35718"/>
                          <a:gd name="connsiteY4" fmla="*/ 0 h 73819"/>
                          <a:gd name="connsiteX0" fmla="*/ 0 w 35718"/>
                          <a:gd name="connsiteY0" fmla="*/ 0 h 73819"/>
                          <a:gd name="connsiteX1" fmla="*/ 2381 w 35718"/>
                          <a:gd name="connsiteY1" fmla="*/ 66675 h 73819"/>
                          <a:gd name="connsiteX2" fmla="*/ 28575 w 35718"/>
                          <a:gd name="connsiteY2" fmla="*/ 73819 h 73819"/>
                          <a:gd name="connsiteX3" fmla="*/ 35718 w 35718"/>
                          <a:gd name="connsiteY3" fmla="*/ 40482 h 73819"/>
                          <a:gd name="connsiteX4" fmla="*/ 16668 w 35718"/>
                          <a:gd name="connsiteY4" fmla="*/ 16669 h 73819"/>
                          <a:gd name="connsiteX5" fmla="*/ 0 w 35718"/>
                          <a:gd name="connsiteY5" fmla="*/ 0 h 73819"/>
                          <a:gd name="connsiteX0" fmla="*/ 0 w 35718"/>
                          <a:gd name="connsiteY0" fmla="*/ 0 h 73819"/>
                          <a:gd name="connsiteX1" fmla="*/ 2381 w 35718"/>
                          <a:gd name="connsiteY1" fmla="*/ 66675 h 73819"/>
                          <a:gd name="connsiteX2" fmla="*/ 28575 w 35718"/>
                          <a:gd name="connsiteY2" fmla="*/ 73819 h 73819"/>
                          <a:gd name="connsiteX3" fmla="*/ 35718 w 35718"/>
                          <a:gd name="connsiteY3" fmla="*/ 40482 h 73819"/>
                          <a:gd name="connsiteX4" fmla="*/ 16668 w 35718"/>
                          <a:gd name="connsiteY4" fmla="*/ 9525 h 73819"/>
                          <a:gd name="connsiteX5" fmla="*/ 0 w 35718"/>
                          <a:gd name="connsiteY5" fmla="*/ 0 h 7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 h="73819">
                            <a:moveTo>
                              <a:pt x="0" y="0"/>
                            </a:moveTo>
                            <a:cubicBezTo>
                              <a:pt x="794" y="22225"/>
                              <a:pt x="1587" y="44450"/>
                              <a:pt x="2381" y="66675"/>
                            </a:cubicBezTo>
                            <a:lnTo>
                              <a:pt x="28575" y="73819"/>
                            </a:lnTo>
                            <a:lnTo>
                              <a:pt x="35718" y="40482"/>
                            </a:lnTo>
                            <a:lnTo>
                              <a:pt x="16668" y="9525"/>
                            </a:lnTo>
                            <a:lnTo>
                              <a:pt x="0" y="0"/>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232" name="Freeform 3118">
                      <a:extLst>
                        <a:ext uri="{FF2B5EF4-FFF2-40B4-BE49-F238E27FC236}">
                          <a16:creationId xmlns:a16="http://schemas.microsoft.com/office/drawing/2014/main" id="{658E7A50-C653-4916-AC32-AB30EC3834DD}"/>
                        </a:ext>
                      </a:extLst>
                    </p:cNvPr>
                    <p:cNvSpPr/>
                    <p:nvPr/>
                  </p:nvSpPr>
                  <p:spPr>
                    <a:xfrm>
                      <a:off x="505331" y="5741523"/>
                      <a:ext cx="130208" cy="71384"/>
                    </a:xfrm>
                    <a:custGeom>
                      <a:avLst/>
                      <a:gdLst>
                        <a:gd name="connsiteX0" fmla="*/ 0 w 130969"/>
                        <a:gd name="connsiteY0" fmla="*/ 7144 h 71438"/>
                        <a:gd name="connsiteX1" fmla="*/ 2381 w 130969"/>
                        <a:gd name="connsiteY1" fmla="*/ 66675 h 71438"/>
                        <a:gd name="connsiteX2" fmla="*/ 19050 w 130969"/>
                        <a:gd name="connsiteY2" fmla="*/ 71438 h 71438"/>
                        <a:gd name="connsiteX3" fmla="*/ 33338 w 130969"/>
                        <a:gd name="connsiteY3" fmla="*/ 61913 h 71438"/>
                        <a:gd name="connsiteX4" fmla="*/ 54769 w 130969"/>
                        <a:gd name="connsiteY4" fmla="*/ 71438 h 71438"/>
                        <a:gd name="connsiteX5" fmla="*/ 69056 w 130969"/>
                        <a:gd name="connsiteY5" fmla="*/ 69056 h 71438"/>
                        <a:gd name="connsiteX6" fmla="*/ 88106 w 130969"/>
                        <a:gd name="connsiteY6" fmla="*/ 61913 h 71438"/>
                        <a:gd name="connsiteX7" fmla="*/ 92869 w 130969"/>
                        <a:gd name="connsiteY7" fmla="*/ 42863 h 71438"/>
                        <a:gd name="connsiteX8" fmla="*/ 76200 w 130969"/>
                        <a:gd name="connsiteY8" fmla="*/ 30956 h 71438"/>
                        <a:gd name="connsiteX9" fmla="*/ 107156 w 130969"/>
                        <a:gd name="connsiteY9" fmla="*/ 16669 h 71438"/>
                        <a:gd name="connsiteX10" fmla="*/ 128588 w 130969"/>
                        <a:gd name="connsiteY10" fmla="*/ 45244 h 71438"/>
                        <a:gd name="connsiteX11" fmla="*/ 130969 w 130969"/>
                        <a:gd name="connsiteY11" fmla="*/ 30956 h 71438"/>
                        <a:gd name="connsiteX12" fmla="*/ 116681 w 130969"/>
                        <a:gd name="connsiteY12" fmla="*/ 7144 h 71438"/>
                        <a:gd name="connsiteX13" fmla="*/ 88106 w 130969"/>
                        <a:gd name="connsiteY13" fmla="*/ 0 h 71438"/>
                        <a:gd name="connsiteX14" fmla="*/ 66675 w 130969"/>
                        <a:gd name="connsiteY14" fmla="*/ 21431 h 71438"/>
                        <a:gd name="connsiteX15" fmla="*/ 52388 w 130969"/>
                        <a:gd name="connsiteY15" fmla="*/ 16669 h 71438"/>
                        <a:gd name="connsiteX16" fmla="*/ 0 w 130969"/>
                        <a:gd name="connsiteY16" fmla="*/ 7144 h 71438"/>
                        <a:gd name="connsiteX0" fmla="*/ 0 w 130969"/>
                        <a:gd name="connsiteY0" fmla="*/ 7144 h 71438"/>
                        <a:gd name="connsiteX1" fmla="*/ 2381 w 130969"/>
                        <a:gd name="connsiteY1" fmla="*/ 66675 h 71438"/>
                        <a:gd name="connsiteX2" fmla="*/ 19050 w 130969"/>
                        <a:gd name="connsiteY2" fmla="*/ 71438 h 71438"/>
                        <a:gd name="connsiteX3" fmla="*/ 33338 w 130969"/>
                        <a:gd name="connsiteY3" fmla="*/ 61913 h 71438"/>
                        <a:gd name="connsiteX4" fmla="*/ 54769 w 130969"/>
                        <a:gd name="connsiteY4" fmla="*/ 71438 h 71438"/>
                        <a:gd name="connsiteX5" fmla="*/ 69056 w 130969"/>
                        <a:gd name="connsiteY5" fmla="*/ 69056 h 71438"/>
                        <a:gd name="connsiteX6" fmla="*/ 88106 w 130969"/>
                        <a:gd name="connsiteY6" fmla="*/ 61913 h 71438"/>
                        <a:gd name="connsiteX7" fmla="*/ 92869 w 130969"/>
                        <a:gd name="connsiteY7" fmla="*/ 42863 h 71438"/>
                        <a:gd name="connsiteX8" fmla="*/ 76200 w 130969"/>
                        <a:gd name="connsiteY8" fmla="*/ 30956 h 71438"/>
                        <a:gd name="connsiteX9" fmla="*/ 107156 w 130969"/>
                        <a:gd name="connsiteY9" fmla="*/ 16669 h 71438"/>
                        <a:gd name="connsiteX10" fmla="*/ 128588 w 130969"/>
                        <a:gd name="connsiteY10" fmla="*/ 45244 h 71438"/>
                        <a:gd name="connsiteX11" fmla="*/ 130969 w 130969"/>
                        <a:gd name="connsiteY11" fmla="*/ 30956 h 71438"/>
                        <a:gd name="connsiteX12" fmla="*/ 116681 w 130969"/>
                        <a:gd name="connsiteY12" fmla="*/ 7144 h 71438"/>
                        <a:gd name="connsiteX13" fmla="*/ 88106 w 130969"/>
                        <a:gd name="connsiteY13" fmla="*/ 0 h 71438"/>
                        <a:gd name="connsiteX14" fmla="*/ 66675 w 130969"/>
                        <a:gd name="connsiteY14" fmla="*/ 21431 h 71438"/>
                        <a:gd name="connsiteX15" fmla="*/ 52388 w 130969"/>
                        <a:gd name="connsiteY15" fmla="*/ 16669 h 71438"/>
                        <a:gd name="connsiteX16" fmla="*/ 28575 w 130969"/>
                        <a:gd name="connsiteY16" fmla="*/ 14288 h 71438"/>
                        <a:gd name="connsiteX17" fmla="*/ 0 w 130969"/>
                        <a:gd name="connsiteY17" fmla="*/ 7144 h 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0969" h="71438">
                          <a:moveTo>
                            <a:pt x="0" y="7144"/>
                          </a:moveTo>
                          <a:cubicBezTo>
                            <a:pt x="794" y="26988"/>
                            <a:pt x="1587" y="46831"/>
                            <a:pt x="2381" y="66675"/>
                          </a:cubicBezTo>
                          <a:lnTo>
                            <a:pt x="19050" y="71438"/>
                          </a:lnTo>
                          <a:lnTo>
                            <a:pt x="33338" y="61913"/>
                          </a:lnTo>
                          <a:lnTo>
                            <a:pt x="54769" y="71438"/>
                          </a:lnTo>
                          <a:lnTo>
                            <a:pt x="69056" y="69056"/>
                          </a:lnTo>
                          <a:lnTo>
                            <a:pt x="88106" y="61913"/>
                          </a:lnTo>
                          <a:lnTo>
                            <a:pt x="92869" y="42863"/>
                          </a:lnTo>
                          <a:lnTo>
                            <a:pt x="76200" y="30956"/>
                          </a:lnTo>
                          <a:lnTo>
                            <a:pt x="107156" y="16669"/>
                          </a:lnTo>
                          <a:lnTo>
                            <a:pt x="128588" y="45244"/>
                          </a:lnTo>
                          <a:lnTo>
                            <a:pt x="130969" y="30956"/>
                          </a:lnTo>
                          <a:lnTo>
                            <a:pt x="116681" y="7144"/>
                          </a:lnTo>
                          <a:lnTo>
                            <a:pt x="88106" y="0"/>
                          </a:lnTo>
                          <a:lnTo>
                            <a:pt x="66675" y="21431"/>
                          </a:lnTo>
                          <a:lnTo>
                            <a:pt x="52388" y="16669"/>
                          </a:lnTo>
                          <a:lnTo>
                            <a:pt x="28575" y="14288"/>
                          </a:lnTo>
                          <a:lnTo>
                            <a:pt x="0" y="7144"/>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230" name="Freeform 3121">
                    <a:extLst>
                      <a:ext uri="{FF2B5EF4-FFF2-40B4-BE49-F238E27FC236}">
                        <a16:creationId xmlns:a16="http://schemas.microsoft.com/office/drawing/2014/main" id="{FE1500E0-CD0A-45A6-A14B-C6FCFD501B57}"/>
                      </a:ext>
                    </a:extLst>
                  </p:cNvPr>
                  <p:cNvSpPr/>
                  <p:nvPr/>
                </p:nvSpPr>
                <p:spPr>
                  <a:xfrm>
                    <a:off x="1209235" y="6088923"/>
                    <a:ext cx="142911" cy="461617"/>
                  </a:xfrm>
                  <a:custGeom>
                    <a:avLst/>
                    <a:gdLst>
                      <a:gd name="connsiteX0" fmla="*/ 0 w 142875"/>
                      <a:gd name="connsiteY0" fmla="*/ 9525 h 461963"/>
                      <a:gd name="connsiteX1" fmla="*/ 21431 w 142875"/>
                      <a:gd name="connsiteY1" fmla="*/ 14288 h 461963"/>
                      <a:gd name="connsiteX2" fmla="*/ 61913 w 142875"/>
                      <a:gd name="connsiteY2" fmla="*/ 0 h 461963"/>
                      <a:gd name="connsiteX3" fmla="*/ 78581 w 142875"/>
                      <a:gd name="connsiteY3" fmla="*/ 35719 h 461963"/>
                      <a:gd name="connsiteX4" fmla="*/ 83344 w 142875"/>
                      <a:gd name="connsiteY4" fmla="*/ 73819 h 461963"/>
                      <a:gd name="connsiteX5" fmla="*/ 92869 w 142875"/>
                      <a:gd name="connsiteY5" fmla="*/ 252413 h 461963"/>
                      <a:gd name="connsiteX6" fmla="*/ 92869 w 142875"/>
                      <a:gd name="connsiteY6" fmla="*/ 273844 h 461963"/>
                      <a:gd name="connsiteX7" fmla="*/ 92869 w 142875"/>
                      <a:gd name="connsiteY7" fmla="*/ 302419 h 461963"/>
                      <a:gd name="connsiteX8" fmla="*/ 142875 w 142875"/>
                      <a:gd name="connsiteY8" fmla="*/ 385763 h 461963"/>
                      <a:gd name="connsiteX9" fmla="*/ 111919 w 142875"/>
                      <a:gd name="connsiteY9" fmla="*/ 438150 h 461963"/>
                      <a:gd name="connsiteX10" fmla="*/ 61913 w 142875"/>
                      <a:gd name="connsiteY10" fmla="*/ 461963 h 461963"/>
                      <a:gd name="connsiteX11" fmla="*/ 88106 w 142875"/>
                      <a:gd name="connsiteY11" fmla="*/ 419100 h 461963"/>
                      <a:gd name="connsiteX12" fmla="*/ 104775 w 142875"/>
                      <a:gd name="connsiteY12" fmla="*/ 352425 h 461963"/>
                      <a:gd name="connsiteX13" fmla="*/ 83344 w 142875"/>
                      <a:gd name="connsiteY13" fmla="*/ 335757 h 461963"/>
                      <a:gd name="connsiteX14" fmla="*/ 76200 w 142875"/>
                      <a:gd name="connsiteY14" fmla="*/ 297657 h 461963"/>
                      <a:gd name="connsiteX15" fmla="*/ 80963 w 142875"/>
                      <a:gd name="connsiteY15" fmla="*/ 271463 h 461963"/>
                      <a:gd name="connsiteX16" fmla="*/ 69056 w 142875"/>
                      <a:gd name="connsiteY16" fmla="*/ 261938 h 461963"/>
                      <a:gd name="connsiteX17" fmla="*/ 73819 w 142875"/>
                      <a:gd name="connsiteY17" fmla="*/ 230982 h 461963"/>
                      <a:gd name="connsiteX18" fmla="*/ 64294 w 142875"/>
                      <a:gd name="connsiteY18" fmla="*/ 230982 h 461963"/>
                      <a:gd name="connsiteX19" fmla="*/ 69056 w 142875"/>
                      <a:gd name="connsiteY19" fmla="*/ 200025 h 461963"/>
                      <a:gd name="connsiteX20" fmla="*/ 76200 w 142875"/>
                      <a:gd name="connsiteY20" fmla="*/ 190500 h 461963"/>
                      <a:gd name="connsiteX21" fmla="*/ 61913 w 142875"/>
                      <a:gd name="connsiteY21" fmla="*/ 145257 h 461963"/>
                      <a:gd name="connsiteX22" fmla="*/ 54769 w 142875"/>
                      <a:gd name="connsiteY22" fmla="*/ 97632 h 461963"/>
                      <a:gd name="connsiteX23" fmla="*/ 59531 w 142875"/>
                      <a:gd name="connsiteY23" fmla="*/ 61913 h 461963"/>
                      <a:gd name="connsiteX24" fmla="*/ 50006 w 142875"/>
                      <a:gd name="connsiteY24" fmla="*/ 26194 h 461963"/>
                      <a:gd name="connsiteX25" fmla="*/ 0 w 142875"/>
                      <a:gd name="connsiteY25" fmla="*/ 9525 h 46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875" h="461963">
                        <a:moveTo>
                          <a:pt x="0" y="9525"/>
                        </a:moveTo>
                        <a:lnTo>
                          <a:pt x="21431" y="14288"/>
                        </a:lnTo>
                        <a:lnTo>
                          <a:pt x="61913" y="0"/>
                        </a:lnTo>
                        <a:lnTo>
                          <a:pt x="78581" y="35719"/>
                        </a:lnTo>
                        <a:lnTo>
                          <a:pt x="83344" y="73819"/>
                        </a:lnTo>
                        <a:lnTo>
                          <a:pt x="92869" y="252413"/>
                        </a:lnTo>
                        <a:lnTo>
                          <a:pt x="92869" y="273844"/>
                        </a:lnTo>
                        <a:lnTo>
                          <a:pt x="92869" y="302419"/>
                        </a:lnTo>
                        <a:lnTo>
                          <a:pt x="142875" y="385763"/>
                        </a:lnTo>
                        <a:lnTo>
                          <a:pt x="111919" y="438150"/>
                        </a:lnTo>
                        <a:lnTo>
                          <a:pt x="61913" y="461963"/>
                        </a:lnTo>
                        <a:lnTo>
                          <a:pt x="88106" y="419100"/>
                        </a:lnTo>
                        <a:lnTo>
                          <a:pt x="104775" y="352425"/>
                        </a:lnTo>
                        <a:lnTo>
                          <a:pt x="83344" y="335757"/>
                        </a:lnTo>
                        <a:lnTo>
                          <a:pt x="76200" y="297657"/>
                        </a:lnTo>
                        <a:lnTo>
                          <a:pt x="80963" y="271463"/>
                        </a:lnTo>
                        <a:lnTo>
                          <a:pt x="69056" y="261938"/>
                        </a:lnTo>
                        <a:lnTo>
                          <a:pt x="73819" y="230982"/>
                        </a:lnTo>
                        <a:lnTo>
                          <a:pt x="64294" y="230982"/>
                        </a:lnTo>
                        <a:lnTo>
                          <a:pt x="69056" y="200025"/>
                        </a:lnTo>
                        <a:lnTo>
                          <a:pt x="76200" y="190500"/>
                        </a:lnTo>
                        <a:lnTo>
                          <a:pt x="61913" y="145257"/>
                        </a:lnTo>
                        <a:lnTo>
                          <a:pt x="54769" y="97632"/>
                        </a:lnTo>
                        <a:lnTo>
                          <a:pt x="59531" y="61913"/>
                        </a:lnTo>
                        <a:lnTo>
                          <a:pt x="50006" y="26194"/>
                        </a:lnTo>
                        <a:lnTo>
                          <a:pt x="0" y="9525"/>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228" name="Freeform 3123">
                  <a:extLst>
                    <a:ext uri="{FF2B5EF4-FFF2-40B4-BE49-F238E27FC236}">
                      <a16:creationId xmlns:a16="http://schemas.microsoft.com/office/drawing/2014/main" id="{2C6E66F1-D082-4C6B-AD13-18184A7F1088}"/>
                    </a:ext>
                  </a:extLst>
                </p:cNvPr>
                <p:cNvSpPr/>
                <p:nvPr/>
              </p:nvSpPr>
              <p:spPr>
                <a:xfrm>
                  <a:off x="1168666" y="6112387"/>
                  <a:ext cx="100037" cy="190357"/>
                </a:xfrm>
                <a:custGeom>
                  <a:avLst/>
                  <a:gdLst>
                    <a:gd name="connsiteX0" fmla="*/ 38100 w 100012"/>
                    <a:gd name="connsiteY0" fmla="*/ 0 h 190500"/>
                    <a:gd name="connsiteX1" fmla="*/ 52387 w 100012"/>
                    <a:gd name="connsiteY1" fmla="*/ 80962 h 190500"/>
                    <a:gd name="connsiteX2" fmla="*/ 33337 w 100012"/>
                    <a:gd name="connsiteY2" fmla="*/ 78581 h 190500"/>
                    <a:gd name="connsiteX3" fmla="*/ 7144 w 100012"/>
                    <a:gd name="connsiteY3" fmla="*/ 78581 h 190500"/>
                    <a:gd name="connsiteX4" fmla="*/ 0 w 100012"/>
                    <a:gd name="connsiteY4" fmla="*/ 109537 h 190500"/>
                    <a:gd name="connsiteX5" fmla="*/ 0 w 100012"/>
                    <a:gd name="connsiteY5" fmla="*/ 145256 h 190500"/>
                    <a:gd name="connsiteX6" fmla="*/ 21431 w 100012"/>
                    <a:gd name="connsiteY6" fmla="*/ 142875 h 190500"/>
                    <a:gd name="connsiteX7" fmla="*/ 38100 w 100012"/>
                    <a:gd name="connsiteY7" fmla="*/ 119062 h 190500"/>
                    <a:gd name="connsiteX8" fmla="*/ 54769 w 100012"/>
                    <a:gd name="connsiteY8" fmla="*/ 107156 h 190500"/>
                    <a:gd name="connsiteX9" fmla="*/ 73819 w 100012"/>
                    <a:gd name="connsiteY9" fmla="*/ 145256 h 190500"/>
                    <a:gd name="connsiteX10" fmla="*/ 50006 w 100012"/>
                    <a:gd name="connsiteY10" fmla="*/ 190500 h 190500"/>
                    <a:gd name="connsiteX11" fmla="*/ 88106 w 100012"/>
                    <a:gd name="connsiteY11" fmla="*/ 169069 h 190500"/>
                    <a:gd name="connsiteX12" fmla="*/ 100012 w 100012"/>
                    <a:gd name="connsiteY12" fmla="*/ 147637 h 190500"/>
                    <a:gd name="connsiteX13" fmla="*/ 88106 w 100012"/>
                    <a:gd name="connsiteY13" fmla="*/ 95250 h 190500"/>
                    <a:gd name="connsiteX14" fmla="*/ 76200 w 100012"/>
                    <a:gd name="connsiteY14" fmla="*/ 59531 h 190500"/>
                    <a:gd name="connsiteX15" fmla="*/ 38100 w 100012"/>
                    <a:gd name="connsiteY15"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2" h="190500">
                      <a:moveTo>
                        <a:pt x="38100" y="0"/>
                      </a:moveTo>
                      <a:lnTo>
                        <a:pt x="52387" y="80962"/>
                      </a:lnTo>
                      <a:lnTo>
                        <a:pt x="33337" y="78581"/>
                      </a:lnTo>
                      <a:lnTo>
                        <a:pt x="7144" y="78581"/>
                      </a:lnTo>
                      <a:lnTo>
                        <a:pt x="0" y="109537"/>
                      </a:lnTo>
                      <a:lnTo>
                        <a:pt x="0" y="145256"/>
                      </a:lnTo>
                      <a:lnTo>
                        <a:pt x="21431" y="142875"/>
                      </a:lnTo>
                      <a:lnTo>
                        <a:pt x="38100" y="119062"/>
                      </a:lnTo>
                      <a:lnTo>
                        <a:pt x="54769" y="107156"/>
                      </a:lnTo>
                      <a:lnTo>
                        <a:pt x="73819" y="145256"/>
                      </a:lnTo>
                      <a:lnTo>
                        <a:pt x="50006" y="190500"/>
                      </a:lnTo>
                      <a:lnTo>
                        <a:pt x="88106" y="169069"/>
                      </a:lnTo>
                      <a:lnTo>
                        <a:pt x="100012" y="147637"/>
                      </a:lnTo>
                      <a:lnTo>
                        <a:pt x="88106" y="95250"/>
                      </a:lnTo>
                      <a:lnTo>
                        <a:pt x="76200" y="59531"/>
                      </a:lnTo>
                      <a:lnTo>
                        <a:pt x="38100" y="0"/>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226" name="Freeform 3125">
                <a:extLst>
                  <a:ext uri="{FF2B5EF4-FFF2-40B4-BE49-F238E27FC236}">
                    <a16:creationId xmlns:a16="http://schemas.microsoft.com/office/drawing/2014/main" id="{CE4C9700-1E66-4B25-898A-FC486B3E51F3}"/>
                  </a:ext>
                </a:extLst>
              </p:cNvPr>
              <p:cNvSpPr/>
              <p:nvPr/>
            </p:nvSpPr>
            <p:spPr>
              <a:xfrm>
                <a:off x="1155158" y="6259163"/>
                <a:ext cx="46049" cy="85661"/>
              </a:xfrm>
              <a:custGeom>
                <a:avLst/>
                <a:gdLst>
                  <a:gd name="connsiteX0" fmla="*/ 23813 w 45244"/>
                  <a:gd name="connsiteY0" fmla="*/ 0 h 85725"/>
                  <a:gd name="connsiteX1" fmla="*/ 0 w 45244"/>
                  <a:gd name="connsiteY1" fmla="*/ 52387 h 85725"/>
                  <a:gd name="connsiteX2" fmla="*/ 26194 w 45244"/>
                  <a:gd name="connsiteY2" fmla="*/ 85725 h 85725"/>
                  <a:gd name="connsiteX3" fmla="*/ 45244 w 45244"/>
                  <a:gd name="connsiteY3" fmla="*/ 61912 h 85725"/>
                  <a:gd name="connsiteX4" fmla="*/ 23813 w 45244"/>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4" h="85725">
                    <a:moveTo>
                      <a:pt x="23813" y="0"/>
                    </a:moveTo>
                    <a:lnTo>
                      <a:pt x="0" y="52387"/>
                    </a:lnTo>
                    <a:lnTo>
                      <a:pt x="26194" y="85725"/>
                    </a:lnTo>
                    <a:lnTo>
                      <a:pt x="45244" y="61912"/>
                    </a:lnTo>
                    <a:lnTo>
                      <a:pt x="23813" y="0"/>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grpSp>
        <p:sp>
          <p:nvSpPr>
            <p:cNvPr id="121" name="Freeform 339">
              <a:extLst>
                <a:ext uri="{FF2B5EF4-FFF2-40B4-BE49-F238E27FC236}">
                  <a16:creationId xmlns:a16="http://schemas.microsoft.com/office/drawing/2014/main" id="{659BD49E-3FFF-4573-8BE0-3D61DAE5954F}"/>
                </a:ext>
              </a:extLst>
            </p:cNvPr>
            <p:cNvSpPr>
              <a:spLocks/>
            </p:cNvSpPr>
            <p:nvPr/>
          </p:nvSpPr>
          <p:spPr bwMode="auto">
            <a:xfrm>
              <a:off x="5272144" y="2998083"/>
              <a:ext cx="1007630" cy="1705504"/>
            </a:xfrm>
            <a:custGeom>
              <a:avLst/>
              <a:gdLst/>
              <a:ahLst/>
              <a:cxnLst>
                <a:cxn ang="0">
                  <a:pos x="51" y="33"/>
                </a:cxn>
                <a:cxn ang="0">
                  <a:pos x="55" y="0"/>
                </a:cxn>
                <a:cxn ang="0">
                  <a:pos x="287" y="291"/>
                </a:cxn>
                <a:cxn ang="0">
                  <a:pos x="586" y="822"/>
                </a:cxn>
                <a:cxn ang="0">
                  <a:pos x="596" y="855"/>
                </a:cxn>
                <a:cxn ang="0">
                  <a:pos x="615" y="887"/>
                </a:cxn>
                <a:cxn ang="0">
                  <a:pos x="580" y="914"/>
                </a:cxn>
                <a:cxn ang="0">
                  <a:pos x="570" y="950"/>
                </a:cxn>
                <a:cxn ang="0">
                  <a:pos x="551" y="979"/>
                </a:cxn>
                <a:cxn ang="0">
                  <a:pos x="555" y="999"/>
                </a:cxn>
                <a:cxn ang="0">
                  <a:pos x="555" y="1024"/>
                </a:cxn>
                <a:cxn ang="0">
                  <a:pos x="543" y="1028"/>
                </a:cxn>
                <a:cxn ang="0">
                  <a:pos x="348" y="999"/>
                </a:cxn>
                <a:cxn ang="0">
                  <a:pos x="344" y="989"/>
                </a:cxn>
                <a:cxn ang="0">
                  <a:pos x="346" y="963"/>
                </a:cxn>
                <a:cxn ang="0">
                  <a:pos x="315" y="900"/>
                </a:cxn>
                <a:cxn ang="0">
                  <a:pos x="291" y="875"/>
                </a:cxn>
                <a:cxn ang="0">
                  <a:pos x="277" y="867"/>
                </a:cxn>
                <a:cxn ang="0">
                  <a:pos x="271" y="843"/>
                </a:cxn>
                <a:cxn ang="0">
                  <a:pos x="220" y="808"/>
                </a:cxn>
                <a:cxn ang="0">
                  <a:pos x="187" y="788"/>
                </a:cxn>
                <a:cxn ang="0">
                  <a:pos x="157" y="773"/>
                </a:cxn>
                <a:cxn ang="0">
                  <a:pos x="126" y="757"/>
                </a:cxn>
                <a:cxn ang="0">
                  <a:pos x="132" y="733"/>
                </a:cxn>
                <a:cxn ang="0">
                  <a:pos x="134" y="698"/>
                </a:cxn>
                <a:cxn ang="0">
                  <a:pos x="128" y="680"/>
                </a:cxn>
                <a:cxn ang="0">
                  <a:pos x="106" y="643"/>
                </a:cxn>
                <a:cxn ang="0">
                  <a:pos x="94" y="607"/>
                </a:cxn>
                <a:cxn ang="0">
                  <a:pos x="73" y="570"/>
                </a:cxn>
                <a:cxn ang="0">
                  <a:pos x="89" y="533"/>
                </a:cxn>
                <a:cxn ang="0">
                  <a:pos x="77" y="509"/>
                </a:cxn>
                <a:cxn ang="0">
                  <a:pos x="59" y="472"/>
                </a:cxn>
                <a:cxn ang="0">
                  <a:pos x="59" y="444"/>
                </a:cxn>
                <a:cxn ang="0">
                  <a:pos x="73" y="421"/>
                </a:cxn>
                <a:cxn ang="0">
                  <a:pos x="71" y="442"/>
                </a:cxn>
                <a:cxn ang="0">
                  <a:pos x="92" y="460"/>
                </a:cxn>
                <a:cxn ang="0">
                  <a:pos x="81" y="428"/>
                </a:cxn>
                <a:cxn ang="0">
                  <a:pos x="81" y="403"/>
                </a:cxn>
                <a:cxn ang="0">
                  <a:pos x="108" y="405"/>
                </a:cxn>
                <a:cxn ang="0">
                  <a:pos x="146" y="421"/>
                </a:cxn>
                <a:cxn ang="0">
                  <a:pos x="124" y="411"/>
                </a:cxn>
                <a:cxn ang="0">
                  <a:pos x="114" y="407"/>
                </a:cxn>
                <a:cxn ang="0">
                  <a:pos x="94" y="401"/>
                </a:cxn>
                <a:cxn ang="0">
                  <a:pos x="73" y="397"/>
                </a:cxn>
                <a:cxn ang="0">
                  <a:pos x="67" y="419"/>
                </a:cxn>
                <a:cxn ang="0">
                  <a:pos x="49" y="397"/>
                </a:cxn>
                <a:cxn ang="0">
                  <a:pos x="43" y="381"/>
                </a:cxn>
                <a:cxn ang="0">
                  <a:pos x="41" y="362"/>
                </a:cxn>
                <a:cxn ang="0">
                  <a:pos x="39" y="350"/>
                </a:cxn>
                <a:cxn ang="0">
                  <a:pos x="20" y="316"/>
                </a:cxn>
                <a:cxn ang="0">
                  <a:pos x="14" y="275"/>
                </a:cxn>
                <a:cxn ang="0">
                  <a:pos x="22" y="224"/>
                </a:cxn>
                <a:cxn ang="0">
                  <a:pos x="16" y="187"/>
                </a:cxn>
                <a:cxn ang="0">
                  <a:pos x="2" y="151"/>
                </a:cxn>
                <a:cxn ang="0">
                  <a:pos x="16" y="116"/>
                </a:cxn>
                <a:cxn ang="0">
                  <a:pos x="30" y="102"/>
                </a:cxn>
                <a:cxn ang="0">
                  <a:pos x="51" y="57"/>
                </a:cxn>
              </a:cxnLst>
              <a:rect l="0" t="0" r="r" b="b"/>
              <a:pathLst>
                <a:path w="615" h="1030">
                  <a:moveTo>
                    <a:pt x="51" y="57"/>
                  </a:moveTo>
                  <a:lnTo>
                    <a:pt x="51" y="45"/>
                  </a:lnTo>
                  <a:lnTo>
                    <a:pt x="53" y="45"/>
                  </a:lnTo>
                  <a:lnTo>
                    <a:pt x="51" y="33"/>
                  </a:lnTo>
                  <a:lnTo>
                    <a:pt x="53" y="27"/>
                  </a:lnTo>
                  <a:lnTo>
                    <a:pt x="49" y="19"/>
                  </a:lnTo>
                  <a:lnTo>
                    <a:pt x="51" y="13"/>
                  </a:lnTo>
                  <a:lnTo>
                    <a:pt x="55" y="0"/>
                  </a:lnTo>
                  <a:lnTo>
                    <a:pt x="59" y="0"/>
                  </a:lnTo>
                  <a:lnTo>
                    <a:pt x="212" y="43"/>
                  </a:lnTo>
                  <a:lnTo>
                    <a:pt x="340" y="76"/>
                  </a:lnTo>
                  <a:lnTo>
                    <a:pt x="287" y="291"/>
                  </a:lnTo>
                  <a:lnTo>
                    <a:pt x="273" y="354"/>
                  </a:lnTo>
                  <a:lnTo>
                    <a:pt x="494" y="678"/>
                  </a:lnTo>
                  <a:lnTo>
                    <a:pt x="588" y="816"/>
                  </a:lnTo>
                  <a:lnTo>
                    <a:pt x="586" y="822"/>
                  </a:lnTo>
                  <a:lnTo>
                    <a:pt x="586" y="828"/>
                  </a:lnTo>
                  <a:lnTo>
                    <a:pt x="594" y="841"/>
                  </a:lnTo>
                  <a:lnTo>
                    <a:pt x="596" y="849"/>
                  </a:lnTo>
                  <a:lnTo>
                    <a:pt x="596" y="855"/>
                  </a:lnTo>
                  <a:lnTo>
                    <a:pt x="598" y="861"/>
                  </a:lnTo>
                  <a:lnTo>
                    <a:pt x="598" y="869"/>
                  </a:lnTo>
                  <a:lnTo>
                    <a:pt x="610" y="881"/>
                  </a:lnTo>
                  <a:lnTo>
                    <a:pt x="615" y="887"/>
                  </a:lnTo>
                  <a:lnTo>
                    <a:pt x="608" y="891"/>
                  </a:lnTo>
                  <a:lnTo>
                    <a:pt x="588" y="904"/>
                  </a:lnTo>
                  <a:lnTo>
                    <a:pt x="584" y="910"/>
                  </a:lnTo>
                  <a:lnTo>
                    <a:pt x="580" y="914"/>
                  </a:lnTo>
                  <a:lnTo>
                    <a:pt x="576" y="924"/>
                  </a:lnTo>
                  <a:lnTo>
                    <a:pt x="576" y="936"/>
                  </a:lnTo>
                  <a:lnTo>
                    <a:pt x="572" y="942"/>
                  </a:lnTo>
                  <a:lnTo>
                    <a:pt x="570" y="950"/>
                  </a:lnTo>
                  <a:lnTo>
                    <a:pt x="560" y="963"/>
                  </a:lnTo>
                  <a:lnTo>
                    <a:pt x="553" y="967"/>
                  </a:lnTo>
                  <a:lnTo>
                    <a:pt x="549" y="973"/>
                  </a:lnTo>
                  <a:lnTo>
                    <a:pt x="551" y="979"/>
                  </a:lnTo>
                  <a:lnTo>
                    <a:pt x="551" y="985"/>
                  </a:lnTo>
                  <a:lnTo>
                    <a:pt x="549" y="991"/>
                  </a:lnTo>
                  <a:lnTo>
                    <a:pt x="549" y="997"/>
                  </a:lnTo>
                  <a:lnTo>
                    <a:pt x="555" y="999"/>
                  </a:lnTo>
                  <a:lnTo>
                    <a:pt x="562" y="1003"/>
                  </a:lnTo>
                  <a:lnTo>
                    <a:pt x="564" y="1009"/>
                  </a:lnTo>
                  <a:lnTo>
                    <a:pt x="564" y="1020"/>
                  </a:lnTo>
                  <a:lnTo>
                    <a:pt x="555" y="1024"/>
                  </a:lnTo>
                  <a:lnTo>
                    <a:pt x="553" y="1030"/>
                  </a:lnTo>
                  <a:lnTo>
                    <a:pt x="549" y="1028"/>
                  </a:lnTo>
                  <a:lnTo>
                    <a:pt x="545" y="1026"/>
                  </a:lnTo>
                  <a:lnTo>
                    <a:pt x="543" y="1028"/>
                  </a:lnTo>
                  <a:lnTo>
                    <a:pt x="541" y="1028"/>
                  </a:lnTo>
                  <a:lnTo>
                    <a:pt x="352" y="1009"/>
                  </a:lnTo>
                  <a:lnTo>
                    <a:pt x="350" y="1007"/>
                  </a:lnTo>
                  <a:lnTo>
                    <a:pt x="348" y="999"/>
                  </a:lnTo>
                  <a:lnTo>
                    <a:pt x="346" y="993"/>
                  </a:lnTo>
                  <a:lnTo>
                    <a:pt x="348" y="999"/>
                  </a:lnTo>
                  <a:lnTo>
                    <a:pt x="350" y="993"/>
                  </a:lnTo>
                  <a:lnTo>
                    <a:pt x="344" y="989"/>
                  </a:lnTo>
                  <a:lnTo>
                    <a:pt x="342" y="993"/>
                  </a:lnTo>
                  <a:lnTo>
                    <a:pt x="342" y="987"/>
                  </a:lnTo>
                  <a:lnTo>
                    <a:pt x="346" y="975"/>
                  </a:lnTo>
                  <a:lnTo>
                    <a:pt x="346" y="963"/>
                  </a:lnTo>
                  <a:lnTo>
                    <a:pt x="346" y="950"/>
                  </a:lnTo>
                  <a:lnTo>
                    <a:pt x="342" y="936"/>
                  </a:lnTo>
                  <a:lnTo>
                    <a:pt x="336" y="924"/>
                  </a:lnTo>
                  <a:lnTo>
                    <a:pt x="315" y="900"/>
                  </a:lnTo>
                  <a:lnTo>
                    <a:pt x="309" y="893"/>
                  </a:lnTo>
                  <a:lnTo>
                    <a:pt x="305" y="887"/>
                  </a:lnTo>
                  <a:lnTo>
                    <a:pt x="299" y="877"/>
                  </a:lnTo>
                  <a:lnTo>
                    <a:pt x="291" y="875"/>
                  </a:lnTo>
                  <a:lnTo>
                    <a:pt x="287" y="873"/>
                  </a:lnTo>
                  <a:lnTo>
                    <a:pt x="283" y="877"/>
                  </a:lnTo>
                  <a:lnTo>
                    <a:pt x="277" y="873"/>
                  </a:lnTo>
                  <a:lnTo>
                    <a:pt x="277" y="867"/>
                  </a:lnTo>
                  <a:lnTo>
                    <a:pt x="279" y="863"/>
                  </a:lnTo>
                  <a:lnTo>
                    <a:pt x="277" y="857"/>
                  </a:lnTo>
                  <a:lnTo>
                    <a:pt x="273" y="845"/>
                  </a:lnTo>
                  <a:lnTo>
                    <a:pt x="271" y="843"/>
                  </a:lnTo>
                  <a:lnTo>
                    <a:pt x="248" y="838"/>
                  </a:lnTo>
                  <a:lnTo>
                    <a:pt x="236" y="830"/>
                  </a:lnTo>
                  <a:lnTo>
                    <a:pt x="222" y="820"/>
                  </a:lnTo>
                  <a:lnTo>
                    <a:pt x="220" y="808"/>
                  </a:lnTo>
                  <a:lnTo>
                    <a:pt x="214" y="802"/>
                  </a:lnTo>
                  <a:lnTo>
                    <a:pt x="210" y="796"/>
                  </a:lnTo>
                  <a:lnTo>
                    <a:pt x="199" y="790"/>
                  </a:lnTo>
                  <a:lnTo>
                    <a:pt x="187" y="788"/>
                  </a:lnTo>
                  <a:lnTo>
                    <a:pt x="181" y="786"/>
                  </a:lnTo>
                  <a:lnTo>
                    <a:pt x="169" y="777"/>
                  </a:lnTo>
                  <a:lnTo>
                    <a:pt x="163" y="775"/>
                  </a:lnTo>
                  <a:lnTo>
                    <a:pt x="157" y="773"/>
                  </a:lnTo>
                  <a:lnTo>
                    <a:pt x="138" y="771"/>
                  </a:lnTo>
                  <a:lnTo>
                    <a:pt x="134" y="765"/>
                  </a:lnTo>
                  <a:lnTo>
                    <a:pt x="130" y="759"/>
                  </a:lnTo>
                  <a:lnTo>
                    <a:pt x="126" y="757"/>
                  </a:lnTo>
                  <a:lnTo>
                    <a:pt x="126" y="751"/>
                  </a:lnTo>
                  <a:lnTo>
                    <a:pt x="130" y="745"/>
                  </a:lnTo>
                  <a:lnTo>
                    <a:pt x="128" y="737"/>
                  </a:lnTo>
                  <a:lnTo>
                    <a:pt x="132" y="733"/>
                  </a:lnTo>
                  <a:lnTo>
                    <a:pt x="132" y="720"/>
                  </a:lnTo>
                  <a:lnTo>
                    <a:pt x="138" y="710"/>
                  </a:lnTo>
                  <a:lnTo>
                    <a:pt x="138" y="704"/>
                  </a:lnTo>
                  <a:lnTo>
                    <a:pt x="134" y="698"/>
                  </a:lnTo>
                  <a:lnTo>
                    <a:pt x="128" y="696"/>
                  </a:lnTo>
                  <a:lnTo>
                    <a:pt x="122" y="690"/>
                  </a:lnTo>
                  <a:lnTo>
                    <a:pt x="124" y="684"/>
                  </a:lnTo>
                  <a:lnTo>
                    <a:pt x="128" y="680"/>
                  </a:lnTo>
                  <a:lnTo>
                    <a:pt x="128" y="674"/>
                  </a:lnTo>
                  <a:lnTo>
                    <a:pt x="116" y="661"/>
                  </a:lnTo>
                  <a:lnTo>
                    <a:pt x="112" y="649"/>
                  </a:lnTo>
                  <a:lnTo>
                    <a:pt x="106" y="643"/>
                  </a:lnTo>
                  <a:lnTo>
                    <a:pt x="102" y="637"/>
                  </a:lnTo>
                  <a:lnTo>
                    <a:pt x="102" y="631"/>
                  </a:lnTo>
                  <a:lnTo>
                    <a:pt x="96" y="619"/>
                  </a:lnTo>
                  <a:lnTo>
                    <a:pt x="94" y="607"/>
                  </a:lnTo>
                  <a:lnTo>
                    <a:pt x="89" y="600"/>
                  </a:lnTo>
                  <a:lnTo>
                    <a:pt x="85" y="588"/>
                  </a:lnTo>
                  <a:lnTo>
                    <a:pt x="75" y="576"/>
                  </a:lnTo>
                  <a:lnTo>
                    <a:pt x="73" y="570"/>
                  </a:lnTo>
                  <a:lnTo>
                    <a:pt x="75" y="558"/>
                  </a:lnTo>
                  <a:lnTo>
                    <a:pt x="75" y="546"/>
                  </a:lnTo>
                  <a:lnTo>
                    <a:pt x="87" y="539"/>
                  </a:lnTo>
                  <a:lnTo>
                    <a:pt x="89" y="533"/>
                  </a:lnTo>
                  <a:lnTo>
                    <a:pt x="94" y="535"/>
                  </a:lnTo>
                  <a:lnTo>
                    <a:pt x="94" y="521"/>
                  </a:lnTo>
                  <a:lnTo>
                    <a:pt x="89" y="509"/>
                  </a:lnTo>
                  <a:lnTo>
                    <a:pt x="77" y="509"/>
                  </a:lnTo>
                  <a:lnTo>
                    <a:pt x="71" y="503"/>
                  </a:lnTo>
                  <a:lnTo>
                    <a:pt x="61" y="485"/>
                  </a:lnTo>
                  <a:lnTo>
                    <a:pt x="59" y="478"/>
                  </a:lnTo>
                  <a:lnTo>
                    <a:pt x="59" y="472"/>
                  </a:lnTo>
                  <a:lnTo>
                    <a:pt x="61" y="468"/>
                  </a:lnTo>
                  <a:lnTo>
                    <a:pt x="63" y="462"/>
                  </a:lnTo>
                  <a:lnTo>
                    <a:pt x="63" y="450"/>
                  </a:lnTo>
                  <a:lnTo>
                    <a:pt x="59" y="444"/>
                  </a:lnTo>
                  <a:lnTo>
                    <a:pt x="63" y="432"/>
                  </a:lnTo>
                  <a:lnTo>
                    <a:pt x="63" y="428"/>
                  </a:lnTo>
                  <a:lnTo>
                    <a:pt x="67" y="421"/>
                  </a:lnTo>
                  <a:lnTo>
                    <a:pt x="73" y="421"/>
                  </a:lnTo>
                  <a:lnTo>
                    <a:pt x="75" y="423"/>
                  </a:lnTo>
                  <a:lnTo>
                    <a:pt x="75" y="430"/>
                  </a:lnTo>
                  <a:lnTo>
                    <a:pt x="71" y="436"/>
                  </a:lnTo>
                  <a:lnTo>
                    <a:pt x="71" y="442"/>
                  </a:lnTo>
                  <a:lnTo>
                    <a:pt x="77" y="446"/>
                  </a:lnTo>
                  <a:lnTo>
                    <a:pt x="81" y="452"/>
                  </a:lnTo>
                  <a:lnTo>
                    <a:pt x="85" y="460"/>
                  </a:lnTo>
                  <a:lnTo>
                    <a:pt x="92" y="460"/>
                  </a:lnTo>
                  <a:lnTo>
                    <a:pt x="87" y="454"/>
                  </a:lnTo>
                  <a:lnTo>
                    <a:pt x="87" y="442"/>
                  </a:lnTo>
                  <a:lnTo>
                    <a:pt x="85" y="432"/>
                  </a:lnTo>
                  <a:lnTo>
                    <a:pt x="81" y="428"/>
                  </a:lnTo>
                  <a:lnTo>
                    <a:pt x="79" y="421"/>
                  </a:lnTo>
                  <a:lnTo>
                    <a:pt x="81" y="415"/>
                  </a:lnTo>
                  <a:lnTo>
                    <a:pt x="77" y="409"/>
                  </a:lnTo>
                  <a:lnTo>
                    <a:pt x="81" y="403"/>
                  </a:lnTo>
                  <a:lnTo>
                    <a:pt x="87" y="403"/>
                  </a:lnTo>
                  <a:lnTo>
                    <a:pt x="92" y="401"/>
                  </a:lnTo>
                  <a:lnTo>
                    <a:pt x="98" y="405"/>
                  </a:lnTo>
                  <a:lnTo>
                    <a:pt x="108" y="405"/>
                  </a:lnTo>
                  <a:lnTo>
                    <a:pt x="126" y="413"/>
                  </a:lnTo>
                  <a:lnTo>
                    <a:pt x="138" y="409"/>
                  </a:lnTo>
                  <a:lnTo>
                    <a:pt x="146" y="423"/>
                  </a:lnTo>
                  <a:lnTo>
                    <a:pt x="146" y="421"/>
                  </a:lnTo>
                  <a:lnTo>
                    <a:pt x="142" y="415"/>
                  </a:lnTo>
                  <a:lnTo>
                    <a:pt x="136" y="409"/>
                  </a:lnTo>
                  <a:lnTo>
                    <a:pt x="130" y="411"/>
                  </a:lnTo>
                  <a:lnTo>
                    <a:pt x="124" y="411"/>
                  </a:lnTo>
                  <a:lnTo>
                    <a:pt x="130" y="407"/>
                  </a:lnTo>
                  <a:lnTo>
                    <a:pt x="132" y="403"/>
                  </a:lnTo>
                  <a:lnTo>
                    <a:pt x="126" y="409"/>
                  </a:lnTo>
                  <a:lnTo>
                    <a:pt x="114" y="407"/>
                  </a:lnTo>
                  <a:lnTo>
                    <a:pt x="110" y="401"/>
                  </a:lnTo>
                  <a:lnTo>
                    <a:pt x="104" y="401"/>
                  </a:lnTo>
                  <a:lnTo>
                    <a:pt x="98" y="405"/>
                  </a:lnTo>
                  <a:lnTo>
                    <a:pt x="94" y="401"/>
                  </a:lnTo>
                  <a:lnTo>
                    <a:pt x="87" y="395"/>
                  </a:lnTo>
                  <a:lnTo>
                    <a:pt x="81" y="389"/>
                  </a:lnTo>
                  <a:lnTo>
                    <a:pt x="75" y="391"/>
                  </a:lnTo>
                  <a:lnTo>
                    <a:pt x="73" y="397"/>
                  </a:lnTo>
                  <a:lnTo>
                    <a:pt x="73" y="405"/>
                  </a:lnTo>
                  <a:lnTo>
                    <a:pt x="69" y="409"/>
                  </a:lnTo>
                  <a:lnTo>
                    <a:pt x="71" y="415"/>
                  </a:lnTo>
                  <a:lnTo>
                    <a:pt x="67" y="419"/>
                  </a:lnTo>
                  <a:lnTo>
                    <a:pt x="61" y="413"/>
                  </a:lnTo>
                  <a:lnTo>
                    <a:pt x="57" y="405"/>
                  </a:lnTo>
                  <a:lnTo>
                    <a:pt x="51" y="401"/>
                  </a:lnTo>
                  <a:lnTo>
                    <a:pt x="49" y="397"/>
                  </a:lnTo>
                  <a:lnTo>
                    <a:pt x="43" y="389"/>
                  </a:lnTo>
                  <a:lnTo>
                    <a:pt x="37" y="393"/>
                  </a:lnTo>
                  <a:lnTo>
                    <a:pt x="39" y="387"/>
                  </a:lnTo>
                  <a:lnTo>
                    <a:pt x="43" y="381"/>
                  </a:lnTo>
                  <a:lnTo>
                    <a:pt x="45" y="375"/>
                  </a:lnTo>
                  <a:lnTo>
                    <a:pt x="49" y="387"/>
                  </a:lnTo>
                  <a:lnTo>
                    <a:pt x="47" y="375"/>
                  </a:lnTo>
                  <a:lnTo>
                    <a:pt x="41" y="362"/>
                  </a:lnTo>
                  <a:lnTo>
                    <a:pt x="41" y="360"/>
                  </a:lnTo>
                  <a:lnTo>
                    <a:pt x="39" y="362"/>
                  </a:lnTo>
                  <a:lnTo>
                    <a:pt x="41" y="358"/>
                  </a:lnTo>
                  <a:lnTo>
                    <a:pt x="39" y="350"/>
                  </a:lnTo>
                  <a:lnTo>
                    <a:pt x="37" y="346"/>
                  </a:lnTo>
                  <a:lnTo>
                    <a:pt x="30" y="340"/>
                  </a:lnTo>
                  <a:lnTo>
                    <a:pt x="26" y="332"/>
                  </a:lnTo>
                  <a:lnTo>
                    <a:pt x="20" y="316"/>
                  </a:lnTo>
                  <a:lnTo>
                    <a:pt x="12" y="301"/>
                  </a:lnTo>
                  <a:lnTo>
                    <a:pt x="8" y="289"/>
                  </a:lnTo>
                  <a:lnTo>
                    <a:pt x="12" y="285"/>
                  </a:lnTo>
                  <a:lnTo>
                    <a:pt x="14" y="275"/>
                  </a:lnTo>
                  <a:lnTo>
                    <a:pt x="12" y="251"/>
                  </a:lnTo>
                  <a:lnTo>
                    <a:pt x="18" y="238"/>
                  </a:lnTo>
                  <a:lnTo>
                    <a:pt x="22" y="232"/>
                  </a:lnTo>
                  <a:lnTo>
                    <a:pt x="22" y="224"/>
                  </a:lnTo>
                  <a:lnTo>
                    <a:pt x="24" y="220"/>
                  </a:lnTo>
                  <a:lnTo>
                    <a:pt x="22" y="212"/>
                  </a:lnTo>
                  <a:lnTo>
                    <a:pt x="22" y="208"/>
                  </a:lnTo>
                  <a:lnTo>
                    <a:pt x="16" y="187"/>
                  </a:lnTo>
                  <a:lnTo>
                    <a:pt x="12" y="181"/>
                  </a:lnTo>
                  <a:lnTo>
                    <a:pt x="12" y="177"/>
                  </a:lnTo>
                  <a:lnTo>
                    <a:pt x="0" y="159"/>
                  </a:lnTo>
                  <a:lnTo>
                    <a:pt x="2" y="151"/>
                  </a:lnTo>
                  <a:lnTo>
                    <a:pt x="2" y="143"/>
                  </a:lnTo>
                  <a:lnTo>
                    <a:pt x="8" y="131"/>
                  </a:lnTo>
                  <a:lnTo>
                    <a:pt x="12" y="122"/>
                  </a:lnTo>
                  <a:lnTo>
                    <a:pt x="16" y="116"/>
                  </a:lnTo>
                  <a:lnTo>
                    <a:pt x="22" y="114"/>
                  </a:lnTo>
                  <a:lnTo>
                    <a:pt x="28" y="110"/>
                  </a:lnTo>
                  <a:lnTo>
                    <a:pt x="26" y="108"/>
                  </a:lnTo>
                  <a:lnTo>
                    <a:pt x="30" y="102"/>
                  </a:lnTo>
                  <a:lnTo>
                    <a:pt x="35" y="96"/>
                  </a:lnTo>
                  <a:lnTo>
                    <a:pt x="37" y="90"/>
                  </a:lnTo>
                  <a:lnTo>
                    <a:pt x="35" y="84"/>
                  </a:lnTo>
                  <a:lnTo>
                    <a:pt x="51" y="57"/>
                  </a:lnTo>
                </a:path>
              </a:pathLst>
            </a:custGeom>
            <a:solidFill>
              <a:schemeClr val="tx2"/>
            </a:solid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24" name="Freeform 340">
              <a:extLst>
                <a:ext uri="{FF2B5EF4-FFF2-40B4-BE49-F238E27FC236}">
                  <a16:creationId xmlns:a16="http://schemas.microsoft.com/office/drawing/2014/main" id="{54261A09-2819-488C-8441-D048B2C2BD9B}"/>
                </a:ext>
              </a:extLst>
            </p:cNvPr>
            <p:cNvSpPr>
              <a:spLocks/>
            </p:cNvSpPr>
            <p:nvPr/>
          </p:nvSpPr>
          <p:spPr bwMode="auto">
            <a:xfrm>
              <a:off x="5352425" y="2368867"/>
              <a:ext cx="989606" cy="831226"/>
            </a:xfrm>
            <a:custGeom>
              <a:avLst/>
              <a:gdLst/>
              <a:ahLst/>
              <a:cxnLst>
                <a:cxn ang="0">
                  <a:pos x="0" y="344"/>
                </a:cxn>
                <a:cxn ang="0">
                  <a:pos x="10" y="325"/>
                </a:cxn>
                <a:cxn ang="0">
                  <a:pos x="8" y="293"/>
                </a:cxn>
                <a:cxn ang="0">
                  <a:pos x="34" y="260"/>
                </a:cxn>
                <a:cxn ang="0">
                  <a:pos x="43" y="250"/>
                </a:cxn>
                <a:cxn ang="0">
                  <a:pos x="43" y="250"/>
                </a:cxn>
                <a:cxn ang="0">
                  <a:pos x="40" y="248"/>
                </a:cxn>
                <a:cxn ang="0">
                  <a:pos x="55" y="226"/>
                </a:cxn>
                <a:cxn ang="0">
                  <a:pos x="53" y="226"/>
                </a:cxn>
                <a:cxn ang="0">
                  <a:pos x="71" y="181"/>
                </a:cxn>
                <a:cxn ang="0">
                  <a:pos x="83" y="161"/>
                </a:cxn>
                <a:cxn ang="0">
                  <a:pos x="87" y="140"/>
                </a:cxn>
                <a:cxn ang="0">
                  <a:pos x="99" y="104"/>
                </a:cxn>
                <a:cxn ang="0">
                  <a:pos x="112" y="81"/>
                </a:cxn>
                <a:cxn ang="0">
                  <a:pos x="116" y="65"/>
                </a:cxn>
                <a:cxn ang="0">
                  <a:pos x="120" y="53"/>
                </a:cxn>
                <a:cxn ang="0">
                  <a:pos x="122" y="37"/>
                </a:cxn>
                <a:cxn ang="0">
                  <a:pos x="126" y="24"/>
                </a:cxn>
                <a:cxn ang="0">
                  <a:pos x="136" y="0"/>
                </a:cxn>
                <a:cxn ang="0">
                  <a:pos x="144" y="8"/>
                </a:cxn>
                <a:cxn ang="0">
                  <a:pos x="146" y="2"/>
                </a:cxn>
                <a:cxn ang="0">
                  <a:pos x="161" y="4"/>
                </a:cxn>
                <a:cxn ang="0">
                  <a:pos x="171" y="14"/>
                </a:cxn>
                <a:cxn ang="0">
                  <a:pos x="187" y="16"/>
                </a:cxn>
                <a:cxn ang="0">
                  <a:pos x="201" y="41"/>
                </a:cxn>
                <a:cxn ang="0">
                  <a:pos x="209" y="79"/>
                </a:cxn>
                <a:cxn ang="0">
                  <a:pos x="226" y="87"/>
                </a:cxn>
                <a:cxn ang="0">
                  <a:pos x="248" y="87"/>
                </a:cxn>
                <a:cxn ang="0">
                  <a:pos x="266" y="85"/>
                </a:cxn>
                <a:cxn ang="0">
                  <a:pos x="291" y="91"/>
                </a:cxn>
                <a:cxn ang="0">
                  <a:pos x="309" y="100"/>
                </a:cxn>
                <a:cxn ang="0">
                  <a:pos x="342" y="100"/>
                </a:cxn>
                <a:cxn ang="0">
                  <a:pos x="358" y="106"/>
                </a:cxn>
                <a:cxn ang="0">
                  <a:pos x="403" y="104"/>
                </a:cxn>
                <a:cxn ang="0">
                  <a:pos x="427" y="102"/>
                </a:cxn>
                <a:cxn ang="0">
                  <a:pos x="445" y="102"/>
                </a:cxn>
                <a:cxn ang="0">
                  <a:pos x="584" y="140"/>
                </a:cxn>
                <a:cxn ang="0">
                  <a:pos x="600" y="161"/>
                </a:cxn>
                <a:cxn ang="0">
                  <a:pos x="586" y="195"/>
                </a:cxn>
                <a:cxn ang="0">
                  <a:pos x="566" y="230"/>
                </a:cxn>
                <a:cxn ang="0">
                  <a:pos x="547" y="248"/>
                </a:cxn>
                <a:cxn ang="0">
                  <a:pos x="529" y="285"/>
                </a:cxn>
                <a:cxn ang="0">
                  <a:pos x="543" y="295"/>
                </a:cxn>
                <a:cxn ang="0">
                  <a:pos x="541" y="315"/>
                </a:cxn>
                <a:cxn ang="0">
                  <a:pos x="531" y="334"/>
                </a:cxn>
                <a:cxn ang="0">
                  <a:pos x="291" y="456"/>
                </a:cxn>
                <a:cxn ang="0">
                  <a:pos x="6" y="380"/>
                </a:cxn>
              </a:cxnLst>
              <a:rect l="0" t="0" r="r" b="b"/>
              <a:pathLst>
                <a:path w="604" h="502">
                  <a:moveTo>
                    <a:pt x="6" y="380"/>
                  </a:moveTo>
                  <a:lnTo>
                    <a:pt x="2" y="368"/>
                  </a:lnTo>
                  <a:lnTo>
                    <a:pt x="0" y="344"/>
                  </a:lnTo>
                  <a:lnTo>
                    <a:pt x="4" y="338"/>
                  </a:lnTo>
                  <a:lnTo>
                    <a:pt x="4" y="331"/>
                  </a:lnTo>
                  <a:lnTo>
                    <a:pt x="10" y="325"/>
                  </a:lnTo>
                  <a:lnTo>
                    <a:pt x="10" y="317"/>
                  </a:lnTo>
                  <a:lnTo>
                    <a:pt x="8" y="305"/>
                  </a:lnTo>
                  <a:lnTo>
                    <a:pt x="8" y="293"/>
                  </a:lnTo>
                  <a:lnTo>
                    <a:pt x="20" y="279"/>
                  </a:lnTo>
                  <a:lnTo>
                    <a:pt x="32" y="254"/>
                  </a:lnTo>
                  <a:lnTo>
                    <a:pt x="34" y="260"/>
                  </a:lnTo>
                  <a:lnTo>
                    <a:pt x="36" y="252"/>
                  </a:lnTo>
                  <a:lnTo>
                    <a:pt x="43" y="250"/>
                  </a:lnTo>
                  <a:lnTo>
                    <a:pt x="43" y="250"/>
                  </a:lnTo>
                  <a:lnTo>
                    <a:pt x="45" y="254"/>
                  </a:lnTo>
                  <a:lnTo>
                    <a:pt x="45" y="250"/>
                  </a:lnTo>
                  <a:lnTo>
                    <a:pt x="43" y="250"/>
                  </a:lnTo>
                  <a:lnTo>
                    <a:pt x="43" y="248"/>
                  </a:lnTo>
                  <a:lnTo>
                    <a:pt x="43" y="250"/>
                  </a:lnTo>
                  <a:lnTo>
                    <a:pt x="40" y="248"/>
                  </a:lnTo>
                  <a:lnTo>
                    <a:pt x="43" y="242"/>
                  </a:lnTo>
                  <a:lnTo>
                    <a:pt x="49" y="230"/>
                  </a:lnTo>
                  <a:lnTo>
                    <a:pt x="55" y="226"/>
                  </a:lnTo>
                  <a:lnTo>
                    <a:pt x="61" y="226"/>
                  </a:lnTo>
                  <a:lnTo>
                    <a:pt x="61" y="222"/>
                  </a:lnTo>
                  <a:lnTo>
                    <a:pt x="53" y="226"/>
                  </a:lnTo>
                  <a:lnTo>
                    <a:pt x="55" y="220"/>
                  </a:lnTo>
                  <a:lnTo>
                    <a:pt x="59" y="214"/>
                  </a:lnTo>
                  <a:lnTo>
                    <a:pt x="71" y="181"/>
                  </a:lnTo>
                  <a:lnTo>
                    <a:pt x="75" y="169"/>
                  </a:lnTo>
                  <a:lnTo>
                    <a:pt x="79" y="163"/>
                  </a:lnTo>
                  <a:lnTo>
                    <a:pt x="83" y="161"/>
                  </a:lnTo>
                  <a:lnTo>
                    <a:pt x="83" y="159"/>
                  </a:lnTo>
                  <a:lnTo>
                    <a:pt x="81" y="152"/>
                  </a:lnTo>
                  <a:lnTo>
                    <a:pt x="87" y="140"/>
                  </a:lnTo>
                  <a:lnTo>
                    <a:pt x="89" y="128"/>
                  </a:lnTo>
                  <a:lnTo>
                    <a:pt x="99" y="110"/>
                  </a:lnTo>
                  <a:lnTo>
                    <a:pt x="99" y="104"/>
                  </a:lnTo>
                  <a:lnTo>
                    <a:pt x="108" y="93"/>
                  </a:lnTo>
                  <a:lnTo>
                    <a:pt x="108" y="87"/>
                  </a:lnTo>
                  <a:lnTo>
                    <a:pt x="112" y="81"/>
                  </a:lnTo>
                  <a:lnTo>
                    <a:pt x="112" y="75"/>
                  </a:lnTo>
                  <a:lnTo>
                    <a:pt x="114" y="69"/>
                  </a:lnTo>
                  <a:lnTo>
                    <a:pt x="116" y="65"/>
                  </a:lnTo>
                  <a:lnTo>
                    <a:pt x="122" y="67"/>
                  </a:lnTo>
                  <a:lnTo>
                    <a:pt x="118" y="61"/>
                  </a:lnTo>
                  <a:lnTo>
                    <a:pt x="120" y="53"/>
                  </a:lnTo>
                  <a:lnTo>
                    <a:pt x="126" y="49"/>
                  </a:lnTo>
                  <a:lnTo>
                    <a:pt x="122" y="45"/>
                  </a:lnTo>
                  <a:lnTo>
                    <a:pt x="122" y="37"/>
                  </a:lnTo>
                  <a:lnTo>
                    <a:pt x="126" y="32"/>
                  </a:lnTo>
                  <a:lnTo>
                    <a:pt x="126" y="26"/>
                  </a:lnTo>
                  <a:lnTo>
                    <a:pt x="126" y="24"/>
                  </a:lnTo>
                  <a:lnTo>
                    <a:pt x="130" y="18"/>
                  </a:lnTo>
                  <a:lnTo>
                    <a:pt x="134" y="6"/>
                  </a:lnTo>
                  <a:lnTo>
                    <a:pt x="136" y="0"/>
                  </a:lnTo>
                  <a:lnTo>
                    <a:pt x="142" y="6"/>
                  </a:lnTo>
                  <a:lnTo>
                    <a:pt x="142" y="6"/>
                  </a:lnTo>
                  <a:lnTo>
                    <a:pt x="144" y="8"/>
                  </a:lnTo>
                  <a:lnTo>
                    <a:pt x="142" y="4"/>
                  </a:lnTo>
                  <a:lnTo>
                    <a:pt x="142" y="2"/>
                  </a:lnTo>
                  <a:lnTo>
                    <a:pt x="146" y="2"/>
                  </a:lnTo>
                  <a:lnTo>
                    <a:pt x="148" y="6"/>
                  </a:lnTo>
                  <a:lnTo>
                    <a:pt x="154" y="6"/>
                  </a:lnTo>
                  <a:lnTo>
                    <a:pt x="161" y="4"/>
                  </a:lnTo>
                  <a:lnTo>
                    <a:pt x="167" y="10"/>
                  </a:lnTo>
                  <a:lnTo>
                    <a:pt x="171" y="14"/>
                  </a:lnTo>
                  <a:lnTo>
                    <a:pt x="171" y="14"/>
                  </a:lnTo>
                  <a:lnTo>
                    <a:pt x="177" y="18"/>
                  </a:lnTo>
                  <a:lnTo>
                    <a:pt x="183" y="14"/>
                  </a:lnTo>
                  <a:lnTo>
                    <a:pt x="187" y="16"/>
                  </a:lnTo>
                  <a:lnTo>
                    <a:pt x="191" y="22"/>
                  </a:lnTo>
                  <a:lnTo>
                    <a:pt x="197" y="28"/>
                  </a:lnTo>
                  <a:lnTo>
                    <a:pt x="201" y="41"/>
                  </a:lnTo>
                  <a:lnTo>
                    <a:pt x="197" y="71"/>
                  </a:lnTo>
                  <a:lnTo>
                    <a:pt x="199" y="75"/>
                  </a:lnTo>
                  <a:lnTo>
                    <a:pt x="209" y="79"/>
                  </a:lnTo>
                  <a:lnTo>
                    <a:pt x="215" y="83"/>
                  </a:lnTo>
                  <a:lnTo>
                    <a:pt x="218" y="83"/>
                  </a:lnTo>
                  <a:lnTo>
                    <a:pt x="226" y="87"/>
                  </a:lnTo>
                  <a:lnTo>
                    <a:pt x="230" y="89"/>
                  </a:lnTo>
                  <a:lnTo>
                    <a:pt x="242" y="87"/>
                  </a:lnTo>
                  <a:lnTo>
                    <a:pt x="248" y="87"/>
                  </a:lnTo>
                  <a:lnTo>
                    <a:pt x="256" y="83"/>
                  </a:lnTo>
                  <a:lnTo>
                    <a:pt x="260" y="83"/>
                  </a:lnTo>
                  <a:lnTo>
                    <a:pt x="266" y="85"/>
                  </a:lnTo>
                  <a:lnTo>
                    <a:pt x="277" y="85"/>
                  </a:lnTo>
                  <a:lnTo>
                    <a:pt x="285" y="89"/>
                  </a:lnTo>
                  <a:lnTo>
                    <a:pt x="291" y="91"/>
                  </a:lnTo>
                  <a:lnTo>
                    <a:pt x="297" y="96"/>
                  </a:lnTo>
                  <a:lnTo>
                    <a:pt x="297" y="102"/>
                  </a:lnTo>
                  <a:lnTo>
                    <a:pt x="309" y="100"/>
                  </a:lnTo>
                  <a:lnTo>
                    <a:pt x="315" y="104"/>
                  </a:lnTo>
                  <a:lnTo>
                    <a:pt x="334" y="100"/>
                  </a:lnTo>
                  <a:lnTo>
                    <a:pt x="342" y="100"/>
                  </a:lnTo>
                  <a:lnTo>
                    <a:pt x="346" y="106"/>
                  </a:lnTo>
                  <a:lnTo>
                    <a:pt x="352" y="108"/>
                  </a:lnTo>
                  <a:lnTo>
                    <a:pt x="358" y="106"/>
                  </a:lnTo>
                  <a:lnTo>
                    <a:pt x="370" y="104"/>
                  </a:lnTo>
                  <a:lnTo>
                    <a:pt x="382" y="102"/>
                  </a:lnTo>
                  <a:lnTo>
                    <a:pt x="403" y="104"/>
                  </a:lnTo>
                  <a:lnTo>
                    <a:pt x="409" y="100"/>
                  </a:lnTo>
                  <a:lnTo>
                    <a:pt x="413" y="102"/>
                  </a:lnTo>
                  <a:lnTo>
                    <a:pt x="427" y="102"/>
                  </a:lnTo>
                  <a:lnTo>
                    <a:pt x="433" y="104"/>
                  </a:lnTo>
                  <a:lnTo>
                    <a:pt x="439" y="106"/>
                  </a:lnTo>
                  <a:lnTo>
                    <a:pt x="445" y="102"/>
                  </a:lnTo>
                  <a:lnTo>
                    <a:pt x="506" y="116"/>
                  </a:lnTo>
                  <a:lnTo>
                    <a:pt x="584" y="130"/>
                  </a:lnTo>
                  <a:lnTo>
                    <a:pt x="584" y="140"/>
                  </a:lnTo>
                  <a:lnTo>
                    <a:pt x="588" y="146"/>
                  </a:lnTo>
                  <a:lnTo>
                    <a:pt x="590" y="148"/>
                  </a:lnTo>
                  <a:lnTo>
                    <a:pt x="600" y="161"/>
                  </a:lnTo>
                  <a:lnTo>
                    <a:pt x="604" y="173"/>
                  </a:lnTo>
                  <a:lnTo>
                    <a:pt x="600" y="179"/>
                  </a:lnTo>
                  <a:lnTo>
                    <a:pt x="586" y="195"/>
                  </a:lnTo>
                  <a:lnTo>
                    <a:pt x="576" y="214"/>
                  </a:lnTo>
                  <a:lnTo>
                    <a:pt x="566" y="226"/>
                  </a:lnTo>
                  <a:lnTo>
                    <a:pt x="566" y="230"/>
                  </a:lnTo>
                  <a:lnTo>
                    <a:pt x="561" y="236"/>
                  </a:lnTo>
                  <a:lnTo>
                    <a:pt x="557" y="242"/>
                  </a:lnTo>
                  <a:lnTo>
                    <a:pt x="547" y="248"/>
                  </a:lnTo>
                  <a:lnTo>
                    <a:pt x="539" y="260"/>
                  </a:lnTo>
                  <a:lnTo>
                    <a:pt x="533" y="266"/>
                  </a:lnTo>
                  <a:lnTo>
                    <a:pt x="529" y="285"/>
                  </a:lnTo>
                  <a:lnTo>
                    <a:pt x="531" y="289"/>
                  </a:lnTo>
                  <a:lnTo>
                    <a:pt x="537" y="291"/>
                  </a:lnTo>
                  <a:lnTo>
                    <a:pt x="543" y="295"/>
                  </a:lnTo>
                  <a:lnTo>
                    <a:pt x="547" y="301"/>
                  </a:lnTo>
                  <a:lnTo>
                    <a:pt x="541" y="307"/>
                  </a:lnTo>
                  <a:lnTo>
                    <a:pt x="541" y="315"/>
                  </a:lnTo>
                  <a:lnTo>
                    <a:pt x="535" y="327"/>
                  </a:lnTo>
                  <a:lnTo>
                    <a:pt x="533" y="329"/>
                  </a:lnTo>
                  <a:lnTo>
                    <a:pt x="531" y="334"/>
                  </a:lnTo>
                  <a:lnTo>
                    <a:pt x="496" y="502"/>
                  </a:lnTo>
                  <a:lnTo>
                    <a:pt x="411" y="484"/>
                  </a:lnTo>
                  <a:lnTo>
                    <a:pt x="291" y="456"/>
                  </a:lnTo>
                  <a:lnTo>
                    <a:pt x="163" y="423"/>
                  </a:lnTo>
                  <a:lnTo>
                    <a:pt x="10" y="380"/>
                  </a:lnTo>
                  <a:lnTo>
                    <a:pt x="6" y="380"/>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Freeform 342">
              <a:extLst>
                <a:ext uri="{FF2B5EF4-FFF2-40B4-BE49-F238E27FC236}">
                  <a16:creationId xmlns:a16="http://schemas.microsoft.com/office/drawing/2014/main" id="{5F55F0B6-AC88-4968-93FB-6E843136969A}"/>
                </a:ext>
              </a:extLst>
            </p:cNvPr>
            <p:cNvSpPr>
              <a:spLocks/>
            </p:cNvSpPr>
            <p:nvPr/>
          </p:nvSpPr>
          <p:spPr bwMode="auto">
            <a:xfrm>
              <a:off x="5565422" y="1984715"/>
              <a:ext cx="820849" cy="599411"/>
            </a:xfrm>
            <a:custGeom>
              <a:avLst/>
              <a:gdLst/>
              <a:ahLst/>
              <a:cxnLst>
                <a:cxn ang="0">
                  <a:pos x="24" y="226"/>
                </a:cxn>
                <a:cxn ang="0">
                  <a:pos x="8" y="191"/>
                </a:cxn>
                <a:cxn ang="0">
                  <a:pos x="16" y="216"/>
                </a:cxn>
                <a:cxn ang="0">
                  <a:pos x="16" y="195"/>
                </a:cxn>
                <a:cxn ang="0">
                  <a:pos x="26" y="185"/>
                </a:cxn>
                <a:cxn ang="0">
                  <a:pos x="12" y="165"/>
                </a:cxn>
                <a:cxn ang="0">
                  <a:pos x="26" y="163"/>
                </a:cxn>
                <a:cxn ang="0">
                  <a:pos x="12" y="157"/>
                </a:cxn>
                <a:cxn ang="0">
                  <a:pos x="16" y="92"/>
                </a:cxn>
                <a:cxn ang="0">
                  <a:pos x="6" y="59"/>
                </a:cxn>
                <a:cxn ang="0">
                  <a:pos x="12" y="35"/>
                </a:cxn>
                <a:cxn ang="0">
                  <a:pos x="20" y="22"/>
                </a:cxn>
                <a:cxn ang="0">
                  <a:pos x="49" y="49"/>
                </a:cxn>
                <a:cxn ang="0">
                  <a:pos x="88" y="65"/>
                </a:cxn>
                <a:cxn ang="0">
                  <a:pos x="108" y="73"/>
                </a:cxn>
                <a:cxn ang="0">
                  <a:pos x="120" y="79"/>
                </a:cxn>
                <a:cxn ang="0">
                  <a:pos x="126" y="104"/>
                </a:cxn>
                <a:cxn ang="0">
                  <a:pos x="118" y="104"/>
                </a:cxn>
                <a:cxn ang="0">
                  <a:pos x="85" y="138"/>
                </a:cxn>
                <a:cxn ang="0">
                  <a:pos x="92" y="140"/>
                </a:cxn>
                <a:cxn ang="0">
                  <a:pos x="120" y="112"/>
                </a:cxn>
                <a:cxn ang="0">
                  <a:pos x="132" y="116"/>
                </a:cxn>
                <a:cxn ang="0">
                  <a:pos x="120" y="126"/>
                </a:cxn>
                <a:cxn ang="0">
                  <a:pos x="118" y="159"/>
                </a:cxn>
                <a:cxn ang="0">
                  <a:pos x="108" y="155"/>
                </a:cxn>
                <a:cxn ang="0">
                  <a:pos x="106" y="153"/>
                </a:cxn>
                <a:cxn ang="0">
                  <a:pos x="85" y="161"/>
                </a:cxn>
                <a:cxn ang="0">
                  <a:pos x="96" y="167"/>
                </a:cxn>
                <a:cxn ang="0">
                  <a:pos x="116" y="165"/>
                </a:cxn>
                <a:cxn ang="0">
                  <a:pos x="136" y="136"/>
                </a:cxn>
                <a:cxn ang="0">
                  <a:pos x="142" y="114"/>
                </a:cxn>
                <a:cxn ang="0">
                  <a:pos x="153" y="87"/>
                </a:cxn>
                <a:cxn ang="0">
                  <a:pos x="149" y="61"/>
                </a:cxn>
                <a:cxn ang="0">
                  <a:pos x="147" y="51"/>
                </a:cxn>
                <a:cxn ang="0">
                  <a:pos x="157" y="45"/>
                </a:cxn>
                <a:cxn ang="0">
                  <a:pos x="153" y="24"/>
                </a:cxn>
                <a:cxn ang="0">
                  <a:pos x="145" y="4"/>
                </a:cxn>
                <a:cxn ang="0">
                  <a:pos x="442" y="71"/>
                </a:cxn>
                <a:cxn ang="0">
                  <a:pos x="454" y="319"/>
                </a:cxn>
                <a:cxn ang="0">
                  <a:pos x="454" y="362"/>
                </a:cxn>
                <a:cxn ang="0">
                  <a:pos x="303" y="336"/>
                </a:cxn>
                <a:cxn ang="0">
                  <a:pos x="273" y="336"/>
                </a:cxn>
                <a:cxn ang="0">
                  <a:pos x="222" y="340"/>
                </a:cxn>
                <a:cxn ang="0">
                  <a:pos x="185" y="336"/>
                </a:cxn>
                <a:cxn ang="0">
                  <a:pos x="161" y="323"/>
                </a:cxn>
                <a:cxn ang="0">
                  <a:pos x="130" y="315"/>
                </a:cxn>
                <a:cxn ang="0">
                  <a:pos x="100" y="321"/>
                </a:cxn>
                <a:cxn ang="0">
                  <a:pos x="79" y="311"/>
                </a:cxn>
                <a:cxn ang="0">
                  <a:pos x="67" y="260"/>
                </a:cxn>
                <a:cxn ang="0">
                  <a:pos x="47" y="248"/>
                </a:cxn>
                <a:cxn ang="0">
                  <a:pos x="35" y="234"/>
                </a:cxn>
              </a:cxnLst>
              <a:rect l="0" t="0" r="r" b="b"/>
              <a:pathLst>
                <a:path w="501" h="362">
                  <a:moveTo>
                    <a:pt x="35" y="234"/>
                  </a:moveTo>
                  <a:lnTo>
                    <a:pt x="33" y="234"/>
                  </a:lnTo>
                  <a:lnTo>
                    <a:pt x="26" y="232"/>
                  </a:lnTo>
                  <a:lnTo>
                    <a:pt x="24" y="226"/>
                  </a:lnTo>
                  <a:lnTo>
                    <a:pt x="10" y="230"/>
                  </a:lnTo>
                  <a:lnTo>
                    <a:pt x="6" y="222"/>
                  </a:lnTo>
                  <a:lnTo>
                    <a:pt x="0" y="224"/>
                  </a:lnTo>
                  <a:lnTo>
                    <a:pt x="8" y="191"/>
                  </a:lnTo>
                  <a:lnTo>
                    <a:pt x="10" y="199"/>
                  </a:lnTo>
                  <a:lnTo>
                    <a:pt x="6" y="210"/>
                  </a:lnTo>
                  <a:lnTo>
                    <a:pt x="12" y="210"/>
                  </a:lnTo>
                  <a:lnTo>
                    <a:pt x="16" y="216"/>
                  </a:lnTo>
                  <a:lnTo>
                    <a:pt x="16" y="212"/>
                  </a:lnTo>
                  <a:lnTo>
                    <a:pt x="12" y="207"/>
                  </a:lnTo>
                  <a:lnTo>
                    <a:pt x="18" y="199"/>
                  </a:lnTo>
                  <a:lnTo>
                    <a:pt x="16" y="195"/>
                  </a:lnTo>
                  <a:lnTo>
                    <a:pt x="20" y="189"/>
                  </a:lnTo>
                  <a:lnTo>
                    <a:pt x="26" y="191"/>
                  </a:lnTo>
                  <a:lnTo>
                    <a:pt x="29" y="191"/>
                  </a:lnTo>
                  <a:lnTo>
                    <a:pt x="26" y="185"/>
                  </a:lnTo>
                  <a:lnTo>
                    <a:pt x="14" y="181"/>
                  </a:lnTo>
                  <a:lnTo>
                    <a:pt x="12" y="183"/>
                  </a:lnTo>
                  <a:lnTo>
                    <a:pt x="10" y="177"/>
                  </a:lnTo>
                  <a:lnTo>
                    <a:pt x="12" y="165"/>
                  </a:lnTo>
                  <a:lnTo>
                    <a:pt x="14" y="171"/>
                  </a:lnTo>
                  <a:lnTo>
                    <a:pt x="22" y="165"/>
                  </a:lnTo>
                  <a:lnTo>
                    <a:pt x="33" y="165"/>
                  </a:lnTo>
                  <a:lnTo>
                    <a:pt x="26" y="163"/>
                  </a:lnTo>
                  <a:lnTo>
                    <a:pt x="22" y="157"/>
                  </a:lnTo>
                  <a:lnTo>
                    <a:pt x="16" y="153"/>
                  </a:lnTo>
                  <a:lnTo>
                    <a:pt x="14" y="157"/>
                  </a:lnTo>
                  <a:lnTo>
                    <a:pt x="12" y="157"/>
                  </a:lnTo>
                  <a:lnTo>
                    <a:pt x="14" y="148"/>
                  </a:lnTo>
                  <a:lnTo>
                    <a:pt x="16" y="130"/>
                  </a:lnTo>
                  <a:lnTo>
                    <a:pt x="14" y="116"/>
                  </a:lnTo>
                  <a:lnTo>
                    <a:pt x="16" y="92"/>
                  </a:lnTo>
                  <a:lnTo>
                    <a:pt x="16" y="85"/>
                  </a:lnTo>
                  <a:lnTo>
                    <a:pt x="12" y="73"/>
                  </a:lnTo>
                  <a:lnTo>
                    <a:pt x="8" y="65"/>
                  </a:lnTo>
                  <a:lnTo>
                    <a:pt x="6" y="59"/>
                  </a:lnTo>
                  <a:lnTo>
                    <a:pt x="6" y="53"/>
                  </a:lnTo>
                  <a:lnTo>
                    <a:pt x="8" y="47"/>
                  </a:lnTo>
                  <a:lnTo>
                    <a:pt x="8" y="41"/>
                  </a:lnTo>
                  <a:lnTo>
                    <a:pt x="12" y="35"/>
                  </a:lnTo>
                  <a:lnTo>
                    <a:pt x="14" y="28"/>
                  </a:lnTo>
                  <a:lnTo>
                    <a:pt x="16" y="26"/>
                  </a:lnTo>
                  <a:lnTo>
                    <a:pt x="14" y="18"/>
                  </a:lnTo>
                  <a:lnTo>
                    <a:pt x="20" y="22"/>
                  </a:lnTo>
                  <a:lnTo>
                    <a:pt x="31" y="35"/>
                  </a:lnTo>
                  <a:lnTo>
                    <a:pt x="39" y="39"/>
                  </a:lnTo>
                  <a:lnTo>
                    <a:pt x="45" y="43"/>
                  </a:lnTo>
                  <a:lnTo>
                    <a:pt x="49" y="49"/>
                  </a:lnTo>
                  <a:lnTo>
                    <a:pt x="57" y="53"/>
                  </a:lnTo>
                  <a:lnTo>
                    <a:pt x="69" y="57"/>
                  </a:lnTo>
                  <a:lnTo>
                    <a:pt x="75" y="61"/>
                  </a:lnTo>
                  <a:lnTo>
                    <a:pt x="88" y="65"/>
                  </a:lnTo>
                  <a:lnTo>
                    <a:pt x="96" y="69"/>
                  </a:lnTo>
                  <a:lnTo>
                    <a:pt x="102" y="69"/>
                  </a:lnTo>
                  <a:lnTo>
                    <a:pt x="108" y="67"/>
                  </a:lnTo>
                  <a:lnTo>
                    <a:pt x="108" y="73"/>
                  </a:lnTo>
                  <a:lnTo>
                    <a:pt x="110" y="79"/>
                  </a:lnTo>
                  <a:lnTo>
                    <a:pt x="116" y="77"/>
                  </a:lnTo>
                  <a:lnTo>
                    <a:pt x="120" y="85"/>
                  </a:lnTo>
                  <a:lnTo>
                    <a:pt x="120" y="79"/>
                  </a:lnTo>
                  <a:lnTo>
                    <a:pt x="126" y="75"/>
                  </a:lnTo>
                  <a:lnTo>
                    <a:pt x="126" y="81"/>
                  </a:lnTo>
                  <a:lnTo>
                    <a:pt x="128" y="96"/>
                  </a:lnTo>
                  <a:lnTo>
                    <a:pt x="126" y="104"/>
                  </a:lnTo>
                  <a:lnTo>
                    <a:pt x="120" y="110"/>
                  </a:lnTo>
                  <a:lnTo>
                    <a:pt x="116" y="116"/>
                  </a:lnTo>
                  <a:lnTo>
                    <a:pt x="116" y="110"/>
                  </a:lnTo>
                  <a:lnTo>
                    <a:pt x="118" y="104"/>
                  </a:lnTo>
                  <a:lnTo>
                    <a:pt x="108" y="118"/>
                  </a:lnTo>
                  <a:lnTo>
                    <a:pt x="102" y="122"/>
                  </a:lnTo>
                  <a:lnTo>
                    <a:pt x="90" y="132"/>
                  </a:lnTo>
                  <a:lnTo>
                    <a:pt x="85" y="138"/>
                  </a:lnTo>
                  <a:lnTo>
                    <a:pt x="92" y="142"/>
                  </a:lnTo>
                  <a:lnTo>
                    <a:pt x="104" y="140"/>
                  </a:lnTo>
                  <a:lnTo>
                    <a:pt x="98" y="140"/>
                  </a:lnTo>
                  <a:lnTo>
                    <a:pt x="92" y="140"/>
                  </a:lnTo>
                  <a:lnTo>
                    <a:pt x="90" y="134"/>
                  </a:lnTo>
                  <a:lnTo>
                    <a:pt x="102" y="122"/>
                  </a:lnTo>
                  <a:lnTo>
                    <a:pt x="114" y="120"/>
                  </a:lnTo>
                  <a:lnTo>
                    <a:pt x="120" y="112"/>
                  </a:lnTo>
                  <a:lnTo>
                    <a:pt x="134" y="100"/>
                  </a:lnTo>
                  <a:lnTo>
                    <a:pt x="136" y="106"/>
                  </a:lnTo>
                  <a:lnTo>
                    <a:pt x="136" y="112"/>
                  </a:lnTo>
                  <a:lnTo>
                    <a:pt x="132" y="116"/>
                  </a:lnTo>
                  <a:lnTo>
                    <a:pt x="126" y="114"/>
                  </a:lnTo>
                  <a:lnTo>
                    <a:pt x="126" y="122"/>
                  </a:lnTo>
                  <a:lnTo>
                    <a:pt x="126" y="126"/>
                  </a:lnTo>
                  <a:lnTo>
                    <a:pt x="120" y="126"/>
                  </a:lnTo>
                  <a:lnTo>
                    <a:pt x="120" y="132"/>
                  </a:lnTo>
                  <a:lnTo>
                    <a:pt x="126" y="130"/>
                  </a:lnTo>
                  <a:lnTo>
                    <a:pt x="128" y="136"/>
                  </a:lnTo>
                  <a:lnTo>
                    <a:pt x="118" y="159"/>
                  </a:lnTo>
                  <a:lnTo>
                    <a:pt x="112" y="155"/>
                  </a:lnTo>
                  <a:lnTo>
                    <a:pt x="118" y="148"/>
                  </a:lnTo>
                  <a:lnTo>
                    <a:pt x="112" y="148"/>
                  </a:lnTo>
                  <a:lnTo>
                    <a:pt x="108" y="155"/>
                  </a:lnTo>
                  <a:lnTo>
                    <a:pt x="106" y="161"/>
                  </a:lnTo>
                  <a:lnTo>
                    <a:pt x="104" y="165"/>
                  </a:lnTo>
                  <a:lnTo>
                    <a:pt x="104" y="159"/>
                  </a:lnTo>
                  <a:lnTo>
                    <a:pt x="106" y="153"/>
                  </a:lnTo>
                  <a:lnTo>
                    <a:pt x="108" y="146"/>
                  </a:lnTo>
                  <a:lnTo>
                    <a:pt x="96" y="155"/>
                  </a:lnTo>
                  <a:lnTo>
                    <a:pt x="92" y="161"/>
                  </a:lnTo>
                  <a:lnTo>
                    <a:pt x="85" y="161"/>
                  </a:lnTo>
                  <a:lnTo>
                    <a:pt x="92" y="163"/>
                  </a:lnTo>
                  <a:lnTo>
                    <a:pt x="90" y="169"/>
                  </a:lnTo>
                  <a:lnTo>
                    <a:pt x="94" y="173"/>
                  </a:lnTo>
                  <a:lnTo>
                    <a:pt x="96" y="167"/>
                  </a:lnTo>
                  <a:lnTo>
                    <a:pt x="102" y="163"/>
                  </a:lnTo>
                  <a:lnTo>
                    <a:pt x="104" y="169"/>
                  </a:lnTo>
                  <a:lnTo>
                    <a:pt x="110" y="169"/>
                  </a:lnTo>
                  <a:lnTo>
                    <a:pt x="116" y="165"/>
                  </a:lnTo>
                  <a:lnTo>
                    <a:pt x="120" y="161"/>
                  </a:lnTo>
                  <a:lnTo>
                    <a:pt x="132" y="157"/>
                  </a:lnTo>
                  <a:lnTo>
                    <a:pt x="138" y="151"/>
                  </a:lnTo>
                  <a:lnTo>
                    <a:pt x="136" y="136"/>
                  </a:lnTo>
                  <a:lnTo>
                    <a:pt x="142" y="130"/>
                  </a:lnTo>
                  <a:lnTo>
                    <a:pt x="138" y="124"/>
                  </a:lnTo>
                  <a:lnTo>
                    <a:pt x="142" y="120"/>
                  </a:lnTo>
                  <a:lnTo>
                    <a:pt x="142" y="114"/>
                  </a:lnTo>
                  <a:lnTo>
                    <a:pt x="151" y="106"/>
                  </a:lnTo>
                  <a:lnTo>
                    <a:pt x="157" y="100"/>
                  </a:lnTo>
                  <a:lnTo>
                    <a:pt x="155" y="94"/>
                  </a:lnTo>
                  <a:lnTo>
                    <a:pt x="153" y="87"/>
                  </a:lnTo>
                  <a:lnTo>
                    <a:pt x="153" y="75"/>
                  </a:lnTo>
                  <a:lnTo>
                    <a:pt x="153" y="73"/>
                  </a:lnTo>
                  <a:lnTo>
                    <a:pt x="155" y="69"/>
                  </a:lnTo>
                  <a:lnTo>
                    <a:pt x="149" y="61"/>
                  </a:lnTo>
                  <a:lnTo>
                    <a:pt x="147" y="55"/>
                  </a:lnTo>
                  <a:lnTo>
                    <a:pt x="142" y="55"/>
                  </a:lnTo>
                  <a:lnTo>
                    <a:pt x="142" y="49"/>
                  </a:lnTo>
                  <a:lnTo>
                    <a:pt x="147" y="51"/>
                  </a:lnTo>
                  <a:lnTo>
                    <a:pt x="153" y="53"/>
                  </a:lnTo>
                  <a:lnTo>
                    <a:pt x="155" y="47"/>
                  </a:lnTo>
                  <a:lnTo>
                    <a:pt x="151" y="41"/>
                  </a:lnTo>
                  <a:lnTo>
                    <a:pt x="157" y="45"/>
                  </a:lnTo>
                  <a:lnTo>
                    <a:pt x="159" y="39"/>
                  </a:lnTo>
                  <a:lnTo>
                    <a:pt x="157" y="33"/>
                  </a:lnTo>
                  <a:lnTo>
                    <a:pt x="159" y="26"/>
                  </a:lnTo>
                  <a:lnTo>
                    <a:pt x="153" y="24"/>
                  </a:lnTo>
                  <a:lnTo>
                    <a:pt x="149" y="18"/>
                  </a:lnTo>
                  <a:lnTo>
                    <a:pt x="149" y="14"/>
                  </a:lnTo>
                  <a:lnTo>
                    <a:pt x="145" y="10"/>
                  </a:lnTo>
                  <a:lnTo>
                    <a:pt x="145" y="4"/>
                  </a:lnTo>
                  <a:lnTo>
                    <a:pt x="149" y="0"/>
                  </a:lnTo>
                  <a:lnTo>
                    <a:pt x="234" y="22"/>
                  </a:lnTo>
                  <a:lnTo>
                    <a:pt x="330" y="47"/>
                  </a:lnTo>
                  <a:lnTo>
                    <a:pt x="442" y="71"/>
                  </a:lnTo>
                  <a:lnTo>
                    <a:pt x="501" y="83"/>
                  </a:lnTo>
                  <a:lnTo>
                    <a:pt x="501" y="87"/>
                  </a:lnTo>
                  <a:lnTo>
                    <a:pt x="456" y="301"/>
                  </a:lnTo>
                  <a:lnTo>
                    <a:pt x="454" y="319"/>
                  </a:lnTo>
                  <a:lnTo>
                    <a:pt x="450" y="325"/>
                  </a:lnTo>
                  <a:lnTo>
                    <a:pt x="454" y="338"/>
                  </a:lnTo>
                  <a:lnTo>
                    <a:pt x="452" y="358"/>
                  </a:lnTo>
                  <a:lnTo>
                    <a:pt x="454" y="362"/>
                  </a:lnTo>
                  <a:lnTo>
                    <a:pt x="376" y="348"/>
                  </a:lnTo>
                  <a:lnTo>
                    <a:pt x="315" y="334"/>
                  </a:lnTo>
                  <a:lnTo>
                    <a:pt x="309" y="338"/>
                  </a:lnTo>
                  <a:lnTo>
                    <a:pt x="303" y="336"/>
                  </a:lnTo>
                  <a:lnTo>
                    <a:pt x="297" y="334"/>
                  </a:lnTo>
                  <a:lnTo>
                    <a:pt x="283" y="334"/>
                  </a:lnTo>
                  <a:lnTo>
                    <a:pt x="279" y="332"/>
                  </a:lnTo>
                  <a:lnTo>
                    <a:pt x="273" y="336"/>
                  </a:lnTo>
                  <a:lnTo>
                    <a:pt x="252" y="334"/>
                  </a:lnTo>
                  <a:lnTo>
                    <a:pt x="240" y="336"/>
                  </a:lnTo>
                  <a:lnTo>
                    <a:pt x="228" y="338"/>
                  </a:lnTo>
                  <a:lnTo>
                    <a:pt x="222" y="340"/>
                  </a:lnTo>
                  <a:lnTo>
                    <a:pt x="216" y="338"/>
                  </a:lnTo>
                  <a:lnTo>
                    <a:pt x="212" y="332"/>
                  </a:lnTo>
                  <a:lnTo>
                    <a:pt x="204" y="332"/>
                  </a:lnTo>
                  <a:lnTo>
                    <a:pt x="185" y="336"/>
                  </a:lnTo>
                  <a:lnTo>
                    <a:pt x="179" y="332"/>
                  </a:lnTo>
                  <a:lnTo>
                    <a:pt x="167" y="334"/>
                  </a:lnTo>
                  <a:lnTo>
                    <a:pt x="167" y="328"/>
                  </a:lnTo>
                  <a:lnTo>
                    <a:pt x="161" y="323"/>
                  </a:lnTo>
                  <a:lnTo>
                    <a:pt x="155" y="321"/>
                  </a:lnTo>
                  <a:lnTo>
                    <a:pt x="147" y="317"/>
                  </a:lnTo>
                  <a:lnTo>
                    <a:pt x="136" y="317"/>
                  </a:lnTo>
                  <a:lnTo>
                    <a:pt x="130" y="315"/>
                  </a:lnTo>
                  <a:lnTo>
                    <a:pt x="126" y="315"/>
                  </a:lnTo>
                  <a:lnTo>
                    <a:pt x="118" y="319"/>
                  </a:lnTo>
                  <a:lnTo>
                    <a:pt x="112" y="319"/>
                  </a:lnTo>
                  <a:lnTo>
                    <a:pt x="100" y="321"/>
                  </a:lnTo>
                  <a:lnTo>
                    <a:pt x="96" y="319"/>
                  </a:lnTo>
                  <a:lnTo>
                    <a:pt x="88" y="315"/>
                  </a:lnTo>
                  <a:lnTo>
                    <a:pt x="85" y="315"/>
                  </a:lnTo>
                  <a:lnTo>
                    <a:pt x="79" y="311"/>
                  </a:lnTo>
                  <a:lnTo>
                    <a:pt x="69" y="307"/>
                  </a:lnTo>
                  <a:lnTo>
                    <a:pt x="67" y="303"/>
                  </a:lnTo>
                  <a:lnTo>
                    <a:pt x="71" y="273"/>
                  </a:lnTo>
                  <a:lnTo>
                    <a:pt x="67" y="260"/>
                  </a:lnTo>
                  <a:lnTo>
                    <a:pt x="61" y="254"/>
                  </a:lnTo>
                  <a:lnTo>
                    <a:pt x="57" y="248"/>
                  </a:lnTo>
                  <a:lnTo>
                    <a:pt x="53" y="246"/>
                  </a:lnTo>
                  <a:lnTo>
                    <a:pt x="47" y="248"/>
                  </a:lnTo>
                  <a:lnTo>
                    <a:pt x="41" y="242"/>
                  </a:lnTo>
                  <a:lnTo>
                    <a:pt x="39" y="236"/>
                  </a:lnTo>
                  <a:lnTo>
                    <a:pt x="39" y="236"/>
                  </a:lnTo>
                  <a:lnTo>
                    <a:pt x="35" y="234"/>
                  </a:lnTo>
                  <a:close/>
                </a:path>
              </a:pathLst>
            </a:custGeom>
            <a:solidFill>
              <a:schemeClr val="tx2"/>
            </a:solid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8" name="Freeform 344">
              <a:extLst>
                <a:ext uri="{FF2B5EF4-FFF2-40B4-BE49-F238E27FC236}">
                  <a16:creationId xmlns:a16="http://schemas.microsoft.com/office/drawing/2014/main" id="{34A0493B-A260-458C-9884-D7D8BB194437}"/>
                </a:ext>
              </a:extLst>
            </p:cNvPr>
            <p:cNvSpPr>
              <a:spLocks/>
            </p:cNvSpPr>
            <p:nvPr/>
          </p:nvSpPr>
          <p:spPr bwMode="auto">
            <a:xfrm>
              <a:off x="5718499" y="3123197"/>
              <a:ext cx="779889" cy="1225315"/>
            </a:xfrm>
            <a:custGeom>
              <a:avLst/>
              <a:gdLst/>
              <a:ahLst/>
              <a:cxnLst>
                <a:cxn ang="0">
                  <a:pos x="14" y="215"/>
                </a:cxn>
                <a:cxn ang="0">
                  <a:pos x="67" y="0"/>
                </a:cxn>
                <a:cxn ang="0">
                  <a:pos x="187" y="28"/>
                </a:cxn>
                <a:cxn ang="0">
                  <a:pos x="272" y="46"/>
                </a:cxn>
                <a:cxn ang="0">
                  <a:pos x="382" y="69"/>
                </a:cxn>
                <a:cxn ang="0">
                  <a:pos x="476" y="87"/>
                </a:cxn>
                <a:cxn ang="0">
                  <a:pos x="392" y="557"/>
                </a:cxn>
                <a:cxn ang="0">
                  <a:pos x="378" y="632"/>
                </a:cxn>
                <a:cxn ang="0">
                  <a:pos x="372" y="640"/>
                </a:cxn>
                <a:cxn ang="0">
                  <a:pos x="366" y="649"/>
                </a:cxn>
                <a:cxn ang="0">
                  <a:pos x="360" y="647"/>
                </a:cxn>
                <a:cxn ang="0">
                  <a:pos x="358" y="640"/>
                </a:cxn>
                <a:cxn ang="0">
                  <a:pos x="352" y="634"/>
                </a:cxn>
                <a:cxn ang="0">
                  <a:pos x="346" y="634"/>
                </a:cxn>
                <a:cxn ang="0">
                  <a:pos x="339" y="630"/>
                </a:cxn>
                <a:cxn ang="0">
                  <a:pos x="333" y="630"/>
                </a:cxn>
                <a:cxn ang="0">
                  <a:pos x="325" y="636"/>
                </a:cxn>
                <a:cxn ang="0">
                  <a:pos x="323" y="644"/>
                </a:cxn>
                <a:cxn ang="0">
                  <a:pos x="327" y="657"/>
                </a:cxn>
                <a:cxn ang="0">
                  <a:pos x="323" y="661"/>
                </a:cxn>
                <a:cxn ang="0">
                  <a:pos x="323" y="667"/>
                </a:cxn>
                <a:cxn ang="0">
                  <a:pos x="323" y="679"/>
                </a:cxn>
                <a:cxn ang="0">
                  <a:pos x="321" y="687"/>
                </a:cxn>
                <a:cxn ang="0">
                  <a:pos x="321" y="695"/>
                </a:cxn>
                <a:cxn ang="0">
                  <a:pos x="323" y="708"/>
                </a:cxn>
                <a:cxn ang="0">
                  <a:pos x="321" y="722"/>
                </a:cxn>
                <a:cxn ang="0">
                  <a:pos x="315" y="726"/>
                </a:cxn>
                <a:cxn ang="0">
                  <a:pos x="315" y="740"/>
                </a:cxn>
                <a:cxn ang="0">
                  <a:pos x="221" y="602"/>
                </a:cxn>
                <a:cxn ang="0">
                  <a:pos x="0" y="278"/>
                </a:cxn>
                <a:cxn ang="0">
                  <a:pos x="14" y="215"/>
                </a:cxn>
              </a:cxnLst>
              <a:rect l="0" t="0" r="r" b="b"/>
              <a:pathLst>
                <a:path w="476" h="740">
                  <a:moveTo>
                    <a:pt x="14" y="215"/>
                  </a:moveTo>
                  <a:lnTo>
                    <a:pt x="67" y="0"/>
                  </a:lnTo>
                  <a:lnTo>
                    <a:pt x="187" y="28"/>
                  </a:lnTo>
                  <a:lnTo>
                    <a:pt x="272" y="46"/>
                  </a:lnTo>
                  <a:lnTo>
                    <a:pt x="382" y="69"/>
                  </a:lnTo>
                  <a:lnTo>
                    <a:pt x="476" y="87"/>
                  </a:lnTo>
                  <a:lnTo>
                    <a:pt x="392" y="557"/>
                  </a:lnTo>
                  <a:lnTo>
                    <a:pt x="378" y="632"/>
                  </a:lnTo>
                  <a:lnTo>
                    <a:pt x="372" y="640"/>
                  </a:lnTo>
                  <a:lnTo>
                    <a:pt x="366" y="649"/>
                  </a:lnTo>
                  <a:lnTo>
                    <a:pt x="360" y="647"/>
                  </a:lnTo>
                  <a:lnTo>
                    <a:pt x="358" y="640"/>
                  </a:lnTo>
                  <a:lnTo>
                    <a:pt x="352" y="634"/>
                  </a:lnTo>
                  <a:lnTo>
                    <a:pt x="346" y="634"/>
                  </a:lnTo>
                  <a:lnTo>
                    <a:pt x="339" y="630"/>
                  </a:lnTo>
                  <a:lnTo>
                    <a:pt x="333" y="630"/>
                  </a:lnTo>
                  <a:lnTo>
                    <a:pt x="325" y="636"/>
                  </a:lnTo>
                  <a:lnTo>
                    <a:pt x="323" y="644"/>
                  </a:lnTo>
                  <a:lnTo>
                    <a:pt x="327" y="657"/>
                  </a:lnTo>
                  <a:lnTo>
                    <a:pt x="323" y="661"/>
                  </a:lnTo>
                  <a:lnTo>
                    <a:pt x="323" y="667"/>
                  </a:lnTo>
                  <a:lnTo>
                    <a:pt x="323" y="679"/>
                  </a:lnTo>
                  <a:lnTo>
                    <a:pt x="321" y="687"/>
                  </a:lnTo>
                  <a:lnTo>
                    <a:pt x="321" y="695"/>
                  </a:lnTo>
                  <a:lnTo>
                    <a:pt x="323" y="708"/>
                  </a:lnTo>
                  <a:lnTo>
                    <a:pt x="321" y="722"/>
                  </a:lnTo>
                  <a:lnTo>
                    <a:pt x="315" y="726"/>
                  </a:lnTo>
                  <a:lnTo>
                    <a:pt x="315" y="740"/>
                  </a:lnTo>
                  <a:lnTo>
                    <a:pt x="221" y="602"/>
                  </a:lnTo>
                  <a:lnTo>
                    <a:pt x="0" y="278"/>
                  </a:lnTo>
                  <a:lnTo>
                    <a:pt x="14" y="215"/>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9" name="Freeform 346">
              <a:extLst>
                <a:ext uri="{FF2B5EF4-FFF2-40B4-BE49-F238E27FC236}">
                  <a16:creationId xmlns:a16="http://schemas.microsoft.com/office/drawing/2014/main" id="{89EF47BE-722F-4838-8109-DD4FB9746A0B}"/>
                </a:ext>
              </a:extLst>
            </p:cNvPr>
            <p:cNvSpPr>
              <a:spLocks/>
            </p:cNvSpPr>
            <p:nvPr/>
          </p:nvSpPr>
          <p:spPr bwMode="auto">
            <a:xfrm>
              <a:off x="6138869" y="4046222"/>
              <a:ext cx="833957" cy="986874"/>
            </a:xfrm>
            <a:custGeom>
              <a:avLst/>
              <a:gdLst/>
              <a:ahLst/>
              <a:cxnLst>
                <a:cxn ang="0">
                  <a:pos x="14" y="395"/>
                </a:cxn>
                <a:cxn ang="0">
                  <a:pos x="20" y="395"/>
                </a:cxn>
                <a:cxn ang="0">
                  <a:pos x="26" y="391"/>
                </a:cxn>
                <a:cxn ang="0">
                  <a:pos x="35" y="376"/>
                </a:cxn>
                <a:cxn ang="0">
                  <a:pos x="26" y="366"/>
                </a:cxn>
                <a:cxn ang="0">
                  <a:pos x="20" y="358"/>
                </a:cxn>
                <a:cxn ang="0">
                  <a:pos x="22" y="346"/>
                </a:cxn>
                <a:cxn ang="0">
                  <a:pos x="24" y="334"/>
                </a:cxn>
                <a:cxn ang="0">
                  <a:pos x="41" y="317"/>
                </a:cxn>
                <a:cxn ang="0">
                  <a:pos x="47" y="303"/>
                </a:cxn>
                <a:cxn ang="0">
                  <a:pos x="51" y="281"/>
                </a:cxn>
                <a:cxn ang="0">
                  <a:pos x="59" y="271"/>
                </a:cxn>
                <a:cxn ang="0">
                  <a:pos x="86" y="254"/>
                </a:cxn>
                <a:cxn ang="0">
                  <a:pos x="69" y="236"/>
                </a:cxn>
                <a:cxn ang="0">
                  <a:pos x="67" y="222"/>
                </a:cxn>
                <a:cxn ang="0">
                  <a:pos x="65" y="208"/>
                </a:cxn>
                <a:cxn ang="0">
                  <a:pos x="57" y="189"/>
                </a:cxn>
                <a:cxn ang="0">
                  <a:pos x="59" y="169"/>
                </a:cxn>
                <a:cxn ang="0">
                  <a:pos x="67" y="151"/>
                </a:cxn>
                <a:cxn ang="0">
                  <a:pos x="65" y="130"/>
                </a:cxn>
                <a:cxn ang="0">
                  <a:pos x="67" y="110"/>
                </a:cxn>
                <a:cxn ang="0">
                  <a:pos x="71" y="100"/>
                </a:cxn>
                <a:cxn ang="0">
                  <a:pos x="69" y="79"/>
                </a:cxn>
                <a:cxn ang="0">
                  <a:pos x="83" y="73"/>
                </a:cxn>
                <a:cxn ang="0">
                  <a:pos x="96" y="77"/>
                </a:cxn>
                <a:cxn ang="0">
                  <a:pos x="104" y="90"/>
                </a:cxn>
                <a:cxn ang="0">
                  <a:pos x="116" y="83"/>
                </a:cxn>
                <a:cxn ang="0">
                  <a:pos x="136" y="0"/>
                </a:cxn>
                <a:cxn ang="0">
                  <a:pos x="305" y="31"/>
                </a:cxn>
                <a:cxn ang="0">
                  <a:pos x="509" y="57"/>
                </a:cxn>
                <a:cxn ang="0">
                  <a:pos x="440" y="596"/>
                </a:cxn>
                <a:cxn ang="0">
                  <a:pos x="279" y="574"/>
                </a:cxn>
                <a:cxn ang="0">
                  <a:pos x="18" y="425"/>
                </a:cxn>
                <a:cxn ang="0">
                  <a:pos x="2" y="407"/>
                </a:cxn>
              </a:cxnLst>
              <a:rect l="0" t="0" r="r" b="b"/>
              <a:pathLst>
                <a:path w="509" h="596">
                  <a:moveTo>
                    <a:pt x="12" y="395"/>
                  </a:moveTo>
                  <a:lnTo>
                    <a:pt x="14" y="395"/>
                  </a:lnTo>
                  <a:lnTo>
                    <a:pt x="16" y="393"/>
                  </a:lnTo>
                  <a:lnTo>
                    <a:pt x="20" y="395"/>
                  </a:lnTo>
                  <a:lnTo>
                    <a:pt x="24" y="397"/>
                  </a:lnTo>
                  <a:lnTo>
                    <a:pt x="26" y="391"/>
                  </a:lnTo>
                  <a:lnTo>
                    <a:pt x="35" y="387"/>
                  </a:lnTo>
                  <a:lnTo>
                    <a:pt x="35" y="376"/>
                  </a:lnTo>
                  <a:lnTo>
                    <a:pt x="33" y="370"/>
                  </a:lnTo>
                  <a:lnTo>
                    <a:pt x="26" y="366"/>
                  </a:lnTo>
                  <a:lnTo>
                    <a:pt x="20" y="364"/>
                  </a:lnTo>
                  <a:lnTo>
                    <a:pt x="20" y="358"/>
                  </a:lnTo>
                  <a:lnTo>
                    <a:pt x="22" y="352"/>
                  </a:lnTo>
                  <a:lnTo>
                    <a:pt x="22" y="346"/>
                  </a:lnTo>
                  <a:lnTo>
                    <a:pt x="20" y="340"/>
                  </a:lnTo>
                  <a:lnTo>
                    <a:pt x="24" y="334"/>
                  </a:lnTo>
                  <a:lnTo>
                    <a:pt x="31" y="330"/>
                  </a:lnTo>
                  <a:lnTo>
                    <a:pt x="41" y="317"/>
                  </a:lnTo>
                  <a:lnTo>
                    <a:pt x="43" y="309"/>
                  </a:lnTo>
                  <a:lnTo>
                    <a:pt x="47" y="303"/>
                  </a:lnTo>
                  <a:lnTo>
                    <a:pt x="47" y="291"/>
                  </a:lnTo>
                  <a:lnTo>
                    <a:pt x="51" y="281"/>
                  </a:lnTo>
                  <a:lnTo>
                    <a:pt x="55" y="277"/>
                  </a:lnTo>
                  <a:lnTo>
                    <a:pt x="59" y="271"/>
                  </a:lnTo>
                  <a:lnTo>
                    <a:pt x="79" y="258"/>
                  </a:lnTo>
                  <a:lnTo>
                    <a:pt x="86" y="254"/>
                  </a:lnTo>
                  <a:lnTo>
                    <a:pt x="81" y="248"/>
                  </a:lnTo>
                  <a:lnTo>
                    <a:pt x="69" y="236"/>
                  </a:lnTo>
                  <a:lnTo>
                    <a:pt x="69" y="228"/>
                  </a:lnTo>
                  <a:lnTo>
                    <a:pt x="67" y="222"/>
                  </a:lnTo>
                  <a:lnTo>
                    <a:pt x="67" y="216"/>
                  </a:lnTo>
                  <a:lnTo>
                    <a:pt x="65" y="208"/>
                  </a:lnTo>
                  <a:lnTo>
                    <a:pt x="57" y="195"/>
                  </a:lnTo>
                  <a:lnTo>
                    <a:pt x="57" y="189"/>
                  </a:lnTo>
                  <a:lnTo>
                    <a:pt x="59" y="183"/>
                  </a:lnTo>
                  <a:lnTo>
                    <a:pt x="59" y="169"/>
                  </a:lnTo>
                  <a:lnTo>
                    <a:pt x="65" y="165"/>
                  </a:lnTo>
                  <a:lnTo>
                    <a:pt x="67" y="151"/>
                  </a:lnTo>
                  <a:lnTo>
                    <a:pt x="65" y="138"/>
                  </a:lnTo>
                  <a:lnTo>
                    <a:pt x="65" y="130"/>
                  </a:lnTo>
                  <a:lnTo>
                    <a:pt x="67" y="122"/>
                  </a:lnTo>
                  <a:lnTo>
                    <a:pt x="67" y="110"/>
                  </a:lnTo>
                  <a:lnTo>
                    <a:pt x="67" y="104"/>
                  </a:lnTo>
                  <a:lnTo>
                    <a:pt x="71" y="100"/>
                  </a:lnTo>
                  <a:lnTo>
                    <a:pt x="67" y="87"/>
                  </a:lnTo>
                  <a:lnTo>
                    <a:pt x="69" y="79"/>
                  </a:lnTo>
                  <a:lnTo>
                    <a:pt x="77" y="73"/>
                  </a:lnTo>
                  <a:lnTo>
                    <a:pt x="83" y="73"/>
                  </a:lnTo>
                  <a:lnTo>
                    <a:pt x="90" y="77"/>
                  </a:lnTo>
                  <a:lnTo>
                    <a:pt x="96" y="77"/>
                  </a:lnTo>
                  <a:lnTo>
                    <a:pt x="102" y="83"/>
                  </a:lnTo>
                  <a:lnTo>
                    <a:pt x="104" y="90"/>
                  </a:lnTo>
                  <a:lnTo>
                    <a:pt x="110" y="92"/>
                  </a:lnTo>
                  <a:lnTo>
                    <a:pt x="116" y="83"/>
                  </a:lnTo>
                  <a:lnTo>
                    <a:pt x="122" y="75"/>
                  </a:lnTo>
                  <a:lnTo>
                    <a:pt x="136" y="0"/>
                  </a:lnTo>
                  <a:lnTo>
                    <a:pt x="206" y="14"/>
                  </a:lnTo>
                  <a:lnTo>
                    <a:pt x="305" y="31"/>
                  </a:lnTo>
                  <a:lnTo>
                    <a:pt x="405" y="45"/>
                  </a:lnTo>
                  <a:lnTo>
                    <a:pt x="509" y="57"/>
                  </a:lnTo>
                  <a:lnTo>
                    <a:pt x="440" y="592"/>
                  </a:lnTo>
                  <a:lnTo>
                    <a:pt x="440" y="596"/>
                  </a:lnTo>
                  <a:lnTo>
                    <a:pt x="401" y="590"/>
                  </a:lnTo>
                  <a:lnTo>
                    <a:pt x="279" y="574"/>
                  </a:lnTo>
                  <a:lnTo>
                    <a:pt x="177" y="515"/>
                  </a:lnTo>
                  <a:lnTo>
                    <a:pt x="18" y="425"/>
                  </a:lnTo>
                  <a:lnTo>
                    <a:pt x="0" y="413"/>
                  </a:lnTo>
                  <a:lnTo>
                    <a:pt x="2" y="407"/>
                  </a:lnTo>
                  <a:lnTo>
                    <a:pt x="12" y="395"/>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0" name="Freeform 348">
              <a:extLst>
                <a:ext uri="{FF2B5EF4-FFF2-40B4-BE49-F238E27FC236}">
                  <a16:creationId xmlns:a16="http://schemas.microsoft.com/office/drawing/2014/main" id="{C56E64EB-99EC-405C-A44F-6C18E2F657BA}"/>
                </a:ext>
              </a:extLst>
            </p:cNvPr>
            <p:cNvSpPr>
              <a:spLocks/>
            </p:cNvSpPr>
            <p:nvPr/>
          </p:nvSpPr>
          <p:spPr bwMode="auto">
            <a:xfrm>
              <a:off x="6165083" y="2122149"/>
              <a:ext cx="730736" cy="1200477"/>
            </a:xfrm>
            <a:custGeom>
              <a:avLst/>
              <a:gdLst/>
              <a:ahLst/>
              <a:cxnLst>
                <a:cxn ang="0">
                  <a:pos x="35" y="483"/>
                </a:cxn>
                <a:cxn ang="0">
                  <a:pos x="39" y="476"/>
                </a:cxn>
                <a:cxn ang="0">
                  <a:pos x="45" y="456"/>
                </a:cxn>
                <a:cxn ang="0">
                  <a:pos x="47" y="444"/>
                </a:cxn>
                <a:cxn ang="0">
                  <a:pos x="35" y="438"/>
                </a:cxn>
                <a:cxn ang="0">
                  <a:pos x="37" y="415"/>
                </a:cxn>
                <a:cxn ang="0">
                  <a:pos x="51" y="397"/>
                </a:cxn>
                <a:cxn ang="0">
                  <a:pos x="65" y="385"/>
                </a:cxn>
                <a:cxn ang="0">
                  <a:pos x="70" y="375"/>
                </a:cxn>
                <a:cxn ang="0">
                  <a:pos x="90" y="344"/>
                </a:cxn>
                <a:cxn ang="0">
                  <a:pos x="108" y="322"/>
                </a:cxn>
                <a:cxn ang="0">
                  <a:pos x="94" y="297"/>
                </a:cxn>
                <a:cxn ang="0">
                  <a:pos x="88" y="289"/>
                </a:cxn>
                <a:cxn ang="0">
                  <a:pos x="86" y="275"/>
                </a:cxn>
                <a:cxn ang="0">
                  <a:pos x="84" y="242"/>
                </a:cxn>
                <a:cxn ang="0">
                  <a:pos x="90" y="218"/>
                </a:cxn>
                <a:cxn ang="0">
                  <a:pos x="135" y="0"/>
                </a:cxn>
                <a:cxn ang="0">
                  <a:pos x="198" y="15"/>
                </a:cxn>
                <a:cxn ang="0">
                  <a:pos x="177" y="108"/>
                </a:cxn>
                <a:cxn ang="0">
                  <a:pos x="188" y="129"/>
                </a:cxn>
                <a:cxn ang="0">
                  <a:pos x="196" y="147"/>
                </a:cxn>
                <a:cxn ang="0">
                  <a:pos x="196" y="159"/>
                </a:cxn>
                <a:cxn ang="0">
                  <a:pos x="200" y="171"/>
                </a:cxn>
                <a:cxn ang="0">
                  <a:pos x="210" y="183"/>
                </a:cxn>
                <a:cxn ang="0">
                  <a:pos x="216" y="196"/>
                </a:cxn>
                <a:cxn ang="0">
                  <a:pos x="226" y="214"/>
                </a:cxn>
                <a:cxn ang="0">
                  <a:pos x="230" y="222"/>
                </a:cxn>
                <a:cxn ang="0">
                  <a:pos x="236" y="234"/>
                </a:cxn>
                <a:cxn ang="0">
                  <a:pos x="247" y="240"/>
                </a:cxn>
                <a:cxn ang="0">
                  <a:pos x="251" y="251"/>
                </a:cxn>
                <a:cxn ang="0">
                  <a:pos x="265" y="253"/>
                </a:cxn>
                <a:cxn ang="0">
                  <a:pos x="251" y="283"/>
                </a:cxn>
                <a:cxn ang="0">
                  <a:pos x="245" y="295"/>
                </a:cxn>
                <a:cxn ang="0">
                  <a:pos x="245" y="308"/>
                </a:cxn>
                <a:cxn ang="0">
                  <a:pos x="245" y="326"/>
                </a:cxn>
                <a:cxn ang="0">
                  <a:pos x="236" y="332"/>
                </a:cxn>
                <a:cxn ang="0">
                  <a:pos x="232" y="344"/>
                </a:cxn>
                <a:cxn ang="0">
                  <a:pos x="238" y="352"/>
                </a:cxn>
                <a:cxn ang="0">
                  <a:pos x="251" y="360"/>
                </a:cxn>
                <a:cxn ang="0">
                  <a:pos x="275" y="352"/>
                </a:cxn>
                <a:cxn ang="0">
                  <a:pos x="281" y="371"/>
                </a:cxn>
                <a:cxn ang="0">
                  <a:pos x="289" y="399"/>
                </a:cxn>
                <a:cxn ang="0">
                  <a:pos x="295" y="411"/>
                </a:cxn>
                <a:cxn ang="0">
                  <a:pos x="293" y="426"/>
                </a:cxn>
                <a:cxn ang="0">
                  <a:pos x="299" y="438"/>
                </a:cxn>
                <a:cxn ang="0">
                  <a:pos x="312" y="442"/>
                </a:cxn>
                <a:cxn ang="0">
                  <a:pos x="314" y="458"/>
                </a:cxn>
                <a:cxn ang="0">
                  <a:pos x="316" y="470"/>
                </a:cxn>
                <a:cxn ang="0">
                  <a:pos x="326" y="483"/>
                </a:cxn>
                <a:cxn ang="0">
                  <a:pos x="328" y="474"/>
                </a:cxn>
                <a:cxn ang="0">
                  <a:pos x="346" y="474"/>
                </a:cxn>
                <a:cxn ang="0">
                  <a:pos x="358" y="476"/>
                </a:cxn>
                <a:cxn ang="0">
                  <a:pos x="369" y="470"/>
                </a:cxn>
                <a:cxn ang="0">
                  <a:pos x="393" y="474"/>
                </a:cxn>
                <a:cxn ang="0">
                  <a:pos x="405" y="476"/>
                </a:cxn>
                <a:cxn ang="0">
                  <a:pos x="417" y="476"/>
                </a:cxn>
                <a:cxn ang="0">
                  <a:pos x="434" y="466"/>
                </a:cxn>
                <a:cxn ang="0">
                  <a:pos x="440" y="483"/>
                </a:cxn>
                <a:cxn ang="0">
                  <a:pos x="411" y="725"/>
                </a:cxn>
                <a:cxn ang="0">
                  <a:pos x="232" y="696"/>
                </a:cxn>
                <a:cxn ang="0">
                  <a:pos x="110" y="674"/>
                </a:cxn>
              </a:cxnLst>
              <a:rect l="0" t="0" r="r" b="b"/>
              <a:pathLst>
                <a:path w="446" h="725">
                  <a:moveTo>
                    <a:pt x="0" y="651"/>
                  </a:moveTo>
                  <a:lnTo>
                    <a:pt x="35" y="483"/>
                  </a:lnTo>
                  <a:lnTo>
                    <a:pt x="37" y="478"/>
                  </a:lnTo>
                  <a:lnTo>
                    <a:pt x="39" y="476"/>
                  </a:lnTo>
                  <a:lnTo>
                    <a:pt x="45" y="464"/>
                  </a:lnTo>
                  <a:lnTo>
                    <a:pt x="45" y="456"/>
                  </a:lnTo>
                  <a:lnTo>
                    <a:pt x="51" y="450"/>
                  </a:lnTo>
                  <a:lnTo>
                    <a:pt x="47" y="444"/>
                  </a:lnTo>
                  <a:lnTo>
                    <a:pt x="41" y="440"/>
                  </a:lnTo>
                  <a:lnTo>
                    <a:pt x="35" y="438"/>
                  </a:lnTo>
                  <a:lnTo>
                    <a:pt x="33" y="434"/>
                  </a:lnTo>
                  <a:lnTo>
                    <a:pt x="37" y="415"/>
                  </a:lnTo>
                  <a:lnTo>
                    <a:pt x="43" y="409"/>
                  </a:lnTo>
                  <a:lnTo>
                    <a:pt x="51" y="397"/>
                  </a:lnTo>
                  <a:lnTo>
                    <a:pt x="61" y="391"/>
                  </a:lnTo>
                  <a:lnTo>
                    <a:pt x="65" y="385"/>
                  </a:lnTo>
                  <a:lnTo>
                    <a:pt x="70" y="379"/>
                  </a:lnTo>
                  <a:lnTo>
                    <a:pt x="70" y="375"/>
                  </a:lnTo>
                  <a:lnTo>
                    <a:pt x="80" y="363"/>
                  </a:lnTo>
                  <a:lnTo>
                    <a:pt x="90" y="344"/>
                  </a:lnTo>
                  <a:lnTo>
                    <a:pt x="104" y="328"/>
                  </a:lnTo>
                  <a:lnTo>
                    <a:pt x="108" y="322"/>
                  </a:lnTo>
                  <a:lnTo>
                    <a:pt x="104" y="310"/>
                  </a:lnTo>
                  <a:lnTo>
                    <a:pt x="94" y="297"/>
                  </a:lnTo>
                  <a:lnTo>
                    <a:pt x="92" y="295"/>
                  </a:lnTo>
                  <a:lnTo>
                    <a:pt x="88" y="289"/>
                  </a:lnTo>
                  <a:lnTo>
                    <a:pt x="88" y="279"/>
                  </a:lnTo>
                  <a:lnTo>
                    <a:pt x="86" y="275"/>
                  </a:lnTo>
                  <a:lnTo>
                    <a:pt x="88" y="255"/>
                  </a:lnTo>
                  <a:lnTo>
                    <a:pt x="84" y="242"/>
                  </a:lnTo>
                  <a:lnTo>
                    <a:pt x="88" y="236"/>
                  </a:lnTo>
                  <a:lnTo>
                    <a:pt x="90" y="218"/>
                  </a:lnTo>
                  <a:lnTo>
                    <a:pt x="135" y="4"/>
                  </a:lnTo>
                  <a:lnTo>
                    <a:pt x="135" y="0"/>
                  </a:lnTo>
                  <a:lnTo>
                    <a:pt x="183" y="11"/>
                  </a:lnTo>
                  <a:lnTo>
                    <a:pt x="198" y="15"/>
                  </a:lnTo>
                  <a:lnTo>
                    <a:pt x="196" y="17"/>
                  </a:lnTo>
                  <a:lnTo>
                    <a:pt x="177" y="108"/>
                  </a:lnTo>
                  <a:lnTo>
                    <a:pt x="188" y="124"/>
                  </a:lnTo>
                  <a:lnTo>
                    <a:pt x="188" y="129"/>
                  </a:lnTo>
                  <a:lnTo>
                    <a:pt x="194" y="141"/>
                  </a:lnTo>
                  <a:lnTo>
                    <a:pt x="196" y="147"/>
                  </a:lnTo>
                  <a:lnTo>
                    <a:pt x="192" y="153"/>
                  </a:lnTo>
                  <a:lnTo>
                    <a:pt x="196" y="159"/>
                  </a:lnTo>
                  <a:lnTo>
                    <a:pt x="190" y="161"/>
                  </a:lnTo>
                  <a:lnTo>
                    <a:pt x="200" y="171"/>
                  </a:lnTo>
                  <a:lnTo>
                    <a:pt x="202" y="177"/>
                  </a:lnTo>
                  <a:lnTo>
                    <a:pt x="210" y="183"/>
                  </a:lnTo>
                  <a:lnTo>
                    <a:pt x="212" y="190"/>
                  </a:lnTo>
                  <a:lnTo>
                    <a:pt x="216" y="196"/>
                  </a:lnTo>
                  <a:lnTo>
                    <a:pt x="218" y="202"/>
                  </a:lnTo>
                  <a:lnTo>
                    <a:pt x="226" y="214"/>
                  </a:lnTo>
                  <a:lnTo>
                    <a:pt x="230" y="220"/>
                  </a:lnTo>
                  <a:lnTo>
                    <a:pt x="230" y="222"/>
                  </a:lnTo>
                  <a:lnTo>
                    <a:pt x="230" y="228"/>
                  </a:lnTo>
                  <a:lnTo>
                    <a:pt x="236" y="234"/>
                  </a:lnTo>
                  <a:lnTo>
                    <a:pt x="240" y="240"/>
                  </a:lnTo>
                  <a:lnTo>
                    <a:pt x="247" y="240"/>
                  </a:lnTo>
                  <a:lnTo>
                    <a:pt x="245" y="247"/>
                  </a:lnTo>
                  <a:lnTo>
                    <a:pt x="251" y="251"/>
                  </a:lnTo>
                  <a:lnTo>
                    <a:pt x="259" y="249"/>
                  </a:lnTo>
                  <a:lnTo>
                    <a:pt x="265" y="253"/>
                  </a:lnTo>
                  <a:lnTo>
                    <a:pt x="259" y="271"/>
                  </a:lnTo>
                  <a:lnTo>
                    <a:pt x="251" y="283"/>
                  </a:lnTo>
                  <a:lnTo>
                    <a:pt x="251" y="289"/>
                  </a:lnTo>
                  <a:lnTo>
                    <a:pt x="245" y="295"/>
                  </a:lnTo>
                  <a:lnTo>
                    <a:pt x="247" y="301"/>
                  </a:lnTo>
                  <a:lnTo>
                    <a:pt x="245" y="308"/>
                  </a:lnTo>
                  <a:lnTo>
                    <a:pt x="247" y="314"/>
                  </a:lnTo>
                  <a:lnTo>
                    <a:pt x="245" y="326"/>
                  </a:lnTo>
                  <a:lnTo>
                    <a:pt x="238" y="326"/>
                  </a:lnTo>
                  <a:lnTo>
                    <a:pt x="236" y="332"/>
                  </a:lnTo>
                  <a:lnTo>
                    <a:pt x="238" y="338"/>
                  </a:lnTo>
                  <a:lnTo>
                    <a:pt x="232" y="344"/>
                  </a:lnTo>
                  <a:lnTo>
                    <a:pt x="230" y="350"/>
                  </a:lnTo>
                  <a:lnTo>
                    <a:pt x="238" y="352"/>
                  </a:lnTo>
                  <a:lnTo>
                    <a:pt x="245" y="363"/>
                  </a:lnTo>
                  <a:lnTo>
                    <a:pt x="251" y="360"/>
                  </a:lnTo>
                  <a:lnTo>
                    <a:pt x="275" y="346"/>
                  </a:lnTo>
                  <a:lnTo>
                    <a:pt x="275" y="352"/>
                  </a:lnTo>
                  <a:lnTo>
                    <a:pt x="281" y="358"/>
                  </a:lnTo>
                  <a:lnTo>
                    <a:pt x="281" y="371"/>
                  </a:lnTo>
                  <a:lnTo>
                    <a:pt x="283" y="387"/>
                  </a:lnTo>
                  <a:lnTo>
                    <a:pt x="289" y="399"/>
                  </a:lnTo>
                  <a:lnTo>
                    <a:pt x="293" y="405"/>
                  </a:lnTo>
                  <a:lnTo>
                    <a:pt x="295" y="411"/>
                  </a:lnTo>
                  <a:lnTo>
                    <a:pt x="295" y="417"/>
                  </a:lnTo>
                  <a:lnTo>
                    <a:pt x="293" y="426"/>
                  </a:lnTo>
                  <a:lnTo>
                    <a:pt x="293" y="432"/>
                  </a:lnTo>
                  <a:lnTo>
                    <a:pt x="299" y="438"/>
                  </a:lnTo>
                  <a:lnTo>
                    <a:pt x="306" y="436"/>
                  </a:lnTo>
                  <a:lnTo>
                    <a:pt x="312" y="442"/>
                  </a:lnTo>
                  <a:lnTo>
                    <a:pt x="316" y="452"/>
                  </a:lnTo>
                  <a:lnTo>
                    <a:pt x="314" y="458"/>
                  </a:lnTo>
                  <a:lnTo>
                    <a:pt x="318" y="464"/>
                  </a:lnTo>
                  <a:lnTo>
                    <a:pt x="316" y="470"/>
                  </a:lnTo>
                  <a:lnTo>
                    <a:pt x="320" y="476"/>
                  </a:lnTo>
                  <a:lnTo>
                    <a:pt x="326" y="483"/>
                  </a:lnTo>
                  <a:lnTo>
                    <a:pt x="328" y="483"/>
                  </a:lnTo>
                  <a:lnTo>
                    <a:pt x="328" y="474"/>
                  </a:lnTo>
                  <a:lnTo>
                    <a:pt x="334" y="472"/>
                  </a:lnTo>
                  <a:lnTo>
                    <a:pt x="346" y="474"/>
                  </a:lnTo>
                  <a:lnTo>
                    <a:pt x="354" y="476"/>
                  </a:lnTo>
                  <a:lnTo>
                    <a:pt x="358" y="476"/>
                  </a:lnTo>
                  <a:lnTo>
                    <a:pt x="365" y="472"/>
                  </a:lnTo>
                  <a:lnTo>
                    <a:pt x="369" y="470"/>
                  </a:lnTo>
                  <a:lnTo>
                    <a:pt x="381" y="474"/>
                  </a:lnTo>
                  <a:lnTo>
                    <a:pt x="393" y="474"/>
                  </a:lnTo>
                  <a:lnTo>
                    <a:pt x="399" y="478"/>
                  </a:lnTo>
                  <a:lnTo>
                    <a:pt x="405" y="476"/>
                  </a:lnTo>
                  <a:lnTo>
                    <a:pt x="417" y="480"/>
                  </a:lnTo>
                  <a:lnTo>
                    <a:pt x="417" y="476"/>
                  </a:lnTo>
                  <a:lnTo>
                    <a:pt x="428" y="464"/>
                  </a:lnTo>
                  <a:lnTo>
                    <a:pt x="434" y="466"/>
                  </a:lnTo>
                  <a:lnTo>
                    <a:pt x="438" y="476"/>
                  </a:lnTo>
                  <a:lnTo>
                    <a:pt x="440" y="483"/>
                  </a:lnTo>
                  <a:lnTo>
                    <a:pt x="446" y="489"/>
                  </a:lnTo>
                  <a:lnTo>
                    <a:pt x="411" y="725"/>
                  </a:lnTo>
                  <a:lnTo>
                    <a:pt x="330" y="712"/>
                  </a:lnTo>
                  <a:lnTo>
                    <a:pt x="232" y="696"/>
                  </a:lnTo>
                  <a:lnTo>
                    <a:pt x="204" y="692"/>
                  </a:lnTo>
                  <a:lnTo>
                    <a:pt x="110" y="674"/>
                  </a:lnTo>
                  <a:lnTo>
                    <a:pt x="0" y="651"/>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1" name="Freeform 350">
              <a:extLst>
                <a:ext uri="{FF2B5EF4-FFF2-40B4-BE49-F238E27FC236}">
                  <a16:creationId xmlns:a16="http://schemas.microsoft.com/office/drawing/2014/main" id="{77EB9650-45B7-442F-A8FB-1D2694AE1730}"/>
                </a:ext>
              </a:extLst>
            </p:cNvPr>
            <p:cNvSpPr>
              <a:spLocks/>
            </p:cNvSpPr>
            <p:nvPr/>
          </p:nvSpPr>
          <p:spPr bwMode="auto">
            <a:xfrm>
              <a:off x="6361693" y="3267982"/>
              <a:ext cx="688136" cy="872624"/>
            </a:xfrm>
            <a:custGeom>
              <a:avLst/>
              <a:gdLst/>
              <a:ahLst/>
              <a:cxnLst>
                <a:cxn ang="0">
                  <a:pos x="0" y="470"/>
                </a:cxn>
                <a:cxn ang="0">
                  <a:pos x="84" y="0"/>
                </a:cxn>
                <a:cxn ang="0">
                  <a:pos x="112" y="4"/>
                </a:cxn>
                <a:cxn ang="0">
                  <a:pos x="210" y="20"/>
                </a:cxn>
                <a:cxn ang="0">
                  <a:pos x="291" y="33"/>
                </a:cxn>
                <a:cxn ang="0">
                  <a:pos x="277" y="128"/>
                </a:cxn>
                <a:cxn ang="0">
                  <a:pos x="420" y="149"/>
                </a:cxn>
                <a:cxn ang="0">
                  <a:pos x="373" y="527"/>
                </a:cxn>
                <a:cxn ang="0">
                  <a:pos x="269" y="515"/>
                </a:cxn>
                <a:cxn ang="0">
                  <a:pos x="169" y="501"/>
                </a:cxn>
                <a:cxn ang="0">
                  <a:pos x="70" y="484"/>
                </a:cxn>
                <a:cxn ang="0">
                  <a:pos x="0" y="470"/>
                </a:cxn>
              </a:cxnLst>
              <a:rect l="0" t="0" r="r" b="b"/>
              <a:pathLst>
                <a:path w="420" h="527">
                  <a:moveTo>
                    <a:pt x="0" y="470"/>
                  </a:moveTo>
                  <a:lnTo>
                    <a:pt x="84" y="0"/>
                  </a:lnTo>
                  <a:lnTo>
                    <a:pt x="112" y="4"/>
                  </a:lnTo>
                  <a:lnTo>
                    <a:pt x="210" y="20"/>
                  </a:lnTo>
                  <a:lnTo>
                    <a:pt x="291" y="33"/>
                  </a:lnTo>
                  <a:lnTo>
                    <a:pt x="277" y="128"/>
                  </a:lnTo>
                  <a:lnTo>
                    <a:pt x="420" y="149"/>
                  </a:lnTo>
                  <a:lnTo>
                    <a:pt x="373" y="527"/>
                  </a:lnTo>
                  <a:lnTo>
                    <a:pt x="269" y="515"/>
                  </a:lnTo>
                  <a:lnTo>
                    <a:pt x="169" y="501"/>
                  </a:lnTo>
                  <a:lnTo>
                    <a:pt x="70" y="484"/>
                  </a:lnTo>
                  <a:lnTo>
                    <a:pt x="0" y="470"/>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Freeform 352">
              <a:extLst>
                <a:ext uri="{FF2B5EF4-FFF2-40B4-BE49-F238E27FC236}">
                  <a16:creationId xmlns:a16="http://schemas.microsoft.com/office/drawing/2014/main" id="{DA1185E1-78A8-4F65-A7D8-B581FC182AF6}"/>
                </a:ext>
              </a:extLst>
            </p:cNvPr>
            <p:cNvSpPr>
              <a:spLocks/>
            </p:cNvSpPr>
            <p:nvPr/>
          </p:nvSpPr>
          <p:spPr bwMode="auto">
            <a:xfrm>
              <a:off x="6455083" y="2146985"/>
              <a:ext cx="1268138" cy="794798"/>
            </a:xfrm>
            <a:custGeom>
              <a:avLst/>
              <a:gdLst/>
              <a:ahLst/>
              <a:cxnLst>
                <a:cxn ang="0">
                  <a:pos x="19" y="132"/>
                </a:cxn>
                <a:cxn ang="0">
                  <a:pos x="11" y="114"/>
                </a:cxn>
                <a:cxn ang="0">
                  <a:pos x="0" y="93"/>
                </a:cxn>
                <a:cxn ang="0">
                  <a:pos x="21" y="0"/>
                </a:cxn>
                <a:cxn ang="0">
                  <a:pos x="273" y="44"/>
                </a:cxn>
                <a:cxn ang="0">
                  <a:pos x="507" y="77"/>
                </a:cxn>
                <a:cxn ang="0">
                  <a:pos x="729" y="99"/>
                </a:cxn>
                <a:cxn ang="0">
                  <a:pos x="774" y="105"/>
                </a:cxn>
                <a:cxn ang="0">
                  <a:pos x="749" y="472"/>
                </a:cxn>
                <a:cxn ang="0">
                  <a:pos x="656" y="472"/>
                </a:cxn>
                <a:cxn ang="0">
                  <a:pos x="405" y="445"/>
                </a:cxn>
                <a:cxn ang="0">
                  <a:pos x="277" y="433"/>
                </a:cxn>
                <a:cxn ang="0">
                  <a:pos x="263" y="468"/>
                </a:cxn>
                <a:cxn ang="0">
                  <a:pos x="257" y="451"/>
                </a:cxn>
                <a:cxn ang="0">
                  <a:pos x="240" y="461"/>
                </a:cxn>
                <a:cxn ang="0">
                  <a:pos x="228" y="461"/>
                </a:cxn>
                <a:cxn ang="0">
                  <a:pos x="216" y="459"/>
                </a:cxn>
                <a:cxn ang="0">
                  <a:pos x="192" y="455"/>
                </a:cxn>
                <a:cxn ang="0">
                  <a:pos x="181" y="461"/>
                </a:cxn>
                <a:cxn ang="0">
                  <a:pos x="169" y="459"/>
                </a:cxn>
                <a:cxn ang="0">
                  <a:pos x="151" y="459"/>
                </a:cxn>
                <a:cxn ang="0">
                  <a:pos x="149" y="468"/>
                </a:cxn>
                <a:cxn ang="0">
                  <a:pos x="139" y="455"/>
                </a:cxn>
                <a:cxn ang="0">
                  <a:pos x="137" y="443"/>
                </a:cxn>
                <a:cxn ang="0">
                  <a:pos x="135" y="427"/>
                </a:cxn>
                <a:cxn ang="0">
                  <a:pos x="122" y="423"/>
                </a:cxn>
                <a:cxn ang="0">
                  <a:pos x="116" y="411"/>
                </a:cxn>
                <a:cxn ang="0">
                  <a:pos x="118" y="396"/>
                </a:cxn>
                <a:cxn ang="0">
                  <a:pos x="112" y="384"/>
                </a:cxn>
                <a:cxn ang="0">
                  <a:pos x="104" y="356"/>
                </a:cxn>
                <a:cxn ang="0">
                  <a:pos x="98" y="337"/>
                </a:cxn>
                <a:cxn ang="0">
                  <a:pos x="74" y="345"/>
                </a:cxn>
                <a:cxn ang="0">
                  <a:pos x="61" y="337"/>
                </a:cxn>
                <a:cxn ang="0">
                  <a:pos x="55" y="329"/>
                </a:cxn>
                <a:cxn ang="0">
                  <a:pos x="59" y="317"/>
                </a:cxn>
                <a:cxn ang="0">
                  <a:pos x="68" y="311"/>
                </a:cxn>
                <a:cxn ang="0">
                  <a:pos x="68" y="293"/>
                </a:cxn>
                <a:cxn ang="0">
                  <a:pos x="68" y="280"/>
                </a:cxn>
                <a:cxn ang="0">
                  <a:pos x="74" y="268"/>
                </a:cxn>
                <a:cxn ang="0">
                  <a:pos x="88" y="238"/>
                </a:cxn>
                <a:cxn ang="0">
                  <a:pos x="74" y="236"/>
                </a:cxn>
                <a:cxn ang="0">
                  <a:pos x="70" y="225"/>
                </a:cxn>
                <a:cxn ang="0">
                  <a:pos x="59" y="219"/>
                </a:cxn>
                <a:cxn ang="0">
                  <a:pos x="53" y="207"/>
                </a:cxn>
                <a:cxn ang="0">
                  <a:pos x="49" y="199"/>
                </a:cxn>
                <a:cxn ang="0">
                  <a:pos x="39" y="181"/>
                </a:cxn>
                <a:cxn ang="0">
                  <a:pos x="33" y="168"/>
                </a:cxn>
                <a:cxn ang="0">
                  <a:pos x="23" y="156"/>
                </a:cxn>
                <a:cxn ang="0">
                  <a:pos x="19" y="144"/>
                </a:cxn>
              </a:cxnLst>
              <a:rect l="0" t="0" r="r" b="b"/>
              <a:pathLst>
                <a:path w="774" h="480">
                  <a:moveTo>
                    <a:pt x="15" y="138"/>
                  </a:moveTo>
                  <a:lnTo>
                    <a:pt x="19" y="132"/>
                  </a:lnTo>
                  <a:lnTo>
                    <a:pt x="17" y="126"/>
                  </a:lnTo>
                  <a:lnTo>
                    <a:pt x="11" y="114"/>
                  </a:lnTo>
                  <a:lnTo>
                    <a:pt x="11" y="109"/>
                  </a:lnTo>
                  <a:lnTo>
                    <a:pt x="0" y="93"/>
                  </a:lnTo>
                  <a:lnTo>
                    <a:pt x="19" y="2"/>
                  </a:lnTo>
                  <a:lnTo>
                    <a:pt x="21" y="0"/>
                  </a:lnTo>
                  <a:lnTo>
                    <a:pt x="112" y="18"/>
                  </a:lnTo>
                  <a:lnTo>
                    <a:pt x="273" y="44"/>
                  </a:lnTo>
                  <a:lnTo>
                    <a:pt x="416" y="65"/>
                  </a:lnTo>
                  <a:lnTo>
                    <a:pt x="507" y="77"/>
                  </a:lnTo>
                  <a:lnTo>
                    <a:pt x="605" y="87"/>
                  </a:lnTo>
                  <a:lnTo>
                    <a:pt x="729" y="99"/>
                  </a:lnTo>
                  <a:lnTo>
                    <a:pt x="774" y="101"/>
                  </a:lnTo>
                  <a:lnTo>
                    <a:pt x="774" y="105"/>
                  </a:lnTo>
                  <a:lnTo>
                    <a:pt x="753" y="390"/>
                  </a:lnTo>
                  <a:lnTo>
                    <a:pt x="749" y="472"/>
                  </a:lnTo>
                  <a:lnTo>
                    <a:pt x="745" y="480"/>
                  </a:lnTo>
                  <a:lnTo>
                    <a:pt x="656" y="472"/>
                  </a:lnTo>
                  <a:lnTo>
                    <a:pt x="523" y="459"/>
                  </a:lnTo>
                  <a:lnTo>
                    <a:pt x="405" y="445"/>
                  </a:lnTo>
                  <a:lnTo>
                    <a:pt x="281" y="429"/>
                  </a:lnTo>
                  <a:lnTo>
                    <a:pt x="277" y="433"/>
                  </a:lnTo>
                  <a:lnTo>
                    <a:pt x="269" y="474"/>
                  </a:lnTo>
                  <a:lnTo>
                    <a:pt x="263" y="468"/>
                  </a:lnTo>
                  <a:lnTo>
                    <a:pt x="261" y="461"/>
                  </a:lnTo>
                  <a:lnTo>
                    <a:pt x="257" y="451"/>
                  </a:lnTo>
                  <a:lnTo>
                    <a:pt x="251" y="449"/>
                  </a:lnTo>
                  <a:lnTo>
                    <a:pt x="240" y="461"/>
                  </a:lnTo>
                  <a:lnTo>
                    <a:pt x="240" y="465"/>
                  </a:lnTo>
                  <a:lnTo>
                    <a:pt x="228" y="461"/>
                  </a:lnTo>
                  <a:lnTo>
                    <a:pt x="222" y="463"/>
                  </a:lnTo>
                  <a:lnTo>
                    <a:pt x="216" y="459"/>
                  </a:lnTo>
                  <a:lnTo>
                    <a:pt x="204" y="459"/>
                  </a:lnTo>
                  <a:lnTo>
                    <a:pt x="192" y="455"/>
                  </a:lnTo>
                  <a:lnTo>
                    <a:pt x="188" y="457"/>
                  </a:lnTo>
                  <a:lnTo>
                    <a:pt x="181" y="461"/>
                  </a:lnTo>
                  <a:lnTo>
                    <a:pt x="177" y="461"/>
                  </a:lnTo>
                  <a:lnTo>
                    <a:pt x="169" y="459"/>
                  </a:lnTo>
                  <a:lnTo>
                    <a:pt x="157" y="457"/>
                  </a:lnTo>
                  <a:lnTo>
                    <a:pt x="151" y="459"/>
                  </a:lnTo>
                  <a:lnTo>
                    <a:pt x="151" y="468"/>
                  </a:lnTo>
                  <a:lnTo>
                    <a:pt x="149" y="468"/>
                  </a:lnTo>
                  <a:lnTo>
                    <a:pt x="143" y="461"/>
                  </a:lnTo>
                  <a:lnTo>
                    <a:pt x="139" y="455"/>
                  </a:lnTo>
                  <a:lnTo>
                    <a:pt x="141" y="449"/>
                  </a:lnTo>
                  <a:lnTo>
                    <a:pt x="137" y="443"/>
                  </a:lnTo>
                  <a:lnTo>
                    <a:pt x="139" y="437"/>
                  </a:lnTo>
                  <a:lnTo>
                    <a:pt x="135" y="427"/>
                  </a:lnTo>
                  <a:lnTo>
                    <a:pt x="129" y="421"/>
                  </a:lnTo>
                  <a:lnTo>
                    <a:pt x="122" y="423"/>
                  </a:lnTo>
                  <a:lnTo>
                    <a:pt x="116" y="417"/>
                  </a:lnTo>
                  <a:lnTo>
                    <a:pt x="116" y="411"/>
                  </a:lnTo>
                  <a:lnTo>
                    <a:pt x="118" y="402"/>
                  </a:lnTo>
                  <a:lnTo>
                    <a:pt x="118" y="396"/>
                  </a:lnTo>
                  <a:lnTo>
                    <a:pt x="116" y="390"/>
                  </a:lnTo>
                  <a:lnTo>
                    <a:pt x="112" y="384"/>
                  </a:lnTo>
                  <a:lnTo>
                    <a:pt x="106" y="372"/>
                  </a:lnTo>
                  <a:lnTo>
                    <a:pt x="104" y="356"/>
                  </a:lnTo>
                  <a:lnTo>
                    <a:pt x="104" y="343"/>
                  </a:lnTo>
                  <a:lnTo>
                    <a:pt x="98" y="337"/>
                  </a:lnTo>
                  <a:lnTo>
                    <a:pt x="98" y="331"/>
                  </a:lnTo>
                  <a:lnTo>
                    <a:pt x="74" y="345"/>
                  </a:lnTo>
                  <a:lnTo>
                    <a:pt x="68" y="348"/>
                  </a:lnTo>
                  <a:lnTo>
                    <a:pt x="61" y="337"/>
                  </a:lnTo>
                  <a:lnTo>
                    <a:pt x="53" y="335"/>
                  </a:lnTo>
                  <a:lnTo>
                    <a:pt x="55" y="329"/>
                  </a:lnTo>
                  <a:lnTo>
                    <a:pt x="61" y="323"/>
                  </a:lnTo>
                  <a:lnTo>
                    <a:pt x="59" y="317"/>
                  </a:lnTo>
                  <a:lnTo>
                    <a:pt x="61" y="311"/>
                  </a:lnTo>
                  <a:lnTo>
                    <a:pt x="68" y="311"/>
                  </a:lnTo>
                  <a:lnTo>
                    <a:pt x="70" y="299"/>
                  </a:lnTo>
                  <a:lnTo>
                    <a:pt x="68" y="293"/>
                  </a:lnTo>
                  <a:lnTo>
                    <a:pt x="70" y="286"/>
                  </a:lnTo>
                  <a:lnTo>
                    <a:pt x="68" y="280"/>
                  </a:lnTo>
                  <a:lnTo>
                    <a:pt x="74" y="274"/>
                  </a:lnTo>
                  <a:lnTo>
                    <a:pt x="74" y="268"/>
                  </a:lnTo>
                  <a:lnTo>
                    <a:pt x="82" y="256"/>
                  </a:lnTo>
                  <a:lnTo>
                    <a:pt x="88" y="238"/>
                  </a:lnTo>
                  <a:lnTo>
                    <a:pt x="82" y="234"/>
                  </a:lnTo>
                  <a:lnTo>
                    <a:pt x="74" y="236"/>
                  </a:lnTo>
                  <a:lnTo>
                    <a:pt x="68" y="232"/>
                  </a:lnTo>
                  <a:lnTo>
                    <a:pt x="70" y="225"/>
                  </a:lnTo>
                  <a:lnTo>
                    <a:pt x="63" y="225"/>
                  </a:lnTo>
                  <a:lnTo>
                    <a:pt x="59" y="219"/>
                  </a:lnTo>
                  <a:lnTo>
                    <a:pt x="53" y="213"/>
                  </a:lnTo>
                  <a:lnTo>
                    <a:pt x="53" y="207"/>
                  </a:lnTo>
                  <a:lnTo>
                    <a:pt x="53" y="205"/>
                  </a:lnTo>
                  <a:lnTo>
                    <a:pt x="49" y="199"/>
                  </a:lnTo>
                  <a:lnTo>
                    <a:pt x="41" y="187"/>
                  </a:lnTo>
                  <a:lnTo>
                    <a:pt x="39" y="181"/>
                  </a:lnTo>
                  <a:lnTo>
                    <a:pt x="35" y="175"/>
                  </a:lnTo>
                  <a:lnTo>
                    <a:pt x="33" y="168"/>
                  </a:lnTo>
                  <a:lnTo>
                    <a:pt x="25" y="162"/>
                  </a:lnTo>
                  <a:lnTo>
                    <a:pt x="23" y="156"/>
                  </a:lnTo>
                  <a:lnTo>
                    <a:pt x="13" y="146"/>
                  </a:lnTo>
                  <a:lnTo>
                    <a:pt x="19" y="144"/>
                  </a:lnTo>
                  <a:lnTo>
                    <a:pt x="15" y="138"/>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3" name="Freeform 354">
              <a:extLst>
                <a:ext uri="{FF2B5EF4-FFF2-40B4-BE49-F238E27FC236}">
                  <a16:creationId xmlns:a16="http://schemas.microsoft.com/office/drawing/2014/main" id="{F11634DD-DB81-44AA-8A27-919E39DC9890}"/>
                </a:ext>
              </a:extLst>
            </p:cNvPr>
            <p:cNvSpPr>
              <a:spLocks/>
            </p:cNvSpPr>
            <p:nvPr/>
          </p:nvSpPr>
          <p:spPr bwMode="auto">
            <a:xfrm>
              <a:off x="6815535" y="2857338"/>
              <a:ext cx="860172" cy="713665"/>
            </a:xfrm>
            <a:custGeom>
              <a:avLst/>
              <a:gdLst/>
              <a:ahLst/>
              <a:cxnLst>
                <a:cxn ang="0">
                  <a:pos x="14" y="281"/>
                </a:cxn>
                <a:cxn ang="0">
                  <a:pos x="49" y="45"/>
                </a:cxn>
                <a:cxn ang="0">
                  <a:pos x="57" y="4"/>
                </a:cxn>
                <a:cxn ang="0">
                  <a:pos x="61" y="0"/>
                </a:cxn>
                <a:cxn ang="0">
                  <a:pos x="185" y="16"/>
                </a:cxn>
                <a:cxn ang="0">
                  <a:pos x="303" y="30"/>
                </a:cxn>
                <a:cxn ang="0">
                  <a:pos x="436" y="43"/>
                </a:cxn>
                <a:cxn ang="0">
                  <a:pos x="525" y="51"/>
                </a:cxn>
                <a:cxn ang="0">
                  <a:pos x="513" y="240"/>
                </a:cxn>
                <a:cxn ang="0">
                  <a:pos x="499" y="431"/>
                </a:cxn>
                <a:cxn ang="0">
                  <a:pos x="389" y="421"/>
                </a:cxn>
                <a:cxn ang="0">
                  <a:pos x="326" y="417"/>
                </a:cxn>
                <a:cxn ang="0">
                  <a:pos x="212" y="405"/>
                </a:cxn>
                <a:cxn ang="0">
                  <a:pos x="143" y="397"/>
                </a:cxn>
                <a:cxn ang="0">
                  <a:pos x="0" y="376"/>
                </a:cxn>
                <a:cxn ang="0">
                  <a:pos x="14" y="281"/>
                </a:cxn>
              </a:cxnLst>
              <a:rect l="0" t="0" r="r" b="b"/>
              <a:pathLst>
                <a:path w="525" h="431">
                  <a:moveTo>
                    <a:pt x="14" y="281"/>
                  </a:moveTo>
                  <a:lnTo>
                    <a:pt x="49" y="45"/>
                  </a:lnTo>
                  <a:lnTo>
                    <a:pt x="57" y="4"/>
                  </a:lnTo>
                  <a:lnTo>
                    <a:pt x="61" y="0"/>
                  </a:lnTo>
                  <a:lnTo>
                    <a:pt x="185" y="16"/>
                  </a:lnTo>
                  <a:lnTo>
                    <a:pt x="303" y="30"/>
                  </a:lnTo>
                  <a:lnTo>
                    <a:pt x="436" y="43"/>
                  </a:lnTo>
                  <a:lnTo>
                    <a:pt x="525" y="51"/>
                  </a:lnTo>
                  <a:lnTo>
                    <a:pt x="513" y="240"/>
                  </a:lnTo>
                  <a:lnTo>
                    <a:pt x="499" y="431"/>
                  </a:lnTo>
                  <a:lnTo>
                    <a:pt x="389" y="421"/>
                  </a:lnTo>
                  <a:lnTo>
                    <a:pt x="326" y="417"/>
                  </a:lnTo>
                  <a:lnTo>
                    <a:pt x="212" y="405"/>
                  </a:lnTo>
                  <a:lnTo>
                    <a:pt x="143" y="397"/>
                  </a:lnTo>
                  <a:lnTo>
                    <a:pt x="0" y="376"/>
                  </a:lnTo>
                  <a:lnTo>
                    <a:pt x="14" y="281"/>
                  </a:lnTo>
                  <a:close/>
                </a:path>
              </a:pathLst>
            </a:custGeom>
            <a:solidFill>
              <a:schemeClr val="bg2"/>
            </a:solidFill>
            <a:ln w="3175">
              <a:solidFill>
                <a:schemeClr val="bg1">
                  <a:lumMod val="6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4" name="Freeform 356">
              <a:extLst>
                <a:ext uri="{FF2B5EF4-FFF2-40B4-BE49-F238E27FC236}">
                  <a16:creationId xmlns:a16="http://schemas.microsoft.com/office/drawing/2014/main" id="{D0E57898-B26E-46B0-B0FF-233A43A641E9}"/>
                </a:ext>
              </a:extLst>
            </p:cNvPr>
            <p:cNvSpPr>
              <a:spLocks/>
            </p:cNvSpPr>
            <p:nvPr/>
          </p:nvSpPr>
          <p:spPr bwMode="auto">
            <a:xfrm>
              <a:off x="6859773" y="4140603"/>
              <a:ext cx="853618" cy="902427"/>
            </a:xfrm>
            <a:custGeom>
              <a:avLst/>
              <a:gdLst/>
              <a:ahLst/>
              <a:cxnLst>
                <a:cxn ang="0">
                  <a:pos x="0" y="539"/>
                </a:cxn>
                <a:cxn ang="0">
                  <a:pos x="0" y="535"/>
                </a:cxn>
                <a:cxn ang="0">
                  <a:pos x="69" y="0"/>
                </a:cxn>
                <a:cxn ang="0">
                  <a:pos x="193" y="16"/>
                </a:cxn>
                <a:cxn ang="0">
                  <a:pos x="303" y="26"/>
                </a:cxn>
                <a:cxn ang="0">
                  <a:pos x="437" y="39"/>
                </a:cxn>
                <a:cxn ang="0">
                  <a:pos x="521" y="43"/>
                </a:cxn>
                <a:cxn ang="0">
                  <a:pos x="519" y="92"/>
                </a:cxn>
                <a:cxn ang="0">
                  <a:pos x="514" y="92"/>
                </a:cxn>
                <a:cxn ang="0">
                  <a:pos x="514" y="100"/>
                </a:cxn>
                <a:cxn ang="0">
                  <a:pos x="500" y="328"/>
                </a:cxn>
                <a:cxn ang="0">
                  <a:pos x="492" y="415"/>
                </a:cxn>
                <a:cxn ang="0">
                  <a:pos x="486" y="515"/>
                </a:cxn>
                <a:cxn ang="0">
                  <a:pos x="480" y="521"/>
                </a:cxn>
                <a:cxn ang="0">
                  <a:pos x="478" y="521"/>
                </a:cxn>
                <a:cxn ang="0">
                  <a:pos x="407" y="515"/>
                </a:cxn>
                <a:cxn ang="0">
                  <a:pos x="337" y="509"/>
                </a:cxn>
                <a:cxn ang="0">
                  <a:pos x="258" y="502"/>
                </a:cxn>
                <a:cxn ang="0">
                  <a:pos x="197" y="496"/>
                </a:cxn>
                <a:cxn ang="0">
                  <a:pos x="197" y="500"/>
                </a:cxn>
                <a:cxn ang="0">
                  <a:pos x="201" y="511"/>
                </a:cxn>
                <a:cxn ang="0">
                  <a:pos x="205" y="517"/>
                </a:cxn>
                <a:cxn ang="0">
                  <a:pos x="205" y="519"/>
                </a:cxn>
                <a:cxn ang="0">
                  <a:pos x="205" y="519"/>
                </a:cxn>
                <a:cxn ang="0">
                  <a:pos x="75" y="505"/>
                </a:cxn>
                <a:cxn ang="0">
                  <a:pos x="71" y="513"/>
                </a:cxn>
                <a:cxn ang="0">
                  <a:pos x="69" y="543"/>
                </a:cxn>
                <a:cxn ang="0">
                  <a:pos x="63" y="545"/>
                </a:cxn>
                <a:cxn ang="0">
                  <a:pos x="0" y="539"/>
                </a:cxn>
              </a:cxnLst>
              <a:rect l="0" t="0" r="r" b="b"/>
              <a:pathLst>
                <a:path w="521" h="545">
                  <a:moveTo>
                    <a:pt x="0" y="539"/>
                  </a:moveTo>
                  <a:lnTo>
                    <a:pt x="0" y="535"/>
                  </a:lnTo>
                  <a:lnTo>
                    <a:pt x="69" y="0"/>
                  </a:lnTo>
                  <a:lnTo>
                    <a:pt x="193" y="16"/>
                  </a:lnTo>
                  <a:lnTo>
                    <a:pt x="303" y="26"/>
                  </a:lnTo>
                  <a:lnTo>
                    <a:pt x="437" y="39"/>
                  </a:lnTo>
                  <a:lnTo>
                    <a:pt x="521" y="43"/>
                  </a:lnTo>
                  <a:lnTo>
                    <a:pt x="519" y="92"/>
                  </a:lnTo>
                  <a:lnTo>
                    <a:pt x="514" y="92"/>
                  </a:lnTo>
                  <a:lnTo>
                    <a:pt x="514" y="100"/>
                  </a:lnTo>
                  <a:lnTo>
                    <a:pt x="500" y="328"/>
                  </a:lnTo>
                  <a:lnTo>
                    <a:pt x="492" y="415"/>
                  </a:lnTo>
                  <a:lnTo>
                    <a:pt x="486" y="515"/>
                  </a:lnTo>
                  <a:lnTo>
                    <a:pt x="480" y="521"/>
                  </a:lnTo>
                  <a:lnTo>
                    <a:pt x="478" y="521"/>
                  </a:lnTo>
                  <a:lnTo>
                    <a:pt x="407" y="515"/>
                  </a:lnTo>
                  <a:lnTo>
                    <a:pt x="337" y="509"/>
                  </a:lnTo>
                  <a:lnTo>
                    <a:pt x="258" y="502"/>
                  </a:lnTo>
                  <a:lnTo>
                    <a:pt x="197" y="496"/>
                  </a:lnTo>
                  <a:lnTo>
                    <a:pt x="197" y="500"/>
                  </a:lnTo>
                  <a:lnTo>
                    <a:pt x="201" y="511"/>
                  </a:lnTo>
                  <a:lnTo>
                    <a:pt x="205" y="517"/>
                  </a:lnTo>
                  <a:lnTo>
                    <a:pt x="205" y="519"/>
                  </a:lnTo>
                  <a:lnTo>
                    <a:pt x="205" y="519"/>
                  </a:lnTo>
                  <a:lnTo>
                    <a:pt x="75" y="505"/>
                  </a:lnTo>
                  <a:lnTo>
                    <a:pt x="71" y="513"/>
                  </a:lnTo>
                  <a:lnTo>
                    <a:pt x="69" y="543"/>
                  </a:lnTo>
                  <a:lnTo>
                    <a:pt x="63" y="545"/>
                  </a:lnTo>
                  <a:lnTo>
                    <a:pt x="0" y="539"/>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Freeform 358">
              <a:extLst>
                <a:ext uri="{FF2B5EF4-FFF2-40B4-BE49-F238E27FC236}">
                  <a16:creationId xmlns:a16="http://schemas.microsoft.com/office/drawing/2014/main" id="{5BA89A20-D638-401D-85D8-209EC5094B25}"/>
                </a:ext>
              </a:extLst>
            </p:cNvPr>
            <p:cNvSpPr>
              <a:spLocks/>
            </p:cNvSpPr>
            <p:nvPr/>
          </p:nvSpPr>
          <p:spPr bwMode="auto">
            <a:xfrm>
              <a:off x="6972824" y="3514698"/>
              <a:ext cx="892940" cy="703729"/>
            </a:xfrm>
            <a:custGeom>
              <a:avLst/>
              <a:gdLst/>
              <a:ahLst/>
              <a:cxnLst>
                <a:cxn ang="0">
                  <a:pos x="0" y="378"/>
                </a:cxn>
                <a:cxn ang="0">
                  <a:pos x="47" y="0"/>
                </a:cxn>
                <a:cxn ang="0">
                  <a:pos x="116" y="8"/>
                </a:cxn>
                <a:cxn ang="0">
                  <a:pos x="230" y="20"/>
                </a:cxn>
                <a:cxn ang="0">
                  <a:pos x="293" y="24"/>
                </a:cxn>
                <a:cxn ang="0">
                  <a:pos x="403" y="34"/>
                </a:cxn>
                <a:cxn ang="0">
                  <a:pos x="468" y="38"/>
                </a:cxn>
                <a:cxn ang="0">
                  <a:pos x="537" y="42"/>
                </a:cxn>
                <a:cxn ang="0">
                  <a:pos x="545" y="46"/>
                </a:cxn>
                <a:cxn ang="0">
                  <a:pos x="539" y="138"/>
                </a:cxn>
                <a:cxn ang="0">
                  <a:pos x="525" y="425"/>
                </a:cxn>
                <a:cxn ang="0">
                  <a:pos x="452" y="421"/>
                </a:cxn>
                <a:cxn ang="0">
                  <a:pos x="368" y="417"/>
                </a:cxn>
                <a:cxn ang="0">
                  <a:pos x="234" y="404"/>
                </a:cxn>
                <a:cxn ang="0">
                  <a:pos x="124" y="394"/>
                </a:cxn>
                <a:cxn ang="0">
                  <a:pos x="0" y="378"/>
                </a:cxn>
              </a:cxnLst>
              <a:rect l="0" t="0" r="r" b="b"/>
              <a:pathLst>
                <a:path w="545" h="425">
                  <a:moveTo>
                    <a:pt x="0" y="378"/>
                  </a:moveTo>
                  <a:lnTo>
                    <a:pt x="47" y="0"/>
                  </a:lnTo>
                  <a:lnTo>
                    <a:pt x="116" y="8"/>
                  </a:lnTo>
                  <a:lnTo>
                    <a:pt x="230" y="20"/>
                  </a:lnTo>
                  <a:lnTo>
                    <a:pt x="293" y="24"/>
                  </a:lnTo>
                  <a:lnTo>
                    <a:pt x="403" y="34"/>
                  </a:lnTo>
                  <a:lnTo>
                    <a:pt x="468" y="38"/>
                  </a:lnTo>
                  <a:lnTo>
                    <a:pt x="537" y="42"/>
                  </a:lnTo>
                  <a:lnTo>
                    <a:pt x="545" y="46"/>
                  </a:lnTo>
                  <a:lnTo>
                    <a:pt x="539" y="138"/>
                  </a:lnTo>
                  <a:lnTo>
                    <a:pt x="525" y="425"/>
                  </a:lnTo>
                  <a:lnTo>
                    <a:pt x="452" y="421"/>
                  </a:lnTo>
                  <a:lnTo>
                    <a:pt x="368" y="417"/>
                  </a:lnTo>
                  <a:lnTo>
                    <a:pt x="234" y="404"/>
                  </a:lnTo>
                  <a:lnTo>
                    <a:pt x="124" y="394"/>
                  </a:lnTo>
                  <a:lnTo>
                    <a:pt x="0" y="378"/>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6" name="Freeform 362">
              <a:extLst>
                <a:ext uri="{FF2B5EF4-FFF2-40B4-BE49-F238E27FC236}">
                  <a16:creationId xmlns:a16="http://schemas.microsoft.com/office/drawing/2014/main" id="{375F6E6F-28B5-4535-B42C-CC1A3E6B8208}"/>
                </a:ext>
              </a:extLst>
            </p:cNvPr>
            <p:cNvSpPr>
              <a:spLocks/>
            </p:cNvSpPr>
            <p:nvPr/>
          </p:nvSpPr>
          <p:spPr bwMode="auto">
            <a:xfrm>
              <a:off x="7633108" y="3254734"/>
              <a:ext cx="1019097" cy="505028"/>
            </a:xfrm>
            <a:custGeom>
              <a:avLst/>
              <a:gdLst/>
              <a:ahLst/>
              <a:cxnLst>
                <a:cxn ang="0">
                  <a:pos x="14" y="0"/>
                </a:cxn>
                <a:cxn ang="0">
                  <a:pos x="203" y="12"/>
                </a:cxn>
                <a:cxn ang="0">
                  <a:pos x="397" y="16"/>
                </a:cxn>
                <a:cxn ang="0">
                  <a:pos x="429" y="39"/>
                </a:cxn>
                <a:cxn ang="0">
                  <a:pos x="441" y="30"/>
                </a:cxn>
                <a:cxn ang="0">
                  <a:pos x="480" y="28"/>
                </a:cxn>
                <a:cxn ang="0">
                  <a:pos x="496" y="39"/>
                </a:cxn>
                <a:cxn ang="0">
                  <a:pos x="502" y="43"/>
                </a:cxn>
                <a:cxn ang="0">
                  <a:pos x="515" y="49"/>
                </a:cxn>
                <a:cxn ang="0">
                  <a:pos x="525" y="57"/>
                </a:cxn>
                <a:cxn ang="0">
                  <a:pos x="535" y="65"/>
                </a:cxn>
                <a:cxn ang="0">
                  <a:pos x="543" y="73"/>
                </a:cxn>
                <a:cxn ang="0">
                  <a:pos x="545" y="83"/>
                </a:cxn>
                <a:cxn ang="0">
                  <a:pos x="545" y="96"/>
                </a:cxn>
                <a:cxn ang="0">
                  <a:pos x="551" y="108"/>
                </a:cxn>
                <a:cxn ang="0">
                  <a:pos x="559" y="124"/>
                </a:cxn>
                <a:cxn ang="0">
                  <a:pos x="565" y="136"/>
                </a:cxn>
                <a:cxn ang="0">
                  <a:pos x="563" y="148"/>
                </a:cxn>
                <a:cxn ang="0">
                  <a:pos x="565" y="157"/>
                </a:cxn>
                <a:cxn ang="0">
                  <a:pos x="570" y="163"/>
                </a:cxn>
                <a:cxn ang="0">
                  <a:pos x="576" y="173"/>
                </a:cxn>
                <a:cxn ang="0">
                  <a:pos x="578" y="185"/>
                </a:cxn>
                <a:cxn ang="0">
                  <a:pos x="580" y="197"/>
                </a:cxn>
                <a:cxn ang="0">
                  <a:pos x="584" y="218"/>
                </a:cxn>
                <a:cxn ang="0">
                  <a:pos x="588" y="240"/>
                </a:cxn>
                <a:cxn ang="0">
                  <a:pos x="588" y="252"/>
                </a:cxn>
                <a:cxn ang="0">
                  <a:pos x="598" y="271"/>
                </a:cxn>
                <a:cxn ang="0">
                  <a:pos x="608" y="281"/>
                </a:cxn>
                <a:cxn ang="0">
                  <a:pos x="614" y="293"/>
                </a:cxn>
                <a:cxn ang="0">
                  <a:pos x="622" y="303"/>
                </a:cxn>
                <a:cxn ang="0">
                  <a:pos x="407" y="305"/>
                </a:cxn>
                <a:cxn ang="0">
                  <a:pos x="136" y="295"/>
                </a:cxn>
                <a:cxn ang="0">
                  <a:pos x="134" y="199"/>
                </a:cxn>
                <a:cxn ang="0">
                  <a:pos x="0" y="191"/>
                </a:cxn>
              </a:cxnLst>
              <a:rect l="0" t="0" r="r" b="b"/>
              <a:pathLst>
                <a:path w="622" h="305">
                  <a:moveTo>
                    <a:pt x="0" y="191"/>
                  </a:moveTo>
                  <a:lnTo>
                    <a:pt x="14" y="0"/>
                  </a:lnTo>
                  <a:lnTo>
                    <a:pt x="85" y="4"/>
                  </a:lnTo>
                  <a:lnTo>
                    <a:pt x="203" y="12"/>
                  </a:lnTo>
                  <a:lnTo>
                    <a:pt x="319" y="16"/>
                  </a:lnTo>
                  <a:lnTo>
                    <a:pt x="397" y="16"/>
                  </a:lnTo>
                  <a:lnTo>
                    <a:pt x="405" y="24"/>
                  </a:lnTo>
                  <a:lnTo>
                    <a:pt x="429" y="39"/>
                  </a:lnTo>
                  <a:lnTo>
                    <a:pt x="437" y="37"/>
                  </a:lnTo>
                  <a:lnTo>
                    <a:pt x="441" y="30"/>
                  </a:lnTo>
                  <a:lnTo>
                    <a:pt x="454" y="32"/>
                  </a:lnTo>
                  <a:lnTo>
                    <a:pt x="480" y="28"/>
                  </a:lnTo>
                  <a:lnTo>
                    <a:pt x="490" y="39"/>
                  </a:lnTo>
                  <a:lnTo>
                    <a:pt x="496" y="39"/>
                  </a:lnTo>
                  <a:lnTo>
                    <a:pt x="502" y="41"/>
                  </a:lnTo>
                  <a:lnTo>
                    <a:pt x="502" y="43"/>
                  </a:lnTo>
                  <a:lnTo>
                    <a:pt x="508" y="43"/>
                  </a:lnTo>
                  <a:lnTo>
                    <a:pt x="515" y="49"/>
                  </a:lnTo>
                  <a:lnTo>
                    <a:pt x="521" y="51"/>
                  </a:lnTo>
                  <a:lnTo>
                    <a:pt x="525" y="57"/>
                  </a:lnTo>
                  <a:lnTo>
                    <a:pt x="531" y="63"/>
                  </a:lnTo>
                  <a:lnTo>
                    <a:pt x="535" y="65"/>
                  </a:lnTo>
                  <a:lnTo>
                    <a:pt x="541" y="65"/>
                  </a:lnTo>
                  <a:lnTo>
                    <a:pt x="543" y="73"/>
                  </a:lnTo>
                  <a:lnTo>
                    <a:pt x="541" y="77"/>
                  </a:lnTo>
                  <a:lnTo>
                    <a:pt x="545" y="83"/>
                  </a:lnTo>
                  <a:lnTo>
                    <a:pt x="547" y="89"/>
                  </a:lnTo>
                  <a:lnTo>
                    <a:pt x="545" y="96"/>
                  </a:lnTo>
                  <a:lnTo>
                    <a:pt x="551" y="102"/>
                  </a:lnTo>
                  <a:lnTo>
                    <a:pt x="551" y="108"/>
                  </a:lnTo>
                  <a:lnTo>
                    <a:pt x="559" y="118"/>
                  </a:lnTo>
                  <a:lnTo>
                    <a:pt x="559" y="124"/>
                  </a:lnTo>
                  <a:lnTo>
                    <a:pt x="563" y="130"/>
                  </a:lnTo>
                  <a:lnTo>
                    <a:pt x="565" y="136"/>
                  </a:lnTo>
                  <a:lnTo>
                    <a:pt x="563" y="142"/>
                  </a:lnTo>
                  <a:lnTo>
                    <a:pt x="563" y="148"/>
                  </a:lnTo>
                  <a:lnTo>
                    <a:pt x="565" y="155"/>
                  </a:lnTo>
                  <a:lnTo>
                    <a:pt x="565" y="157"/>
                  </a:lnTo>
                  <a:lnTo>
                    <a:pt x="570" y="157"/>
                  </a:lnTo>
                  <a:lnTo>
                    <a:pt x="570" y="163"/>
                  </a:lnTo>
                  <a:lnTo>
                    <a:pt x="576" y="165"/>
                  </a:lnTo>
                  <a:lnTo>
                    <a:pt x="576" y="173"/>
                  </a:lnTo>
                  <a:lnTo>
                    <a:pt x="580" y="177"/>
                  </a:lnTo>
                  <a:lnTo>
                    <a:pt x="578" y="185"/>
                  </a:lnTo>
                  <a:lnTo>
                    <a:pt x="582" y="191"/>
                  </a:lnTo>
                  <a:lnTo>
                    <a:pt x="580" y="197"/>
                  </a:lnTo>
                  <a:lnTo>
                    <a:pt x="580" y="205"/>
                  </a:lnTo>
                  <a:lnTo>
                    <a:pt x="584" y="218"/>
                  </a:lnTo>
                  <a:lnTo>
                    <a:pt x="582" y="236"/>
                  </a:lnTo>
                  <a:lnTo>
                    <a:pt x="588" y="240"/>
                  </a:lnTo>
                  <a:lnTo>
                    <a:pt x="588" y="246"/>
                  </a:lnTo>
                  <a:lnTo>
                    <a:pt x="588" y="252"/>
                  </a:lnTo>
                  <a:lnTo>
                    <a:pt x="594" y="258"/>
                  </a:lnTo>
                  <a:lnTo>
                    <a:pt x="598" y="271"/>
                  </a:lnTo>
                  <a:lnTo>
                    <a:pt x="604" y="277"/>
                  </a:lnTo>
                  <a:lnTo>
                    <a:pt x="608" y="281"/>
                  </a:lnTo>
                  <a:lnTo>
                    <a:pt x="610" y="287"/>
                  </a:lnTo>
                  <a:lnTo>
                    <a:pt x="614" y="293"/>
                  </a:lnTo>
                  <a:lnTo>
                    <a:pt x="614" y="299"/>
                  </a:lnTo>
                  <a:lnTo>
                    <a:pt x="622" y="303"/>
                  </a:lnTo>
                  <a:lnTo>
                    <a:pt x="500" y="305"/>
                  </a:lnTo>
                  <a:lnTo>
                    <a:pt x="407" y="305"/>
                  </a:lnTo>
                  <a:lnTo>
                    <a:pt x="230" y="299"/>
                  </a:lnTo>
                  <a:lnTo>
                    <a:pt x="136" y="295"/>
                  </a:lnTo>
                  <a:lnTo>
                    <a:pt x="142" y="203"/>
                  </a:lnTo>
                  <a:lnTo>
                    <a:pt x="134" y="199"/>
                  </a:lnTo>
                  <a:lnTo>
                    <a:pt x="65" y="195"/>
                  </a:lnTo>
                  <a:lnTo>
                    <a:pt x="0" y="191"/>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8" name="Freeform 366">
              <a:extLst>
                <a:ext uri="{FF2B5EF4-FFF2-40B4-BE49-F238E27FC236}">
                  <a16:creationId xmlns:a16="http://schemas.microsoft.com/office/drawing/2014/main" id="{75E54CAE-3B42-4CF9-923A-5B9A3564A849}"/>
                </a:ext>
              </a:extLst>
            </p:cNvPr>
            <p:cNvSpPr>
              <a:spLocks/>
            </p:cNvSpPr>
            <p:nvPr/>
          </p:nvSpPr>
          <p:spPr bwMode="auto">
            <a:xfrm>
              <a:off x="7688815" y="2314225"/>
              <a:ext cx="811019" cy="506683"/>
            </a:xfrm>
            <a:custGeom>
              <a:avLst/>
              <a:gdLst/>
              <a:ahLst/>
              <a:cxnLst>
                <a:cxn ang="0">
                  <a:pos x="0" y="289"/>
                </a:cxn>
                <a:cxn ang="0">
                  <a:pos x="21" y="4"/>
                </a:cxn>
                <a:cxn ang="0">
                  <a:pos x="21" y="0"/>
                </a:cxn>
                <a:cxn ang="0">
                  <a:pos x="120" y="8"/>
                </a:cxn>
                <a:cxn ang="0">
                  <a:pos x="269" y="15"/>
                </a:cxn>
                <a:cxn ang="0">
                  <a:pos x="395" y="17"/>
                </a:cxn>
                <a:cxn ang="0">
                  <a:pos x="452" y="17"/>
                </a:cxn>
                <a:cxn ang="0">
                  <a:pos x="450" y="21"/>
                </a:cxn>
                <a:cxn ang="0">
                  <a:pos x="450" y="21"/>
                </a:cxn>
                <a:cxn ang="0">
                  <a:pos x="454" y="25"/>
                </a:cxn>
                <a:cxn ang="0">
                  <a:pos x="458" y="43"/>
                </a:cxn>
                <a:cxn ang="0">
                  <a:pos x="460" y="49"/>
                </a:cxn>
                <a:cxn ang="0">
                  <a:pos x="456" y="59"/>
                </a:cxn>
                <a:cxn ang="0">
                  <a:pos x="458" y="72"/>
                </a:cxn>
                <a:cxn ang="0">
                  <a:pos x="456" y="78"/>
                </a:cxn>
                <a:cxn ang="0">
                  <a:pos x="458" y="82"/>
                </a:cxn>
                <a:cxn ang="0">
                  <a:pos x="458" y="92"/>
                </a:cxn>
                <a:cxn ang="0">
                  <a:pos x="458" y="100"/>
                </a:cxn>
                <a:cxn ang="0">
                  <a:pos x="466" y="118"/>
                </a:cxn>
                <a:cxn ang="0">
                  <a:pos x="464" y="122"/>
                </a:cxn>
                <a:cxn ang="0">
                  <a:pos x="472" y="141"/>
                </a:cxn>
                <a:cxn ang="0">
                  <a:pos x="477" y="153"/>
                </a:cxn>
                <a:cxn ang="0">
                  <a:pos x="477" y="159"/>
                </a:cxn>
                <a:cxn ang="0">
                  <a:pos x="474" y="165"/>
                </a:cxn>
                <a:cxn ang="0">
                  <a:pos x="477" y="171"/>
                </a:cxn>
                <a:cxn ang="0">
                  <a:pos x="477" y="183"/>
                </a:cxn>
                <a:cxn ang="0">
                  <a:pos x="479" y="198"/>
                </a:cxn>
                <a:cxn ang="0">
                  <a:pos x="477" y="206"/>
                </a:cxn>
                <a:cxn ang="0">
                  <a:pos x="481" y="212"/>
                </a:cxn>
                <a:cxn ang="0">
                  <a:pos x="481" y="218"/>
                </a:cxn>
                <a:cxn ang="0">
                  <a:pos x="481" y="240"/>
                </a:cxn>
                <a:cxn ang="0">
                  <a:pos x="483" y="247"/>
                </a:cxn>
                <a:cxn ang="0">
                  <a:pos x="483" y="253"/>
                </a:cxn>
                <a:cxn ang="0">
                  <a:pos x="485" y="259"/>
                </a:cxn>
                <a:cxn ang="0">
                  <a:pos x="493" y="269"/>
                </a:cxn>
                <a:cxn ang="0">
                  <a:pos x="493" y="275"/>
                </a:cxn>
                <a:cxn ang="0">
                  <a:pos x="493" y="281"/>
                </a:cxn>
                <a:cxn ang="0">
                  <a:pos x="495" y="293"/>
                </a:cxn>
                <a:cxn ang="0">
                  <a:pos x="495" y="299"/>
                </a:cxn>
                <a:cxn ang="0">
                  <a:pos x="495" y="306"/>
                </a:cxn>
                <a:cxn ang="0">
                  <a:pos x="373" y="306"/>
                </a:cxn>
                <a:cxn ang="0">
                  <a:pos x="251" y="301"/>
                </a:cxn>
                <a:cxn ang="0">
                  <a:pos x="118" y="297"/>
                </a:cxn>
                <a:cxn ang="0">
                  <a:pos x="0" y="289"/>
                </a:cxn>
              </a:cxnLst>
              <a:rect l="0" t="0" r="r" b="b"/>
              <a:pathLst>
                <a:path w="495" h="306">
                  <a:moveTo>
                    <a:pt x="0" y="289"/>
                  </a:moveTo>
                  <a:lnTo>
                    <a:pt x="21" y="4"/>
                  </a:lnTo>
                  <a:lnTo>
                    <a:pt x="21" y="0"/>
                  </a:lnTo>
                  <a:lnTo>
                    <a:pt x="120" y="8"/>
                  </a:lnTo>
                  <a:lnTo>
                    <a:pt x="269" y="15"/>
                  </a:lnTo>
                  <a:lnTo>
                    <a:pt x="395" y="17"/>
                  </a:lnTo>
                  <a:lnTo>
                    <a:pt x="452" y="17"/>
                  </a:lnTo>
                  <a:lnTo>
                    <a:pt x="450" y="21"/>
                  </a:lnTo>
                  <a:lnTo>
                    <a:pt x="450" y="21"/>
                  </a:lnTo>
                  <a:lnTo>
                    <a:pt x="454" y="25"/>
                  </a:lnTo>
                  <a:lnTo>
                    <a:pt x="458" y="43"/>
                  </a:lnTo>
                  <a:lnTo>
                    <a:pt x="460" y="49"/>
                  </a:lnTo>
                  <a:lnTo>
                    <a:pt x="456" y="59"/>
                  </a:lnTo>
                  <a:lnTo>
                    <a:pt x="458" y="72"/>
                  </a:lnTo>
                  <a:lnTo>
                    <a:pt x="456" y="78"/>
                  </a:lnTo>
                  <a:lnTo>
                    <a:pt x="458" y="82"/>
                  </a:lnTo>
                  <a:lnTo>
                    <a:pt x="458" y="92"/>
                  </a:lnTo>
                  <a:lnTo>
                    <a:pt x="458" y="100"/>
                  </a:lnTo>
                  <a:lnTo>
                    <a:pt x="466" y="118"/>
                  </a:lnTo>
                  <a:lnTo>
                    <a:pt x="464" y="122"/>
                  </a:lnTo>
                  <a:lnTo>
                    <a:pt x="472" y="141"/>
                  </a:lnTo>
                  <a:lnTo>
                    <a:pt x="477" y="153"/>
                  </a:lnTo>
                  <a:lnTo>
                    <a:pt x="477" y="159"/>
                  </a:lnTo>
                  <a:lnTo>
                    <a:pt x="474" y="165"/>
                  </a:lnTo>
                  <a:lnTo>
                    <a:pt x="477" y="171"/>
                  </a:lnTo>
                  <a:lnTo>
                    <a:pt x="477" y="183"/>
                  </a:lnTo>
                  <a:lnTo>
                    <a:pt x="479" y="198"/>
                  </a:lnTo>
                  <a:lnTo>
                    <a:pt x="477" y="206"/>
                  </a:lnTo>
                  <a:lnTo>
                    <a:pt x="481" y="212"/>
                  </a:lnTo>
                  <a:lnTo>
                    <a:pt x="481" y="218"/>
                  </a:lnTo>
                  <a:lnTo>
                    <a:pt x="481" y="240"/>
                  </a:lnTo>
                  <a:lnTo>
                    <a:pt x="483" y="247"/>
                  </a:lnTo>
                  <a:lnTo>
                    <a:pt x="483" y="253"/>
                  </a:lnTo>
                  <a:lnTo>
                    <a:pt x="485" y="259"/>
                  </a:lnTo>
                  <a:lnTo>
                    <a:pt x="493" y="269"/>
                  </a:lnTo>
                  <a:lnTo>
                    <a:pt x="493" y="275"/>
                  </a:lnTo>
                  <a:lnTo>
                    <a:pt x="493" y="281"/>
                  </a:lnTo>
                  <a:lnTo>
                    <a:pt x="495" y="293"/>
                  </a:lnTo>
                  <a:lnTo>
                    <a:pt x="495" y="299"/>
                  </a:lnTo>
                  <a:lnTo>
                    <a:pt x="495" y="306"/>
                  </a:lnTo>
                  <a:lnTo>
                    <a:pt x="373" y="306"/>
                  </a:lnTo>
                  <a:lnTo>
                    <a:pt x="251" y="301"/>
                  </a:lnTo>
                  <a:lnTo>
                    <a:pt x="118" y="297"/>
                  </a:lnTo>
                  <a:lnTo>
                    <a:pt x="0" y="289"/>
                  </a:lnTo>
                  <a:close/>
                </a:path>
              </a:pathLst>
            </a:custGeom>
            <a:solidFill>
              <a:schemeClr val="bg2"/>
            </a:solidFill>
            <a:ln w="3175">
              <a:solidFill>
                <a:schemeClr val="bg1">
                  <a:lumMod val="6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9" name="Freeform 369">
              <a:extLst>
                <a:ext uri="{FF2B5EF4-FFF2-40B4-BE49-F238E27FC236}">
                  <a16:creationId xmlns:a16="http://schemas.microsoft.com/office/drawing/2014/main" id="{F1F3F575-EDF1-4F17-AA34-8573963C3AD1}"/>
                </a:ext>
              </a:extLst>
            </p:cNvPr>
            <p:cNvSpPr>
              <a:spLocks/>
            </p:cNvSpPr>
            <p:nvPr/>
          </p:nvSpPr>
          <p:spPr bwMode="auto">
            <a:xfrm>
              <a:off x="7710114" y="4211804"/>
              <a:ext cx="1066612" cy="551392"/>
            </a:xfrm>
            <a:custGeom>
              <a:avLst/>
              <a:gdLst/>
              <a:ahLst/>
              <a:cxnLst>
                <a:cxn ang="0">
                  <a:pos x="2" y="0"/>
                </a:cxn>
                <a:cxn ang="0">
                  <a:pos x="195" y="10"/>
                </a:cxn>
                <a:cxn ang="0">
                  <a:pos x="539" y="14"/>
                </a:cxn>
                <a:cxn ang="0">
                  <a:pos x="632" y="61"/>
                </a:cxn>
                <a:cxn ang="0">
                  <a:pos x="649" y="167"/>
                </a:cxn>
                <a:cxn ang="0">
                  <a:pos x="634" y="329"/>
                </a:cxn>
                <a:cxn ang="0">
                  <a:pos x="622" y="323"/>
                </a:cxn>
                <a:cxn ang="0">
                  <a:pos x="596" y="305"/>
                </a:cxn>
                <a:cxn ang="0">
                  <a:pos x="586" y="311"/>
                </a:cxn>
                <a:cxn ang="0">
                  <a:pos x="575" y="313"/>
                </a:cxn>
                <a:cxn ang="0">
                  <a:pos x="565" y="307"/>
                </a:cxn>
                <a:cxn ang="0">
                  <a:pos x="549" y="315"/>
                </a:cxn>
                <a:cxn ang="0">
                  <a:pos x="537" y="311"/>
                </a:cxn>
                <a:cxn ang="0">
                  <a:pos x="523" y="317"/>
                </a:cxn>
                <a:cxn ang="0">
                  <a:pos x="510" y="323"/>
                </a:cxn>
                <a:cxn ang="0">
                  <a:pos x="502" y="325"/>
                </a:cxn>
                <a:cxn ang="0">
                  <a:pos x="488" y="319"/>
                </a:cxn>
                <a:cxn ang="0">
                  <a:pos x="480" y="311"/>
                </a:cxn>
                <a:cxn ang="0">
                  <a:pos x="468" y="315"/>
                </a:cxn>
                <a:cxn ang="0">
                  <a:pos x="455" y="305"/>
                </a:cxn>
                <a:cxn ang="0">
                  <a:pos x="453" y="311"/>
                </a:cxn>
                <a:cxn ang="0">
                  <a:pos x="445" y="327"/>
                </a:cxn>
                <a:cxn ang="0">
                  <a:pos x="439" y="327"/>
                </a:cxn>
                <a:cxn ang="0">
                  <a:pos x="439" y="315"/>
                </a:cxn>
                <a:cxn ang="0">
                  <a:pos x="423" y="319"/>
                </a:cxn>
                <a:cxn ang="0">
                  <a:pos x="415" y="311"/>
                </a:cxn>
                <a:cxn ang="0">
                  <a:pos x="407" y="305"/>
                </a:cxn>
                <a:cxn ang="0">
                  <a:pos x="390" y="313"/>
                </a:cxn>
                <a:cxn ang="0">
                  <a:pos x="380" y="313"/>
                </a:cxn>
                <a:cxn ang="0">
                  <a:pos x="378" y="301"/>
                </a:cxn>
                <a:cxn ang="0">
                  <a:pos x="368" y="295"/>
                </a:cxn>
                <a:cxn ang="0">
                  <a:pos x="362" y="289"/>
                </a:cxn>
                <a:cxn ang="0">
                  <a:pos x="343" y="293"/>
                </a:cxn>
                <a:cxn ang="0">
                  <a:pos x="333" y="291"/>
                </a:cxn>
                <a:cxn ang="0">
                  <a:pos x="323" y="287"/>
                </a:cxn>
                <a:cxn ang="0">
                  <a:pos x="305" y="282"/>
                </a:cxn>
                <a:cxn ang="0">
                  <a:pos x="293" y="280"/>
                </a:cxn>
                <a:cxn ang="0">
                  <a:pos x="282" y="280"/>
                </a:cxn>
                <a:cxn ang="0">
                  <a:pos x="282" y="266"/>
                </a:cxn>
                <a:cxn ang="0">
                  <a:pos x="272" y="258"/>
                </a:cxn>
                <a:cxn ang="0">
                  <a:pos x="266" y="262"/>
                </a:cxn>
                <a:cxn ang="0">
                  <a:pos x="254" y="260"/>
                </a:cxn>
                <a:cxn ang="0">
                  <a:pos x="244" y="260"/>
                </a:cxn>
                <a:cxn ang="0">
                  <a:pos x="225" y="244"/>
                </a:cxn>
                <a:cxn ang="0">
                  <a:pos x="221" y="232"/>
                </a:cxn>
                <a:cxn ang="0">
                  <a:pos x="219" y="59"/>
                </a:cxn>
                <a:cxn ang="0">
                  <a:pos x="181" y="57"/>
                </a:cxn>
                <a:cxn ang="0">
                  <a:pos x="0" y="49"/>
                </a:cxn>
              </a:cxnLst>
              <a:rect l="0" t="0" r="r" b="b"/>
              <a:pathLst>
                <a:path w="651" h="333">
                  <a:moveTo>
                    <a:pt x="0" y="49"/>
                  </a:moveTo>
                  <a:lnTo>
                    <a:pt x="2" y="0"/>
                  </a:lnTo>
                  <a:lnTo>
                    <a:pt x="75" y="4"/>
                  </a:lnTo>
                  <a:lnTo>
                    <a:pt x="195" y="10"/>
                  </a:lnTo>
                  <a:lnTo>
                    <a:pt x="366" y="14"/>
                  </a:lnTo>
                  <a:lnTo>
                    <a:pt x="539" y="14"/>
                  </a:lnTo>
                  <a:lnTo>
                    <a:pt x="632" y="12"/>
                  </a:lnTo>
                  <a:lnTo>
                    <a:pt x="632" y="61"/>
                  </a:lnTo>
                  <a:lnTo>
                    <a:pt x="647" y="140"/>
                  </a:lnTo>
                  <a:lnTo>
                    <a:pt x="649" y="167"/>
                  </a:lnTo>
                  <a:lnTo>
                    <a:pt x="651" y="333"/>
                  </a:lnTo>
                  <a:lnTo>
                    <a:pt x="634" y="329"/>
                  </a:lnTo>
                  <a:lnTo>
                    <a:pt x="626" y="325"/>
                  </a:lnTo>
                  <a:lnTo>
                    <a:pt x="622" y="323"/>
                  </a:lnTo>
                  <a:lnTo>
                    <a:pt x="610" y="315"/>
                  </a:lnTo>
                  <a:lnTo>
                    <a:pt x="596" y="305"/>
                  </a:lnTo>
                  <a:lnTo>
                    <a:pt x="590" y="305"/>
                  </a:lnTo>
                  <a:lnTo>
                    <a:pt x="586" y="311"/>
                  </a:lnTo>
                  <a:lnTo>
                    <a:pt x="582" y="313"/>
                  </a:lnTo>
                  <a:lnTo>
                    <a:pt x="575" y="313"/>
                  </a:lnTo>
                  <a:lnTo>
                    <a:pt x="571" y="313"/>
                  </a:lnTo>
                  <a:lnTo>
                    <a:pt x="565" y="307"/>
                  </a:lnTo>
                  <a:lnTo>
                    <a:pt x="553" y="311"/>
                  </a:lnTo>
                  <a:lnTo>
                    <a:pt x="549" y="315"/>
                  </a:lnTo>
                  <a:lnTo>
                    <a:pt x="541" y="315"/>
                  </a:lnTo>
                  <a:lnTo>
                    <a:pt x="537" y="311"/>
                  </a:lnTo>
                  <a:lnTo>
                    <a:pt x="531" y="315"/>
                  </a:lnTo>
                  <a:lnTo>
                    <a:pt x="523" y="317"/>
                  </a:lnTo>
                  <a:lnTo>
                    <a:pt x="516" y="323"/>
                  </a:lnTo>
                  <a:lnTo>
                    <a:pt x="510" y="323"/>
                  </a:lnTo>
                  <a:lnTo>
                    <a:pt x="506" y="329"/>
                  </a:lnTo>
                  <a:lnTo>
                    <a:pt x="502" y="325"/>
                  </a:lnTo>
                  <a:lnTo>
                    <a:pt x="494" y="323"/>
                  </a:lnTo>
                  <a:lnTo>
                    <a:pt x="488" y="319"/>
                  </a:lnTo>
                  <a:lnTo>
                    <a:pt x="484" y="313"/>
                  </a:lnTo>
                  <a:lnTo>
                    <a:pt x="480" y="311"/>
                  </a:lnTo>
                  <a:lnTo>
                    <a:pt x="474" y="317"/>
                  </a:lnTo>
                  <a:lnTo>
                    <a:pt x="468" y="315"/>
                  </a:lnTo>
                  <a:lnTo>
                    <a:pt x="461" y="309"/>
                  </a:lnTo>
                  <a:lnTo>
                    <a:pt x="455" y="305"/>
                  </a:lnTo>
                  <a:lnTo>
                    <a:pt x="453" y="307"/>
                  </a:lnTo>
                  <a:lnTo>
                    <a:pt x="453" y="311"/>
                  </a:lnTo>
                  <a:lnTo>
                    <a:pt x="447" y="315"/>
                  </a:lnTo>
                  <a:lnTo>
                    <a:pt x="445" y="327"/>
                  </a:lnTo>
                  <a:lnTo>
                    <a:pt x="441" y="327"/>
                  </a:lnTo>
                  <a:lnTo>
                    <a:pt x="439" y="327"/>
                  </a:lnTo>
                  <a:lnTo>
                    <a:pt x="437" y="319"/>
                  </a:lnTo>
                  <a:lnTo>
                    <a:pt x="439" y="315"/>
                  </a:lnTo>
                  <a:lnTo>
                    <a:pt x="433" y="313"/>
                  </a:lnTo>
                  <a:lnTo>
                    <a:pt x="423" y="319"/>
                  </a:lnTo>
                  <a:lnTo>
                    <a:pt x="417" y="317"/>
                  </a:lnTo>
                  <a:lnTo>
                    <a:pt x="415" y="311"/>
                  </a:lnTo>
                  <a:lnTo>
                    <a:pt x="409" y="311"/>
                  </a:lnTo>
                  <a:lnTo>
                    <a:pt x="407" y="305"/>
                  </a:lnTo>
                  <a:lnTo>
                    <a:pt x="400" y="303"/>
                  </a:lnTo>
                  <a:lnTo>
                    <a:pt x="390" y="313"/>
                  </a:lnTo>
                  <a:lnTo>
                    <a:pt x="386" y="315"/>
                  </a:lnTo>
                  <a:lnTo>
                    <a:pt x="380" y="313"/>
                  </a:lnTo>
                  <a:lnTo>
                    <a:pt x="378" y="305"/>
                  </a:lnTo>
                  <a:lnTo>
                    <a:pt x="378" y="301"/>
                  </a:lnTo>
                  <a:lnTo>
                    <a:pt x="372" y="301"/>
                  </a:lnTo>
                  <a:lnTo>
                    <a:pt x="368" y="295"/>
                  </a:lnTo>
                  <a:lnTo>
                    <a:pt x="368" y="289"/>
                  </a:lnTo>
                  <a:lnTo>
                    <a:pt x="362" y="289"/>
                  </a:lnTo>
                  <a:lnTo>
                    <a:pt x="350" y="289"/>
                  </a:lnTo>
                  <a:lnTo>
                    <a:pt x="343" y="293"/>
                  </a:lnTo>
                  <a:lnTo>
                    <a:pt x="337" y="295"/>
                  </a:lnTo>
                  <a:lnTo>
                    <a:pt x="333" y="291"/>
                  </a:lnTo>
                  <a:lnTo>
                    <a:pt x="329" y="287"/>
                  </a:lnTo>
                  <a:lnTo>
                    <a:pt x="323" y="287"/>
                  </a:lnTo>
                  <a:lnTo>
                    <a:pt x="317" y="287"/>
                  </a:lnTo>
                  <a:lnTo>
                    <a:pt x="305" y="282"/>
                  </a:lnTo>
                  <a:lnTo>
                    <a:pt x="299" y="278"/>
                  </a:lnTo>
                  <a:lnTo>
                    <a:pt x="293" y="280"/>
                  </a:lnTo>
                  <a:lnTo>
                    <a:pt x="291" y="280"/>
                  </a:lnTo>
                  <a:lnTo>
                    <a:pt x="282" y="280"/>
                  </a:lnTo>
                  <a:lnTo>
                    <a:pt x="282" y="272"/>
                  </a:lnTo>
                  <a:lnTo>
                    <a:pt x="282" y="266"/>
                  </a:lnTo>
                  <a:lnTo>
                    <a:pt x="278" y="262"/>
                  </a:lnTo>
                  <a:lnTo>
                    <a:pt x="272" y="258"/>
                  </a:lnTo>
                  <a:lnTo>
                    <a:pt x="270" y="254"/>
                  </a:lnTo>
                  <a:lnTo>
                    <a:pt x="266" y="262"/>
                  </a:lnTo>
                  <a:lnTo>
                    <a:pt x="260" y="262"/>
                  </a:lnTo>
                  <a:lnTo>
                    <a:pt x="254" y="260"/>
                  </a:lnTo>
                  <a:lnTo>
                    <a:pt x="248" y="262"/>
                  </a:lnTo>
                  <a:lnTo>
                    <a:pt x="244" y="260"/>
                  </a:lnTo>
                  <a:lnTo>
                    <a:pt x="232" y="248"/>
                  </a:lnTo>
                  <a:lnTo>
                    <a:pt x="225" y="244"/>
                  </a:lnTo>
                  <a:lnTo>
                    <a:pt x="219" y="242"/>
                  </a:lnTo>
                  <a:lnTo>
                    <a:pt x="221" y="232"/>
                  </a:lnTo>
                  <a:lnTo>
                    <a:pt x="225" y="63"/>
                  </a:lnTo>
                  <a:lnTo>
                    <a:pt x="219" y="59"/>
                  </a:lnTo>
                  <a:lnTo>
                    <a:pt x="213" y="59"/>
                  </a:lnTo>
                  <a:lnTo>
                    <a:pt x="181" y="57"/>
                  </a:lnTo>
                  <a:lnTo>
                    <a:pt x="103" y="55"/>
                  </a:lnTo>
                  <a:lnTo>
                    <a:pt x="0" y="49"/>
                  </a:lnTo>
                </a:path>
              </a:pathLst>
            </a:custGeom>
            <a:no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0" name="Freeform 370">
              <a:extLst>
                <a:ext uri="{FF2B5EF4-FFF2-40B4-BE49-F238E27FC236}">
                  <a16:creationId xmlns:a16="http://schemas.microsoft.com/office/drawing/2014/main" id="{AE72B04D-BA42-43AE-B231-5B879529D294}"/>
                </a:ext>
              </a:extLst>
            </p:cNvPr>
            <p:cNvSpPr>
              <a:spLocks/>
            </p:cNvSpPr>
            <p:nvPr/>
          </p:nvSpPr>
          <p:spPr bwMode="auto">
            <a:xfrm>
              <a:off x="7832995" y="3743203"/>
              <a:ext cx="912601" cy="491783"/>
            </a:xfrm>
            <a:custGeom>
              <a:avLst/>
              <a:gdLst/>
              <a:ahLst/>
              <a:cxnLst>
                <a:cxn ang="0">
                  <a:pos x="0" y="287"/>
                </a:cxn>
                <a:cxn ang="0">
                  <a:pos x="14" y="0"/>
                </a:cxn>
                <a:cxn ang="0">
                  <a:pos x="108" y="4"/>
                </a:cxn>
                <a:cxn ang="0">
                  <a:pos x="285" y="10"/>
                </a:cxn>
                <a:cxn ang="0">
                  <a:pos x="378" y="10"/>
                </a:cxn>
                <a:cxn ang="0">
                  <a:pos x="500" y="8"/>
                </a:cxn>
                <a:cxn ang="0">
                  <a:pos x="517" y="22"/>
                </a:cxn>
                <a:cxn ang="0">
                  <a:pos x="523" y="18"/>
                </a:cxn>
                <a:cxn ang="0">
                  <a:pos x="527" y="20"/>
                </a:cxn>
                <a:cxn ang="0">
                  <a:pos x="531" y="26"/>
                </a:cxn>
                <a:cxn ang="0">
                  <a:pos x="533" y="32"/>
                </a:cxn>
                <a:cxn ang="0">
                  <a:pos x="531" y="35"/>
                </a:cxn>
                <a:cxn ang="0">
                  <a:pos x="525" y="32"/>
                </a:cxn>
                <a:cxn ang="0">
                  <a:pos x="523" y="39"/>
                </a:cxn>
                <a:cxn ang="0">
                  <a:pos x="517" y="49"/>
                </a:cxn>
                <a:cxn ang="0">
                  <a:pos x="519" y="55"/>
                </a:cxn>
                <a:cxn ang="0">
                  <a:pos x="525" y="63"/>
                </a:cxn>
                <a:cxn ang="0">
                  <a:pos x="531" y="67"/>
                </a:cxn>
                <a:cxn ang="0">
                  <a:pos x="531" y="73"/>
                </a:cxn>
                <a:cxn ang="0">
                  <a:pos x="541" y="85"/>
                </a:cxn>
                <a:cxn ang="0">
                  <a:pos x="545" y="87"/>
                </a:cxn>
                <a:cxn ang="0">
                  <a:pos x="551" y="91"/>
                </a:cxn>
                <a:cxn ang="0">
                  <a:pos x="557" y="295"/>
                </a:cxn>
                <a:cxn ang="0">
                  <a:pos x="464" y="297"/>
                </a:cxn>
                <a:cxn ang="0">
                  <a:pos x="291" y="297"/>
                </a:cxn>
                <a:cxn ang="0">
                  <a:pos x="120" y="293"/>
                </a:cxn>
                <a:cxn ang="0">
                  <a:pos x="0" y="287"/>
                </a:cxn>
              </a:cxnLst>
              <a:rect l="0" t="0" r="r" b="b"/>
              <a:pathLst>
                <a:path w="557" h="297">
                  <a:moveTo>
                    <a:pt x="0" y="287"/>
                  </a:moveTo>
                  <a:lnTo>
                    <a:pt x="14" y="0"/>
                  </a:lnTo>
                  <a:lnTo>
                    <a:pt x="108" y="4"/>
                  </a:lnTo>
                  <a:lnTo>
                    <a:pt x="285" y="10"/>
                  </a:lnTo>
                  <a:lnTo>
                    <a:pt x="378" y="10"/>
                  </a:lnTo>
                  <a:lnTo>
                    <a:pt x="500" y="8"/>
                  </a:lnTo>
                  <a:lnTo>
                    <a:pt x="517" y="22"/>
                  </a:lnTo>
                  <a:lnTo>
                    <a:pt x="523" y="18"/>
                  </a:lnTo>
                  <a:lnTo>
                    <a:pt x="527" y="20"/>
                  </a:lnTo>
                  <a:lnTo>
                    <a:pt x="531" y="26"/>
                  </a:lnTo>
                  <a:lnTo>
                    <a:pt x="533" y="32"/>
                  </a:lnTo>
                  <a:lnTo>
                    <a:pt x="531" y="35"/>
                  </a:lnTo>
                  <a:lnTo>
                    <a:pt x="525" y="32"/>
                  </a:lnTo>
                  <a:lnTo>
                    <a:pt x="523" y="39"/>
                  </a:lnTo>
                  <a:lnTo>
                    <a:pt x="517" y="49"/>
                  </a:lnTo>
                  <a:lnTo>
                    <a:pt x="519" y="55"/>
                  </a:lnTo>
                  <a:lnTo>
                    <a:pt x="525" y="63"/>
                  </a:lnTo>
                  <a:lnTo>
                    <a:pt x="531" y="67"/>
                  </a:lnTo>
                  <a:lnTo>
                    <a:pt x="531" y="73"/>
                  </a:lnTo>
                  <a:lnTo>
                    <a:pt x="541" y="85"/>
                  </a:lnTo>
                  <a:lnTo>
                    <a:pt x="545" y="87"/>
                  </a:lnTo>
                  <a:lnTo>
                    <a:pt x="551" y="91"/>
                  </a:lnTo>
                  <a:lnTo>
                    <a:pt x="557" y="295"/>
                  </a:lnTo>
                  <a:lnTo>
                    <a:pt x="464" y="297"/>
                  </a:lnTo>
                  <a:lnTo>
                    <a:pt x="291" y="297"/>
                  </a:lnTo>
                  <a:lnTo>
                    <a:pt x="120" y="293"/>
                  </a:lnTo>
                  <a:lnTo>
                    <a:pt x="0" y="287"/>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Freeform 360">
              <a:extLst>
                <a:ext uri="{FF2B5EF4-FFF2-40B4-BE49-F238E27FC236}">
                  <a16:creationId xmlns:a16="http://schemas.microsoft.com/office/drawing/2014/main" id="{257AAD2B-02AB-4D45-86EC-19B61C79A91B}"/>
                </a:ext>
              </a:extLst>
            </p:cNvPr>
            <p:cNvSpPr>
              <a:spLocks/>
            </p:cNvSpPr>
            <p:nvPr/>
          </p:nvSpPr>
          <p:spPr bwMode="auto">
            <a:xfrm>
              <a:off x="7182541" y="4292941"/>
              <a:ext cx="1730172" cy="1700538"/>
            </a:xfrm>
            <a:custGeom>
              <a:avLst/>
              <a:gdLst/>
              <a:ahLst/>
              <a:cxnLst>
                <a:cxn ang="0">
                  <a:pos x="140" y="417"/>
                </a:cxn>
                <a:cxn ang="0">
                  <a:pos x="317" y="8"/>
                </a:cxn>
                <a:cxn ang="0">
                  <a:pos x="547" y="14"/>
                </a:cxn>
                <a:cxn ang="0">
                  <a:pos x="576" y="211"/>
                </a:cxn>
                <a:cxn ang="0">
                  <a:pos x="604" y="223"/>
                </a:cxn>
                <a:cxn ang="0">
                  <a:pos x="645" y="238"/>
                </a:cxn>
                <a:cxn ang="0">
                  <a:pos x="690" y="240"/>
                </a:cxn>
                <a:cxn ang="0">
                  <a:pos x="712" y="264"/>
                </a:cxn>
                <a:cxn ang="0">
                  <a:pos x="755" y="264"/>
                </a:cxn>
                <a:cxn ang="0">
                  <a:pos x="775" y="262"/>
                </a:cxn>
                <a:cxn ang="0">
                  <a:pos x="806" y="264"/>
                </a:cxn>
                <a:cxn ang="0">
                  <a:pos x="845" y="268"/>
                </a:cxn>
                <a:cxn ang="0">
                  <a:pos x="893" y="264"/>
                </a:cxn>
                <a:cxn ang="0">
                  <a:pos x="944" y="274"/>
                </a:cxn>
                <a:cxn ang="0">
                  <a:pos x="987" y="288"/>
                </a:cxn>
                <a:cxn ang="0">
                  <a:pos x="1030" y="478"/>
                </a:cxn>
                <a:cxn ang="0">
                  <a:pos x="1056" y="516"/>
                </a:cxn>
                <a:cxn ang="0">
                  <a:pos x="1052" y="557"/>
                </a:cxn>
                <a:cxn ang="0">
                  <a:pos x="1046" y="616"/>
                </a:cxn>
                <a:cxn ang="0">
                  <a:pos x="1015" y="663"/>
                </a:cxn>
                <a:cxn ang="0">
                  <a:pos x="963" y="685"/>
                </a:cxn>
                <a:cxn ang="0">
                  <a:pos x="963" y="655"/>
                </a:cxn>
                <a:cxn ang="0">
                  <a:pos x="938" y="675"/>
                </a:cxn>
                <a:cxn ang="0">
                  <a:pos x="928" y="714"/>
                </a:cxn>
                <a:cxn ang="0">
                  <a:pos x="865" y="756"/>
                </a:cxn>
                <a:cxn ang="0">
                  <a:pos x="840" y="775"/>
                </a:cxn>
                <a:cxn ang="0">
                  <a:pos x="832" y="762"/>
                </a:cxn>
                <a:cxn ang="0">
                  <a:pos x="810" y="756"/>
                </a:cxn>
                <a:cxn ang="0">
                  <a:pos x="824" y="783"/>
                </a:cxn>
                <a:cxn ang="0">
                  <a:pos x="794" y="799"/>
                </a:cxn>
                <a:cxn ang="0">
                  <a:pos x="771" y="807"/>
                </a:cxn>
                <a:cxn ang="0">
                  <a:pos x="773" y="813"/>
                </a:cxn>
                <a:cxn ang="0">
                  <a:pos x="737" y="840"/>
                </a:cxn>
                <a:cxn ang="0">
                  <a:pos x="731" y="891"/>
                </a:cxn>
                <a:cxn ang="0">
                  <a:pos x="712" y="882"/>
                </a:cxn>
                <a:cxn ang="0">
                  <a:pos x="735" y="911"/>
                </a:cxn>
                <a:cxn ang="0">
                  <a:pos x="733" y="939"/>
                </a:cxn>
                <a:cxn ang="0">
                  <a:pos x="751" y="1015"/>
                </a:cxn>
                <a:cxn ang="0">
                  <a:pos x="745" y="1027"/>
                </a:cxn>
                <a:cxn ang="0">
                  <a:pos x="694" y="1007"/>
                </a:cxn>
                <a:cxn ang="0">
                  <a:pos x="629" y="986"/>
                </a:cxn>
                <a:cxn ang="0">
                  <a:pos x="596" y="966"/>
                </a:cxn>
                <a:cxn ang="0">
                  <a:pos x="566" y="903"/>
                </a:cxn>
                <a:cxn ang="0">
                  <a:pos x="564" y="862"/>
                </a:cxn>
                <a:cxn ang="0">
                  <a:pos x="523" y="819"/>
                </a:cxn>
                <a:cxn ang="0">
                  <a:pos x="497" y="771"/>
                </a:cxn>
                <a:cxn ang="0">
                  <a:pos x="470" y="716"/>
                </a:cxn>
                <a:cxn ang="0">
                  <a:pos x="427" y="665"/>
                </a:cxn>
                <a:cxn ang="0">
                  <a:pos x="395" y="646"/>
                </a:cxn>
                <a:cxn ang="0">
                  <a:pos x="336" y="634"/>
                </a:cxn>
                <a:cxn ang="0">
                  <a:pos x="301" y="657"/>
                </a:cxn>
                <a:cxn ang="0">
                  <a:pos x="269" y="707"/>
                </a:cxn>
                <a:cxn ang="0">
                  <a:pos x="232" y="697"/>
                </a:cxn>
                <a:cxn ang="0">
                  <a:pos x="171" y="655"/>
                </a:cxn>
                <a:cxn ang="0">
                  <a:pos x="142" y="583"/>
                </a:cxn>
                <a:cxn ang="0">
                  <a:pos x="118" y="541"/>
                </a:cxn>
                <a:cxn ang="0">
                  <a:pos x="57" y="476"/>
                </a:cxn>
                <a:cxn ang="0">
                  <a:pos x="16" y="431"/>
                </a:cxn>
              </a:cxnLst>
              <a:rect l="0" t="0" r="r" b="b"/>
              <a:pathLst>
                <a:path w="1056" h="1027">
                  <a:moveTo>
                    <a:pt x="8" y="427"/>
                  </a:moveTo>
                  <a:lnTo>
                    <a:pt x="8" y="425"/>
                  </a:lnTo>
                  <a:lnTo>
                    <a:pt x="4" y="419"/>
                  </a:lnTo>
                  <a:lnTo>
                    <a:pt x="0" y="408"/>
                  </a:lnTo>
                  <a:lnTo>
                    <a:pt x="0" y="404"/>
                  </a:lnTo>
                  <a:lnTo>
                    <a:pt x="61" y="410"/>
                  </a:lnTo>
                  <a:lnTo>
                    <a:pt x="140" y="417"/>
                  </a:lnTo>
                  <a:lnTo>
                    <a:pt x="210" y="423"/>
                  </a:lnTo>
                  <a:lnTo>
                    <a:pt x="281" y="429"/>
                  </a:lnTo>
                  <a:lnTo>
                    <a:pt x="283" y="429"/>
                  </a:lnTo>
                  <a:lnTo>
                    <a:pt x="289" y="423"/>
                  </a:lnTo>
                  <a:lnTo>
                    <a:pt x="295" y="323"/>
                  </a:lnTo>
                  <a:lnTo>
                    <a:pt x="303" y="236"/>
                  </a:lnTo>
                  <a:lnTo>
                    <a:pt x="317" y="8"/>
                  </a:lnTo>
                  <a:lnTo>
                    <a:pt x="317" y="0"/>
                  </a:lnTo>
                  <a:lnTo>
                    <a:pt x="322" y="0"/>
                  </a:lnTo>
                  <a:lnTo>
                    <a:pt x="425" y="6"/>
                  </a:lnTo>
                  <a:lnTo>
                    <a:pt x="503" y="8"/>
                  </a:lnTo>
                  <a:lnTo>
                    <a:pt x="535" y="10"/>
                  </a:lnTo>
                  <a:lnTo>
                    <a:pt x="541" y="10"/>
                  </a:lnTo>
                  <a:lnTo>
                    <a:pt x="547" y="14"/>
                  </a:lnTo>
                  <a:lnTo>
                    <a:pt x="543" y="183"/>
                  </a:lnTo>
                  <a:lnTo>
                    <a:pt x="541" y="193"/>
                  </a:lnTo>
                  <a:lnTo>
                    <a:pt x="547" y="195"/>
                  </a:lnTo>
                  <a:lnTo>
                    <a:pt x="554" y="199"/>
                  </a:lnTo>
                  <a:lnTo>
                    <a:pt x="566" y="211"/>
                  </a:lnTo>
                  <a:lnTo>
                    <a:pt x="570" y="213"/>
                  </a:lnTo>
                  <a:lnTo>
                    <a:pt x="576" y="211"/>
                  </a:lnTo>
                  <a:lnTo>
                    <a:pt x="582" y="213"/>
                  </a:lnTo>
                  <a:lnTo>
                    <a:pt x="588" y="213"/>
                  </a:lnTo>
                  <a:lnTo>
                    <a:pt x="592" y="205"/>
                  </a:lnTo>
                  <a:lnTo>
                    <a:pt x="594" y="209"/>
                  </a:lnTo>
                  <a:lnTo>
                    <a:pt x="600" y="213"/>
                  </a:lnTo>
                  <a:lnTo>
                    <a:pt x="604" y="217"/>
                  </a:lnTo>
                  <a:lnTo>
                    <a:pt x="604" y="223"/>
                  </a:lnTo>
                  <a:lnTo>
                    <a:pt x="604" y="231"/>
                  </a:lnTo>
                  <a:lnTo>
                    <a:pt x="613" y="231"/>
                  </a:lnTo>
                  <a:lnTo>
                    <a:pt x="615" y="231"/>
                  </a:lnTo>
                  <a:lnTo>
                    <a:pt x="621" y="229"/>
                  </a:lnTo>
                  <a:lnTo>
                    <a:pt x="627" y="233"/>
                  </a:lnTo>
                  <a:lnTo>
                    <a:pt x="639" y="238"/>
                  </a:lnTo>
                  <a:lnTo>
                    <a:pt x="645" y="238"/>
                  </a:lnTo>
                  <a:lnTo>
                    <a:pt x="651" y="238"/>
                  </a:lnTo>
                  <a:lnTo>
                    <a:pt x="655" y="242"/>
                  </a:lnTo>
                  <a:lnTo>
                    <a:pt x="659" y="246"/>
                  </a:lnTo>
                  <a:lnTo>
                    <a:pt x="665" y="244"/>
                  </a:lnTo>
                  <a:lnTo>
                    <a:pt x="672" y="240"/>
                  </a:lnTo>
                  <a:lnTo>
                    <a:pt x="684" y="240"/>
                  </a:lnTo>
                  <a:lnTo>
                    <a:pt x="690" y="240"/>
                  </a:lnTo>
                  <a:lnTo>
                    <a:pt x="690" y="246"/>
                  </a:lnTo>
                  <a:lnTo>
                    <a:pt x="694" y="252"/>
                  </a:lnTo>
                  <a:lnTo>
                    <a:pt x="700" y="252"/>
                  </a:lnTo>
                  <a:lnTo>
                    <a:pt x="700" y="256"/>
                  </a:lnTo>
                  <a:lnTo>
                    <a:pt x="702" y="264"/>
                  </a:lnTo>
                  <a:lnTo>
                    <a:pt x="708" y="266"/>
                  </a:lnTo>
                  <a:lnTo>
                    <a:pt x="712" y="264"/>
                  </a:lnTo>
                  <a:lnTo>
                    <a:pt x="722" y="254"/>
                  </a:lnTo>
                  <a:lnTo>
                    <a:pt x="729" y="256"/>
                  </a:lnTo>
                  <a:lnTo>
                    <a:pt x="731" y="262"/>
                  </a:lnTo>
                  <a:lnTo>
                    <a:pt x="737" y="262"/>
                  </a:lnTo>
                  <a:lnTo>
                    <a:pt x="739" y="268"/>
                  </a:lnTo>
                  <a:lnTo>
                    <a:pt x="745" y="270"/>
                  </a:lnTo>
                  <a:lnTo>
                    <a:pt x="755" y="264"/>
                  </a:lnTo>
                  <a:lnTo>
                    <a:pt x="761" y="266"/>
                  </a:lnTo>
                  <a:lnTo>
                    <a:pt x="759" y="270"/>
                  </a:lnTo>
                  <a:lnTo>
                    <a:pt x="761" y="278"/>
                  </a:lnTo>
                  <a:lnTo>
                    <a:pt x="763" y="278"/>
                  </a:lnTo>
                  <a:lnTo>
                    <a:pt x="767" y="278"/>
                  </a:lnTo>
                  <a:lnTo>
                    <a:pt x="769" y="266"/>
                  </a:lnTo>
                  <a:lnTo>
                    <a:pt x="775" y="262"/>
                  </a:lnTo>
                  <a:lnTo>
                    <a:pt x="775" y="258"/>
                  </a:lnTo>
                  <a:lnTo>
                    <a:pt x="777" y="256"/>
                  </a:lnTo>
                  <a:lnTo>
                    <a:pt x="783" y="260"/>
                  </a:lnTo>
                  <a:lnTo>
                    <a:pt x="790" y="266"/>
                  </a:lnTo>
                  <a:lnTo>
                    <a:pt x="796" y="268"/>
                  </a:lnTo>
                  <a:lnTo>
                    <a:pt x="802" y="262"/>
                  </a:lnTo>
                  <a:lnTo>
                    <a:pt x="806" y="264"/>
                  </a:lnTo>
                  <a:lnTo>
                    <a:pt x="810" y="270"/>
                  </a:lnTo>
                  <a:lnTo>
                    <a:pt x="816" y="274"/>
                  </a:lnTo>
                  <a:lnTo>
                    <a:pt x="824" y="276"/>
                  </a:lnTo>
                  <a:lnTo>
                    <a:pt x="828" y="280"/>
                  </a:lnTo>
                  <a:lnTo>
                    <a:pt x="832" y="274"/>
                  </a:lnTo>
                  <a:lnTo>
                    <a:pt x="838" y="274"/>
                  </a:lnTo>
                  <a:lnTo>
                    <a:pt x="845" y="268"/>
                  </a:lnTo>
                  <a:lnTo>
                    <a:pt x="853" y="266"/>
                  </a:lnTo>
                  <a:lnTo>
                    <a:pt x="859" y="262"/>
                  </a:lnTo>
                  <a:lnTo>
                    <a:pt x="863" y="266"/>
                  </a:lnTo>
                  <a:lnTo>
                    <a:pt x="871" y="266"/>
                  </a:lnTo>
                  <a:lnTo>
                    <a:pt x="875" y="262"/>
                  </a:lnTo>
                  <a:lnTo>
                    <a:pt x="887" y="258"/>
                  </a:lnTo>
                  <a:lnTo>
                    <a:pt x="893" y="264"/>
                  </a:lnTo>
                  <a:lnTo>
                    <a:pt x="897" y="264"/>
                  </a:lnTo>
                  <a:lnTo>
                    <a:pt x="904" y="264"/>
                  </a:lnTo>
                  <a:lnTo>
                    <a:pt x="908" y="262"/>
                  </a:lnTo>
                  <a:lnTo>
                    <a:pt x="912" y="256"/>
                  </a:lnTo>
                  <a:lnTo>
                    <a:pt x="918" y="256"/>
                  </a:lnTo>
                  <a:lnTo>
                    <a:pt x="932" y="266"/>
                  </a:lnTo>
                  <a:lnTo>
                    <a:pt x="944" y="274"/>
                  </a:lnTo>
                  <a:lnTo>
                    <a:pt x="948" y="276"/>
                  </a:lnTo>
                  <a:lnTo>
                    <a:pt x="956" y="280"/>
                  </a:lnTo>
                  <a:lnTo>
                    <a:pt x="973" y="284"/>
                  </a:lnTo>
                  <a:lnTo>
                    <a:pt x="975" y="286"/>
                  </a:lnTo>
                  <a:lnTo>
                    <a:pt x="975" y="288"/>
                  </a:lnTo>
                  <a:lnTo>
                    <a:pt x="981" y="292"/>
                  </a:lnTo>
                  <a:lnTo>
                    <a:pt x="987" y="288"/>
                  </a:lnTo>
                  <a:lnTo>
                    <a:pt x="1007" y="292"/>
                  </a:lnTo>
                  <a:lnTo>
                    <a:pt x="1009" y="343"/>
                  </a:lnTo>
                  <a:lnTo>
                    <a:pt x="1011" y="441"/>
                  </a:lnTo>
                  <a:lnTo>
                    <a:pt x="1022" y="449"/>
                  </a:lnTo>
                  <a:lnTo>
                    <a:pt x="1026" y="455"/>
                  </a:lnTo>
                  <a:lnTo>
                    <a:pt x="1032" y="467"/>
                  </a:lnTo>
                  <a:lnTo>
                    <a:pt x="1030" y="478"/>
                  </a:lnTo>
                  <a:lnTo>
                    <a:pt x="1034" y="484"/>
                  </a:lnTo>
                  <a:lnTo>
                    <a:pt x="1038" y="490"/>
                  </a:lnTo>
                  <a:lnTo>
                    <a:pt x="1040" y="490"/>
                  </a:lnTo>
                  <a:lnTo>
                    <a:pt x="1044" y="496"/>
                  </a:lnTo>
                  <a:lnTo>
                    <a:pt x="1044" y="502"/>
                  </a:lnTo>
                  <a:lnTo>
                    <a:pt x="1052" y="516"/>
                  </a:lnTo>
                  <a:lnTo>
                    <a:pt x="1056" y="516"/>
                  </a:lnTo>
                  <a:lnTo>
                    <a:pt x="1054" y="522"/>
                  </a:lnTo>
                  <a:lnTo>
                    <a:pt x="1056" y="528"/>
                  </a:lnTo>
                  <a:lnTo>
                    <a:pt x="1054" y="533"/>
                  </a:lnTo>
                  <a:lnTo>
                    <a:pt x="1056" y="539"/>
                  </a:lnTo>
                  <a:lnTo>
                    <a:pt x="1054" y="545"/>
                  </a:lnTo>
                  <a:lnTo>
                    <a:pt x="1054" y="551"/>
                  </a:lnTo>
                  <a:lnTo>
                    <a:pt x="1052" y="557"/>
                  </a:lnTo>
                  <a:lnTo>
                    <a:pt x="1050" y="563"/>
                  </a:lnTo>
                  <a:lnTo>
                    <a:pt x="1046" y="569"/>
                  </a:lnTo>
                  <a:lnTo>
                    <a:pt x="1042" y="575"/>
                  </a:lnTo>
                  <a:lnTo>
                    <a:pt x="1044" y="587"/>
                  </a:lnTo>
                  <a:lnTo>
                    <a:pt x="1040" y="594"/>
                  </a:lnTo>
                  <a:lnTo>
                    <a:pt x="1044" y="602"/>
                  </a:lnTo>
                  <a:lnTo>
                    <a:pt x="1046" y="616"/>
                  </a:lnTo>
                  <a:lnTo>
                    <a:pt x="1044" y="622"/>
                  </a:lnTo>
                  <a:lnTo>
                    <a:pt x="1038" y="630"/>
                  </a:lnTo>
                  <a:lnTo>
                    <a:pt x="1038" y="630"/>
                  </a:lnTo>
                  <a:lnTo>
                    <a:pt x="1032" y="634"/>
                  </a:lnTo>
                  <a:lnTo>
                    <a:pt x="1026" y="646"/>
                  </a:lnTo>
                  <a:lnTo>
                    <a:pt x="1034" y="661"/>
                  </a:lnTo>
                  <a:lnTo>
                    <a:pt x="1015" y="663"/>
                  </a:lnTo>
                  <a:lnTo>
                    <a:pt x="997" y="671"/>
                  </a:lnTo>
                  <a:lnTo>
                    <a:pt x="979" y="679"/>
                  </a:lnTo>
                  <a:lnTo>
                    <a:pt x="973" y="683"/>
                  </a:lnTo>
                  <a:lnTo>
                    <a:pt x="967" y="685"/>
                  </a:lnTo>
                  <a:lnTo>
                    <a:pt x="961" y="691"/>
                  </a:lnTo>
                  <a:lnTo>
                    <a:pt x="958" y="691"/>
                  </a:lnTo>
                  <a:lnTo>
                    <a:pt x="963" y="685"/>
                  </a:lnTo>
                  <a:lnTo>
                    <a:pt x="975" y="677"/>
                  </a:lnTo>
                  <a:lnTo>
                    <a:pt x="983" y="675"/>
                  </a:lnTo>
                  <a:lnTo>
                    <a:pt x="983" y="673"/>
                  </a:lnTo>
                  <a:lnTo>
                    <a:pt x="971" y="673"/>
                  </a:lnTo>
                  <a:lnTo>
                    <a:pt x="958" y="677"/>
                  </a:lnTo>
                  <a:lnTo>
                    <a:pt x="963" y="665"/>
                  </a:lnTo>
                  <a:lnTo>
                    <a:pt x="963" y="655"/>
                  </a:lnTo>
                  <a:lnTo>
                    <a:pt x="956" y="653"/>
                  </a:lnTo>
                  <a:lnTo>
                    <a:pt x="952" y="659"/>
                  </a:lnTo>
                  <a:lnTo>
                    <a:pt x="948" y="665"/>
                  </a:lnTo>
                  <a:lnTo>
                    <a:pt x="940" y="659"/>
                  </a:lnTo>
                  <a:lnTo>
                    <a:pt x="936" y="663"/>
                  </a:lnTo>
                  <a:lnTo>
                    <a:pt x="940" y="669"/>
                  </a:lnTo>
                  <a:lnTo>
                    <a:pt x="938" y="675"/>
                  </a:lnTo>
                  <a:lnTo>
                    <a:pt x="944" y="679"/>
                  </a:lnTo>
                  <a:lnTo>
                    <a:pt x="944" y="687"/>
                  </a:lnTo>
                  <a:lnTo>
                    <a:pt x="950" y="689"/>
                  </a:lnTo>
                  <a:lnTo>
                    <a:pt x="948" y="697"/>
                  </a:lnTo>
                  <a:lnTo>
                    <a:pt x="942" y="701"/>
                  </a:lnTo>
                  <a:lnTo>
                    <a:pt x="938" y="705"/>
                  </a:lnTo>
                  <a:lnTo>
                    <a:pt x="928" y="714"/>
                  </a:lnTo>
                  <a:lnTo>
                    <a:pt x="928" y="724"/>
                  </a:lnTo>
                  <a:lnTo>
                    <a:pt x="916" y="736"/>
                  </a:lnTo>
                  <a:lnTo>
                    <a:pt x="910" y="740"/>
                  </a:lnTo>
                  <a:lnTo>
                    <a:pt x="902" y="744"/>
                  </a:lnTo>
                  <a:lnTo>
                    <a:pt x="889" y="752"/>
                  </a:lnTo>
                  <a:lnTo>
                    <a:pt x="877" y="752"/>
                  </a:lnTo>
                  <a:lnTo>
                    <a:pt x="865" y="756"/>
                  </a:lnTo>
                  <a:lnTo>
                    <a:pt x="867" y="762"/>
                  </a:lnTo>
                  <a:lnTo>
                    <a:pt x="871" y="758"/>
                  </a:lnTo>
                  <a:lnTo>
                    <a:pt x="879" y="758"/>
                  </a:lnTo>
                  <a:lnTo>
                    <a:pt x="871" y="762"/>
                  </a:lnTo>
                  <a:lnTo>
                    <a:pt x="859" y="766"/>
                  </a:lnTo>
                  <a:lnTo>
                    <a:pt x="840" y="777"/>
                  </a:lnTo>
                  <a:lnTo>
                    <a:pt x="840" y="775"/>
                  </a:lnTo>
                  <a:lnTo>
                    <a:pt x="855" y="769"/>
                  </a:lnTo>
                  <a:lnTo>
                    <a:pt x="855" y="762"/>
                  </a:lnTo>
                  <a:lnTo>
                    <a:pt x="842" y="769"/>
                  </a:lnTo>
                  <a:lnTo>
                    <a:pt x="847" y="764"/>
                  </a:lnTo>
                  <a:lnTo>
                    <a:pt x="840" y="764"/>
                  </a:lnTo>
                  <a:lnTo>
                    <a:pt x="838" y="758"/>
                  </a:lnTo>
                  <a:lnTo>
                    <a:pt x="832" y="762"/>
                  </a:lnTo>
                  <a:lnTo>
                    <a:pt x="826" y="760"/>
                  </a:lnTo>
                  <a:lnTo>
                    <a:pt x="822" y="752"/>
                  </a:lnTo>
                  <a:lnTo>
                    <a:pt x="822" y="754"/>
                  </a:lnTo>
                  <a:lnTo>
                    <a:pt x="826" y="764"/>
                  </a:lnTo>
                  <a:lnTo>
                    <a:pt x="820" y="769"/>
                  </a:lnTo>
                  <a:lnTo>
                    <a:pt x="812" y="760"/>
                  </a:lnTo>
                  <a:lnTo>
                    <a:pt x="810" y="756"/>
                  </a:lnTo>
                  <a:lnTo>
                    <a:pt x="804" y="756"/>
                  </a:lnTo>
                  <a:lnTo>
                    <a:pt x="810" y="769"/>
                  </a:lnTo>
                  <a:lnTo>
                    <a:pt x="816" y="773"/>
                  </a:lnTo>
                  <a:lnTo>
                    <a:pt x="812" y="779"/>
                  </a:lnTo>
                  <a:lnTo>
                    <a:pt x="820" y="777"/>
                  </a:lnTo>
                  <a:lnTo>
                    <a:pt x="824" y="781"/>
                  </a:lnTo>
                  <a:lnTo>
                    <a:pt x="824" y="783"/>
                  </a:lnTo>
                  <a:lnTo>
                    <a:pt x="806" y="793"/>
                  </a:lnTo>
                  <a:lnTo>
                    <a:pt x="800" y="791"/>
                  </a:lnTo>
                  <a:lnTo>
                    <a:pt x="792" y="779"/>
                  </a:lnTo>
                  <a:lnTo>
                    <a:pt x="794" y="781"/>
                  </a:lnTo>
                  <a:lnTo>
                    <a:pt x="790" y="787"/>
                  </a:lnTo>
                  <a:lnTo>
                    <a:pt x="794" y="793"/>
                  </a:lnTo>
                  <a:lnTo>
                    <a:pt x="794" y="799"/>
                  </a:lnTo>
                  <a:lnTo>
                    <a:pt x="786" y="809"/>
                  </a:lnTo>
                  <a:lnTo>
                    <a:pt x="779" y="811"/>
                  </a:lnTo>
                  <a:lnTo>
                    <a:pt x="781" y="805"/>
                  </a:lnTo>
                  <a:lnTo>
                    <a:pt x="781" y="799"/>
                  </a:lnTo>
                  <a:lnTo>
                    <a:pt x="779" y="805"/>
                  </a:lnTo>
                  <a:lnTo>
                    <a:pt x="773" y="811"/>
                  </a:lnTo>
                  <a:lnTo>
                    <a:pt x="771" y="807"/>
                  </a:lnTo>
                  <a:lnTo>
                    <a:pt x="767" y="809"/>
                  </a:lnTo>
                  <a:lnTo>
                    <a:pt x="759" y="809"/>
                  </a:lnTo>
                  <a:lnTo>
                    <a:pt x="761" y="811"/>
                  </a:lnTo>
                  <a:lnTo>
                    <a:pt x="759" y="817"/>
                  </a:lnTo>
                  <a:lnTo>
                    <a:pt x="763" y="823"/>
                  </a:lnTo>
                  <a:lnTo>
                    <a:pt x="767" y="817"/>
                  </a:lnTo>
                  <a:lnTo>
                    <a:pt x="773" y="813"/>
                  </a:lnTo>
                  <a:lnTo>
                    <a:pt x="773" y="817"/>
                  </a:lnTo>
                  <a:lnTo>
                    <a:pt x="769" y="825"/>
                  </a:lnTo>
                  <a:lnTo>
                    <a:pt x="757" y="842"/>
                  </a:lnTo>
                  <a:lnTo>
                    <a:pt x="751" y="836"/>
                  </a:lnTo>
                  <a:lnTo>
                    <a:pt x="739" y="836"/>
                  </a:lnTo>
                  <a:lnTo>
                    <a:pt x="733" y="838"/>
                  </a:lnTo>
                  <a:lnTo>
                    <a:pt x="737" y="840"/>
                  </a:lnTo>
                  <a:lnTo>
                    <a:pt x="741" y="838"/>
                  </a:lnTo>
                  <a:lnTo>
                    <a:pt x="741" y="844"/>
                  </a:lnTo>
                  <a:lnTo>
                    <a:pt x="747" y="850"/>
                  </a:lnTo>
                  <a:lnTo>
                    <a:pt x="749" y="852"/>
                  </a:lnTo>
                  <a:lnTo>
                    <a:pt x="751" y="856"/>
                  </a:lnTo>
                  <a:lnTo>
                    <a:pt x="739" y="887"/>
                  </a:lnTo>
                  <a:lnTo>
                    <a:pt x="731" y="891"/>
                  </a:lnTo>
                  <a:lnTo>
                    <a:pt x="737" y="887"/>
                  </a:lnTo>
                  <a:lnTo>
                    <a:pt x="731" y="884"/>
                  </a:lnTo>
                  <a:lnTo>
                    <a:pt x="726" y="887"/>
                  </a:lnTo>
                  <a:lnTo>
                    <a:pt x="720" y="887"/>
                  </a:lnTo>
                  <a:lnTo>
                    <a:pt x="716" y="880"/>
                  </a:lnTo>
                  <a:lnTo>
                    <a:pt x="710" y="876"/>
                  </a:lnTo>
                  <a:lnTo>
                    <a:pt x="712" y="882"/>
                  </a:lnTo>
                  <a:lnTo>
                    <a:pt x="716" y="887"/>
                  </a:lnTo>
                  <a:lnTo>
                    <a:pt x="714" y="893"/>
                  </a:lnTo>
                  <a:lnTo>
                    <a:pt x="726" y="895"/>
                  </a:lnTo>
                  <a:lnTo>
                    <a:pt x="739" y="893"/>
                  </a:lnTo>
                  <a:lnTo>
                    <a:pt x="737" y="899"/>
                  </a:lnTo>
                  <a:lnTo>
                    <a:pt x="737" y="905"/>
                  </a:lnTo>
                  <a:lnTo>
                    <a:pt x="735" y="911"/>
                  </a:lnTo>
                  <a:lnTo>
                    <a:pt x="733" y="917"/>
                  </a:lnTo>
                  <a:lnTo>
                    <a:pt x="729" y="917"/>
                  </a:lnTo>
                  <a:lnTo>
                    <a:pt x="726" y="923"/>
                  </a:lnTo>
                  <a:lnTo>
                    <a:pt x="733" y="931"/>
                  </a:lnTo>
                  <a:lnTo>
                    <a:pt x="729" y="929"/>
                  </a:lnTo>
                  <a:lnTo>
                    <a:pt x="729" y="933"/>
                  </a:lnTo>
                  <a:lnTo>
                    <a:pt x="733" y="939"/>
                  </a:lnTo>
                  <a:lnTo>
                    <a:pt x="739" y="962"/>
                  </a:lnTo>
                  <a:lnTo>
                    <a:pt x="737" y="968"/>
                  </a:lnTo>
                  <a:lnTo>
                    <a:pt x="747" y="988"/>
                  </a:lnTo>
                  <a:lnTo>
                    <a:pt x="749" y="1000"/>
                  </a:lnTo>
                  <a:lnTo>
                    <a:pt x="753" y="1007"/>
                  </a:lnTo>
                  <a:lnTo>
                    <a:pt x="747" y="1007"/>
                  </a:lnTo>
                  <a:lnTo>
                    <a:pt x="751" y="1015"/>
                  </a:lnTo>
                  <a:lnTo>
                    <a:pt x="757" y="1009"/>
                  </a:lnTo>
                  <a:lnTo>
                    <a:pt x="755" y="1015"/>
                  </a:lnTo>
                  <a:lnTo>
                    <a:pt x="761" y="1009"/>
                  </a:lnTo>
                  <a:lnTo>
                    <a:pt x="763" y="1015"/>
                  </a:lnTo>
                  <a:lnTo>
                    <a:pt x="759" y="1017"/>
                  </a:lnTo>
                  <a:lnTo>
                    <a:pt x="745" y="1021"/>
                  </a:lnTo>
                  <a:lnTo>
                    <a:pt x="745" y="1027"/>
                  </a:lnTo>
                  <a:lnTo>
                    <a:pt x="739" y="1027"/>
                  </a:lnTo>
                  <a:lnTo>
                    <a:pt x="733" y="1023"/>
                  </a:lnTo>
                  <a:lnTo>
                    <a:pt x="731" y="1023"/>
                  </a:lnTo>
                  <a:lnTo>
                    <a:pt x="720" y="1011"/>
                  </a:lnTo>
                  <a:lnTo>
                    <a:pt x="714" y="1009"/>
                  </a:lnTo>
                  <a:lnTo>
                    <a:pt x="708" y="1007"/>
                  </a:lnTo>
                  <a:lnTo>
                    <a:pt x="694" y="1007"/>
                  </a:lnTo>
                  <a:lnTo>
                    <a:pt x="670" y="1005"/>
                  </a:lnTo>
                  <a:lnTo>
                    <a:pt x="663" y="1002"/>
                  </a:lnTo>
                  <a:lnTo>
                    <a:pt x="651" y="990"/>
                  </a:lnTo>
                  <a:lnTo>
                    <a:pt x="645" y="990"/>
                  </a:lnTo>
                  <a:lnTo>
                    <a:pt x="639" y="988"/>
                  </a:lnTo>
                  <a:lnTo>
                    <a:pt x="633" y="988"/>
                  </a:lnTo>
                  <a:lnTo>
                    <a:pt x="629" y="986"/>
                  </a:lnTo>
                  <a:lnTo>
                    <a:pt x="625" y="980"/>
                  </a:lnTo>
                  <a:lnTo>
                    <a:pt x="621" y="976"/>
                  </a:lnTo>
                  <a:lnTo>
                    <a:pt x="617" y="976"/>
                  </a:lnTo>
                  <a:lnTo>
                    <a:pt x="611" y="974"/>
                  </a:lnTo>
                  <a:lnTo>
                    <a:pt x="598" y="972"/>
                  </a:lnTo>
                  <a:lnTo>
                    <a:pt x="594" y="972"/>
                  </a:lnTo>
                  <a:lnTo>
                    <a:pt x="596" y="966"/>
                  </a:lnTo>
                  <a:lnTo>
                    <a:pt x="590" y="960"/>
                  </a:lnTo>
                  <a:lnTo>
                    <a:pt x="588" y="946"/>
                  </a:lnTo>
                  <a:lnTo>
                    <a:pt x="582" y="933"/>
                  </a:lnTo>
                  <a:lnTo>
                    <a:pt x="578" y="927"/>
                  </a:lnTo>
                  <a:lnTo>
                    <a:pt x="572" y="915"/>
                  </a:lnTo>
                  <a:lnTo>
                    <a:pt x="568" y="909"/>
                  </a:lnTo>
                  <a:lnTo>
                    <a:pt x="566" y="903"/>
                  </a:lnTo>
                  <a:lnTo>
                    <a:pt x="568" y="899"/>
                  </a:lnTo>
                  <a:lnTo>
                    <a:pt x="568" y="891"/>
                  </a:lnTo>
                  <a:lnTo>
                    <a:pt x="562" y="887"/>
                  </a:lnTo>
                  <a:lnTo>
                    <a:pt x="564" y="880"/>
                  </a:lnTo>
                  <a:lnTo>
                    <a:pt x="566" y="874"/>
                  </a:lnTo>
                  <a:lnTo>
                    <a:pt x="562" y="868"/>
                  </a:lnTo>
                  <a:lnTo>
                    <a:pt x="564" y="862"/>
                  </a:lnTo>
                  <a:lnTo>
                    <a:pt x="562" y="860"/>
                  </a:lnTo>
                  <a:lnTo>
                    <a:pt x="556" y="854"/>
                  </a:lnTo>
                  <a:lnTo>
                    <a:pt x="545" y="852"/>
                  </a:lnTo>
                  <a:lnTo>
                    <a:pt x="533" y="836"/>
                  </a:lnTo>
                  <a:lnTo>
                    <a:pt x="533" y="830"/>
                  </a:lnTo>
                  <a:lnTo>
                    <a:pt x="527" y="823"/>
                  </a:lnTo>
                  <a:lnTo>
                    <a:pt x="523" y="819"/>
                  </a:lnTo>
                  <a:lnTo>
                    <a:pt x="521" y="813"/>
                  </a:lnTo>
                  <a:lnTo>
                    <a:pt x="515" y="803"/>
                  </a:lnTo>
                  <a:lnTo>
                    <a:pt x="509" y="801"/>
                  </a:lnTo>
                  <a:lnTo>
                    <a:pt x="503" y="797"/>
                  </a:lnTo>
                  <a:lnTo>
                    <a:pt x="497" y="785"/>
                  </a:lnTo>
                  <a:lnTo>
                    <a:pt x="495" y="773"/>
                  </a:lnTo>
                  <a:lnTo>
                    <a:pt x="497" y="771"/>
                  </a:lnTo>
                  <a:lnTo>
                    <a:pt x="490" y="764"/>
                  </a:lnTo>
                  <a:lnTo>
                    <a:pt x="488" y="758"/>
                  </a:lnTo>
                  <a:lnTo>
                    <a:pt x="484" y="752"/>
                  </a:lnTo>
                  <a:lnTo>
                    <a:pt x="484" y="750"/>
                  </a:lnTo>
                  <a:lnTo>
                    <a:pt x="482" y="744"/>
                  </a:lnTo>
                  <a:lnTo>
                    <a:pt x="474" y="732"/>
                  </a:lnTo>
                  <a:lnTo>
                    <a:pt x="470" y="716"/>
                  </a:lnTo>
                  <a:lnTo>
                    <a:pt x="466" y="710"/>
                  </a:lnTo>
                  <a:lnTo>
                    <a:pt x="460" y="697"/>
                  </a:lnTo>
                  <a:lnTo>
                    <a:pt x="442" y="683"/>
                  </a:lnTo>
                  <a:lnTo>
                    <a:pt x="442" y="679"/>
                  </a:lnTo>
                  <a:lnTo>
                    <a:pt x="435" y="675"/>
                  </a:lnTo>
                  <a:lnTo>
                    <a:pt x="429" y="671"/>
                  </a:lnTo>
                  <a:lnTo>
                    <a:pt x="427" y="665"/>
                  </a:lnTo>
                  <a:lnTo>
                    <a:pt x="421" y="667"/>
                  </a:lnTo>
                  <a:lnTo>
                    <a:pt x="419" y="661"/>
                  </a:lnTo>
                  <a:lnTo>
                    <a:pt x="415" y="657"/>
                  </a:lnTo>
                  <a:lnTo>
                    <a:pt x="413" y="651"/>
                  </a:lnTo>
                  <a:lnTo>
                    <a:pt x="407" y="644"/>
                  </a:lnTo>
                  <a:lnTo>
                    <a:pt x="401" y="642"/>
                  </a:lnTo>
                  <a:lnTo>
                    <a:pt x="395" y="646"/>
                  </a:lnTo>
                  <a:lnTo>
                    <a:pt x="379" y="642"/>
                  </a:lnTo>
                  <a:lnTo>
                    <a:pt x="370" y="642"/>
                  </a:lnTo>
                  <a:lnTo>
                    <a:pt x="366" y="640"/>
                  </a:lnTo>
                  <a:lnTo>
                    <a:pt x="358" y="642"/>
                  </a:lnTo>
                  <a:lnTo>
                    <a:pt x="354" y="640"/>
                  </a:lnTo>
                  <a:lnTo>
                    <a:pt x="342" y="634"/>
                  </a:lnTo>
                  <a:lnTo>
                    <a:pt x="336" y="634"/>
                  </a:lnTo>
                  <a:lnTo>
                    <a:pt x="334" y="640"/>
                  </a:lnTo>
                  <a:lnTo>
                    <a:pt x="328" y="642"/>
                  </a:lnTo>
                  <a:lnTo>
                    <a:pt x="322" y="642"/>
                  </a:lnTo>
                  <a:lnTo>
                    <a:pt x="315" y="644"/>
                  </a:lnTo>
                  <a:lnTo>
                    <a:pt x="309" y="644"/>
                  </a:lnTo>
                  <a:lnTo>
                    <a:pt x="307" y="648"/>
                  </a:lnTo>
                  <a:lnTo>
                    <a:pt x="301" y="657"/>
                  </a:lnTo>
                  <a:lnTo>
                    <a:pt x="291" y="681"/>
                  </a:lnTo>
                  <a:lnTo>
                    <a:pt x="287" y="683"/>
                  </a:lnTo>
                  <a:lnTo>
                    <a:pt x="287" y="689"/>
                  </a:lnTo>
                  <a:lnTo>
                    <a:pt x="285" y="695"/>
                  </a:lnTo>
                  <a:lnTo>
                    <a:pt x="279" y="697"/>
                  </a:lnTo>
                  <a:lnTo>
                    <a:pt x="275" y="703"/>
                  </a:lnTo>
                  <a:lnTo>
                    <a:pt x="269" y="707"/>
                  </a:lnTo>
                  <a:lnTo>
                    <a:pt x="267" y="714"/>
                  </a:lnTo>
                  <a:lnTo>
                    <a:pt x="256" y="714"/>
                  </a:lnTo>
                  <a:lnTo>
                    <a:pt x="250" y="712"/>
                  </a:lnTo>
                  <a:lnTo>
                    <a:pt x="250" y="710"/>
                  </a:lnTo>
                  <a:lnTo>
                    <a:pt x="244" y="710"/>
                  </a:lnTo>
                  <a:lnTo>
                    <a:pt x="238" y="703"/>
                  </a:lnTo>
                  <a:lnTo>
                    <a:pt x="232" y="697"/>
                  </a:lnTo>
                  <a:lnTo>
                    <a:pt x="216" y="689"/>
                  </a:lnTo>
                  <a:lnTo>
                    <a:pt x="214" y="683"/>
                  </a:lnTo>
                  <a:lnTo>
                    <a:pt x="201" y="681"/>
                  </a:lnTo>
                  <a:lnTo>
                    <a:pt x="195" y="679"/>
                  </a:lnTo>
                  <a:lnTo>
                    <a:pt x="181" y="665"/>
                  </a:lnTo>
                  <a:lnTo>
                    <a:pt x="177" y="659"/>
                  </a:lnTo>
                  <a:lnTo>
                    <a:pt x="171" y="655"/>
                  </a:lnTo>
                  <a:lnTo>
                    <a:pt x="165" y="653"/>
                  </a:lnTo>
                  <a:lnTo>
                    <a:pt x="157" y="644"/>
                  </a:lnTo>
                  <a:lnTo>
                    <a:pt x="144" y="614"/>
                  </a:lnTo>
                  <a:lnTo>
                    <a:pt x="142" y="602"/>
                  </a:lnTo>
                  <a:lnTo>
                    <a:pt x="144" y="596"/>
                  </a:lnTo>
                  <a:lnTo>
                    <a:pt x="144" y="589"/>
                  </a:lnTo>
                  <a:lnTo>
                    <a:pt x="142" y="583"/>
                  </a:lnTo>
                  <a:lnTo>
                    <a:pt x="136" y="571"/>
                  </a:lnTo>
                  <a:lnTo>
                    <a:pt x="134" y="569"/>
                  </a:lnTo>
                  <a:lnTo>
                    <a:pt x="132" y="557"/>
                  </a:lnTo>
                  <a:lnTo>
                    <a:pt x="130" y="551"/>
                  </a:lnTo>
                  <a:lnTo>
                    <a:pt x="124" y="549"/>
                  </a:lnTo>
                  <a:lnTo>
                    <a:pt x="124" y="543"/>
                  </a:lnTo>
                  <a:lnTo>
                    <a:pt x="118" y="541"/>
                  </a:lnTo>
                  <a:lnTo>
                    <a:pt x="106" y="528"/>
                  </a:lnTo>
                  <a:lnTo>
                    <a:pt x="100" y="526"/>
                  </a:lnTo>
                  <a:lnTo>
                    <a:pt x="94" y="522"/>
                  </a:lnTo>
                  <a:lnTo>
                    <a:pt x="81" y="510"/>
                  </a:lnTo>
                  <a:lnTo>
                    <a:pt x="79" y="502"/>
                  </a:lnTo>
                  <a:lnTo>
                    <a:pt x="67" y="492"/>
                  </a:lnTo>
                  <a:lnTo>
                    <a:pt x="57" y="476"/>
                  </a:lnTo>
                  <a:lnTo>
                    <a:pt x="51" y="469"/>
                  </a:lnTo>
                  <a:lnTo>
                    <a:pt x="39" y="463"/>
                  </a:lnTo>
                  <a:lnTo>
                    <a:pt x="33" y="459"/>
                  </a:lnTo>
                  <a:lnTo>
                    <a:pt x="26" y="447"/>
                  </a:lnTo>
                  <a:lnTo>
                    <a:pt x="26" y="441"/>
                  </a:lnTo>
                  <a:lnTo>
                    <a:pt x="22" y="435"/>
                  </a:lnTo>
                  <a:lnTo>
                    <a:pt x="16" y="431"/>
                  </a:lnTo>
                  <a:lnTo>
                    <a:pt x="14" y="429"/>
                  </a:lnTo>
                  <a:lnTo>
                    <a:pt x="14" y="429"/>
                  </a:lnTo>
                  <a:lnTo>
                    <a:pt x="8" y="427"/>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Freeform 368">
              <a:extLst>
                <a:ext uri="{FF2B5EF4-FFF2-40B4-BE49-F238E27FC236}">
                  <a16:creationId xmlns:a16="http://schemas.microsoft.com/office/drawing/2014/main" id="{09244653-6E6C-4368-B788-8B7C769D0732}"/>
                </a:ext>
              </a:extLst>
            </p:cNvPr>
            <p:cNvSpPr>
              <a:spLocks/>
            </p:cNvSpPr>
            <p:nvPr/>
          </p:nvSpPr>
          <p:spPr bwMode="auto">
            <a:xfrm>
              <a:off x="7710114" y="4211804"/>
              <a:ext cx="1066612" cy="551392"/>
            </a:xfrm>
            <a:custGeom>
              <a:avLst/>
              <a:gdLst/>
              <a:ahLst/>
              <a:cxnLst>
                <a:cxn ang="0">
                  <a:pos x="2" y="0"/>
                </a:cxn>
                <a:cxn ang="0">
                  <a:pos x="195" y="10"/>
                </a:cxn>
                <a:cxn ang="0">
                  <a:pos x="539" y="14"/>
                </a:cxn>
                <a:cxn ang="0">
                  <a:pos x="632" y="61"/>
                </a:cxn>
                <a:cxn ang="0">
                  <a:pos x="649" y="167"/>
                </a:cxn>
                <a:cxn ang="0">
                  <a:pos x="634" y="329"/>
                </a:cxn>
                <a:cxn ang="0">
                  <a:pos x="622" y="323"/>
                </a:cxn>
                <a:cxn ang="0">
                  <a:pos x="596" y="305"/>
                </a:cxn>
                <a:cxn ang="0">
                  <a:pos x="586" y="311"/>
                </a:cxn>
                <a:cxn ang="0">
                  <a:pos x="575" y="313"/>
                </a:cxn>
                <a:cxn ang="0">
                  <a:pos x="565" y="307"/>
                </a:cxn>
                <a:cxn ang="0">
                  <a:pos x="549" y="315"/>
                </a:cxn>
                <a:cxn ang="0">
                  <a:pos x="537" y="311"/>
                </a:cxn>
                <a:cxn ang="0">
                  <a:pos x="523" y="317"/>
                </a:cxn>
                <a:cxn ang="0">
                  <a:pos x="510" y="323"/>
                </a:cxn>
                <a:cxn ang="0">
                  <a:pos x="502" y="325"/>
                </a:cxn>
                <a:cxn ang="0">
                  <a:pos x="488" y="319"/>
                </a:cxn>
                <a:cxn ang="0">
                  <a:pos x="480" y="311"/>
                </a:cxn>
                <a:cxn ang="0">
                  <a:pos x="468" y="315"/>
                </a:cxn>
                <a:cxn ang="0">
                  <a:pos x="455" y="305"/>
                </a:cxn>
                <a:cxn ang="0">
                  <a:pos x="453" y="311"/>
                </a:cxn>
                <a:cxn ang="0">
                  <a:pos x="445" y="327"/>
                </a:cxn>
                <a:cxn ang="0">
                  <a:pos x="439" y="327"/>
                </a:cxn>
                <a:cxn ang="0">
                  <a:pos x="439" y="315"/>
                </a:cxn>
                <a:cxn ang="0">
                  <a:pos x="423" y="319"/>
                </a:cxn>
                <a:cxn ang="0">
                  <a:pos x="415" y="311"/>
                </a:cxn>
                <a:cxn ang="0">
                  <a:pos x="407" y="305"/>
                </a:cxn>
                <a:cxn ang="0">
                  <a:pos x="390" y="313"/>
                </a:cxn>
                <a:cxn ang="0">
                  <a:pos x="380" y="313"/>
                </a:cxn>
                <a:cxn ang="0">
                  <a:pos x="378" y="301"/>
                </a:cxn>
                <a:cxn ang="0">
                  <a:pos x="368" y="295"/>
                </a:cxn>
                <a:cxn ang="0">
                  <a:pos x="362" y="289"/>
                </a:cxn>
                <a:cxn ang="0">
                  <a:pos x="343" y="293"/>
                </a:cxn>
                <a:cxn ang="0">
                  <a:pos x="333" y="291"/>
                </a:cxn>
                <a:cxn ang="0">
                  <a:pos x="323" y="287"/>
                </a:cxn>
                <a:cxn ang="0">
                  <a:pos x="305" y="282"/>
                </a:cxn>
                <a:cxn ang="0">
                  <a:pos x="293" y="280"/>
                </a:cxn>
                <a:cxn ang="0">
                  <a:pos x="282" y="280"/>
                </a:cxn>
                <a:cxn ang="0">
                  <a:pos x="282" y="266"/>
                </a:cxn>
                <a:cxn ang="0">
                  <a:pos x="272" y="258"/>
                </a:cxn>
                <a:cxn ang="0">
                  <a:pos x="266" y="262"/>
                </a:cxn>
                <a:cxn ang="0">
                  <a:pos x="254" y="260"/>
                </a:cxn>
                <a:cxn ang="0">
                  <a:pos x="244" y="260"/>
                </a:cxn>
                <a:cxn ang="0">
                  <a:pos x="225" y="244"/>
                </a:cxn>
                <a:cxn ang="0">
                  <a:pos x="221" y="232"/>
                </a:cxn>
                <a:cxn ang="0">
                  <a:pos x="219" y="59"/>
                </a:cxn>
                <a:cxn ang="0">
                  <a:pos x="181" y="57"/>
                </a:cxn>
                <a:cxn ang="0">
                  <a:pos x="0" y="49"/>
                </a:cxn>
              </a:cxnLst>
              <a:rect l="0" t="0" r="r" b="b"/>
              <a:pathLst>
                <a:path w="651" h="333">
                  <a:moveTo>
                    <a:pt x="0" y="49"/>
                  </a:moveTo>
                  <a:lnTo>
                    <a:pt x="2" y="0"/>
                  </a:lnTo>
                  <a:lnTo>
                    <a:pt x="75" y="4"/>
                  </a:lnTo>
                  <a:lnTo>
                    <a:pt x="195" y="10"/>
                  </a:lnTo>
                  <a:lnTo>
                    <a:pt x="366" y="14"/>
                  </a:lnTo>
                  <a:lnTo>
                    <a:pt x="539" y="14"/>
                  </a:lnTo>
                  <a:lnTo>
                    <a:pt x="632" y="12"/>
                  </a:lnTo>
                  <a:lnTo>
                    <a:pt x="632" y="61"/>
                  </a:lnTo>
                  <a:lnTo>
                    <a:pt x="647" y="140"/>
                  </a:lnTo>
                  <a:lnTo>
                    <a:pt x="649" y="167"/>
                  </a:lnTo>
                  <a:lnTo>
                    <a:pt x="651" y="333"/>
                  </a:lnTo>
                  <a:lnTo>
                    <a:pt x="634" y="329"/>
                  </a:lnTo>
                  <a:lnTo>
                    <a:pt x="626" y="325"/>
                  </a:lnTo>
                  <a:lnTo>
                    <a:pt x="622" y="323"/>
                  </a:lnTo>
                  <a:lnTo>
                    <a:pt x="610" y="315"/>
                  </a:lnTo>
                  <a:lnTo>
                    <a:pt x="596" y="305"/>
                  </a:lnTo>
                  <a:lnTo>
                    <a:pt x="590" y="305"/>
                  </a:lnTo>
                  <a:lnTo>
                    <a:pt x="586" y="311"/>
                  </a:lnTo>
                  <a:lnTo>
                    <a:pt x="582" y="313"/>
                  </a:lnTo>
                  <a:lnTo>
                    <a:pt x="575" y="313"/>
                  </a:lnTo>
                  <a:lnTo>
                    <a:pt x="571" y="313"/>
                  </a:lnTo>
                  <a:lnTo>
                    <a:pt x="565" y="307"/>
                  </a:lnTo>
                  <a:lnTo>
                    <a:pt x="553" y="311"/>
                  </a:lnTo>
                  <a:lnTo>
                    <a:pt x="549" y="315"/>
                  </a:lnTo>
                  <a:lnTo>
                    <a:pt x="541" y="315"/>
                  </a:lnTo>
                  <a:lnTo>
                    <a:pt x="537" y="311"/>
                  </a:lnTo>
                  <a:lnTo>
                    <a:pt x="531" y="315"/>
                  </a:lnTo>
                  <a:lnTo>
                    <a:pt x="523" y="317"/>
                  </a:lnTo>
                  <a:lnTo>
                    <a:pt x="516" y="323"/>
                  </a:lnTo>
                  <a:lnTo>
                    <a:pt x="510" y="323"/>
                  </a:lnTo>
                  <a:lnTo>
                    <a:pt x="506" y="329"/>
                  </a:lnTo>
                  <a:lnTo>
                    <a:pt x="502" y="325"/>
                  </a:lnTo>
                  <a:lnTo>
                    <a:pt x="494" y="323"/>
                  </a:lnTo>
                  <a:lnTo>
                    <a:pt x="488" y="319"/>
                  </a:lnTo>
                  <a:lnTo>
                    <a:pt x="484" y="313"/>
                  </a:lnTo>
                  <a:lnTo>
                    <a:pt x="480" y="311"/>
                  </a:lnTo>
                  <a:lnTo>
                    <a:pt x="474" y="317"/>
                  </a:lnTo>
                  <a:lnTo>
                    <a:pt x="468" y="315"/>
                  </a:lnTo>
                  <a:lnTo>
                    <a:pt x="461" y="309"/>
                  </a:lnTo>
                  <a:lnTo>
                    <a:pt x="455" y="305"/>
                  </a:lnTo>
                  <a:lnTo>
                    <a:pt x="453" y="307"/>
                  </a:lnTo>
                  <a:lnTo>
                    <a:pt x="453" y="311"/>
                  </a:lnTo>
                  <a:lnTo>
                    <a:pt x="447" y="315"/>
                  </a:lnTo>
                  <a:lnTo>
                    <a:pt x="445" y="327"/>
                  </a:lnTo>
                  <a:lnTo>
                    <a:pt x="441" y="327"/>
                  </a:lnTo>
                  <a:lnTo>
                    <a:pt x="439" y="327"/>
                  </a:lnTo>
                  <a:lnTo>
                    <a:pt x="437" y="319"/>
                  </a:lnTo>
                  <a:lnTo>
                    <a:pt x="439" y="315"/>
                  </a:lnTo>
                  <a:lnTo>
                    <a:pt x="433" y="313"/>
                  </a:lnTo>
                  <a:lnTo>
                    <a:pt x="423" y="319"/>
                  </a:lnTo>
                  <a:lnTo>
                    <a:pt x="417" y="317"/>
                  </a:lnTo>
                  <a:lnTo>
                    <a:pt x="415" y="311"/>
                  </a:lnTo>
                  <a:lnTo>
                    <a:pt x="409" y="311"/>
                  </a:lnTo>
                  <a:lnTo>
                    <a:pt x="407" y="305"/>
                  </a:lnTo>
                  <a:lnTo>
                    <a:pt x="400" y="303"/>
                  </a:lnTo>
                  <a:lnTo>
                    <a:pt x="390" y="313"/>
                  </a:lnTo>
                  <a:lnTo>
                    <a:pt x="386" y="315"/>
                  </a:lnTo>
                  <a:lnTo>
                    <a:pt x="380" y="313"/>
                  </a:lnTo>
                  <a:lnTo>
                    <a:pt x="378" y="305"/>
                  </a:lnTo>
                  <a:lnTo>
                    <a:pt x="378" y="301"/>
                  </a:lnTo>
                  <a:lnTo>
                    <a:pt x="372" y="301"/>
                  </a:lnTo>
                  <a:lnTo>
                    <a:pt x="368" y="295"/>
                  </a:lnTo>
                  <a:lnTo>
                    <a:pt x="368" y="289"/>
                  </a:lnTo>
                  <a:lnTo>
                    <a:pt x="362" y="289"/>
                  </a:lnTo>
                  <a:lnTo>
                    <a:pt x="350" y="289"/>
                  </a:lnTo>
                  <a:lnTo>
                    <a:pt x="343" y="293"/>
                  </a:lnTo>
                  <a:lnTo>
                    <a:pt x="337" y="295"/>
                  </a:lnTo>
                  <a:lnTo>
                    <a:pt x="333" y="291"/>
                  </a:lnTo>
                  <a:lnTo>
                    <a:pt x="329" y="287"/>
                  </a:lnTo>
                  <a:lnTo>
                    <a:pt x="323" y="287"/>
                  </a:lnTo>
                  <a:lnTo>
                    <a:pt x="317" y="287"/>
                  </a:lnTo>
                  <a:lnTo>
                    <a:pt x="305" y="282"/>
                  </a:lnTo>
                  <a:lnTo>
                    <a:pt x="299" y="278"/>
                  </a:lnTo>
                  <a:lnTo>
                    <a:pt x="293" y="280"/>
                  </a:lnTo>
                  <a:lnTo>
                    <a:pt x="291" y="280"/>
                  </a:lnTo>
                  <a:lnTo>
                    <a:pt x="282" y="280"/>
                  </a:lnTo>
                  <a:lnTo>
                    <a:pt x="282" y="272"/>
                  </a:lnTo>
                  <a:lnTo>
                    <a:pt x="282" y="266"/>
                  </a:lnTo>
                  <a:lnTo>
                    <a:pt x="278" y="262"/>
                  </a:lnTo>
                  <a:lnTo>
                    <a:pt x="272" y="258"/>
                  </a:lnTo>
                  <a:lnTo>
                    <a:pt x="270" y="254"/>
                  </a:lnTo>
                  <a:lnTo>
                    <a:pt x="266" y="262"/>
                  </a:lnTo>
                  <a:lnTo>
                    <a:pt x="260" y="262"/>
                  </a:lnTo>
                  <a:lnTo>
                    <a:pt x="254" y="260"/>
                  </a:lnTo>
                  <a:lnTo>
                    <a:pt x="248" y="262"/>
                  </a:lnTo>
                  <a:lnTo>
                    <a:pt x="244" y="260"/>
                  </a:lnTo>
                  <a:lnTo>
                    <a:pt x="232" y="248"/>
                  </a:lnTo>
                  <a:lnTo>
                    <a:pt x="225" y="244"/>
                  </a:lnTo>
                  <a:lnTo>
                    <a:pt x="219" y="242"/>
                  </a:lnTo>
                  <a:lnTo>
                    <a:pt x="221" y="232"/>
                  </a:lnTo>
                  <a:lnTo>
                    <a:pt x="225" y="63"/>
                  </a:lnTo>
                  <a:lnTo>
                    <a:pt x="219" y="59"/>
                  </a:lnTo>
                  <a:lnTo>
                    <a:pt x="213" y="59"/>
                  </a:lnTo>
                  <a:lnTo>
                    <a:pt x="181" y="57"/>
                  </a:lnTo>
                  <a:lnTo>
                    <a:pt x="103" y="55"/>
                  </a:lnTo>
                  <a:lnTo>
                    <a:pt x="0" y="49"/>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5" name="Freeform 372">
              <a:extLst>
                <a:ext uri="{FF2B5EF4-FFF2-40B4-BE49-F238E27FC236}">
                  <a16:creationId xmlns:a16="http://schemas.microsoft.com/office/drawing/2014/main" id="{B356AF12-D6D0-4467-BEB0-26C0DB4A2A07}"/>
                </a:ext>
              </a:extLst>
            </p:cNvPr>
            <p:cNvSpPr>
              <a:spLocks/>
            </p:cNvSpPr>
            <p:nvPr/>
          </p:nvSpPr>
          <p:spPr bwMode="auto">
            <a:xfrm>
              <a:off x="8426104" y="2281108"/>
              <a:ext cx="807741" cy="922297"/>
            </a:xfrm>
            <a:custGeom>
              <a:avLst/>
              <a:gdLst/>
              <a:ahLst/>
              <a:cxnLst>
                <a:cxn ang="0">
                  <a:pos x="132" y="37"/>
                </a:cxn>
                <a:cxn ang="0">
                  <a:pos x="136" y="2"/>
                </a:cxn>
                <a:cxn ang="0">
                  <a:pos x="157" y="28"/>
                </a:cxn>
                <a:cxn ang="0">
                  <a:pos x="167" y="61"/>
                </a:cxn>
                <a:cxn ang="0">
                  <a:pos x="191" y="67"/>
                </a:cxn>
                <a:cxn ang="0">
                  <a:pos x="226" y="79"/>
                </a:cxn>
                <a:cxn ang="0">
                  <a:pos x="248" y="69"/>
                </a:cxn>
                <a:cxn ang="0">
                  <a:pos x="259" y="67"/>
                </a:cxn>
                <a:cxn ang="0">
                  <a:pos x="293" y="83"/>
                </a:cxn>
                <a:cxn ang="0">
                  <a:pos x="307" y="94"/>
                </a:cxn>
                <a:cxn ang="0">
                  <a:pos x="320" y="92"/>
                </a:cxn>
                <a:cxn ang="0">
                  <a:pos x="336" y="98"/>
                </a:cxn>
                <a:cxn ang="0">
                  <a:pos x="366" y="116"/>
                </a:cxn>
                <a:cxn ang="0">
                  <a:pos x="393" y="106"/>
                </a:cxn>
                <a:cxn ang="0">
                  <a:pos x="411" y="102"/>
                </a:cxn>
                <a:cxn ang="0">
                  <a:pos x="421" y="108"/>
                </a:cxn>
                <a:cxn ang="0">
                  <a:pos x="448" y="106"/>
                </a:cxn>
                <a:cxn ang="0">
                  <a:pos x="466" y="112"/>
                </a:cxn>
                <a:cxn ang="0">
                  <a:pos x="493" y="112"/>
                </a:cxn>
                <a:cxn ang="0">
                  <a:pos x="474" y="126"/>
                </a:cxn>
                <a:cxn ang="0">
                  <a:pos x="438" y="142"/>
                </a:cxn>
                <a:cxn ang="0">
                  <a:pos x="389" y="187"/>
                </a:cxn>
                <a:cxn ang="0">
                  <a:pos x="362" y="214"/>
                </a:cxn>
                <a:cxn ang="0">
                  <a:pos x="336" y="240"/>
                </a:cxn>
                <a:cxn ang="0">
                  <a:pos x="330" y="248"/>
                </a:cxn>
                <a:cxn ang="0">
                  <a:pos x="326" y="305"/>
                </a:cxn>
                <a:cxn ang="0">
                  <a:pos x="299" y="326"/>
                </a:cxn>
                <a:cxn ang="0">
                  <a:pos x="289" y="344"/>
                </a:cxn>
                <a:cxn ang="0">
                  <a:pos x="299" y="356"/>
                </a:cxn>
                <a:cxn ang="0">
                  <a:pos x="301" y="397"/>
                </a:cxn>
                <a:cxn ang="0">
                  <a:pos x="301" y="425"/>
                </a:cxn>
                <a:cxn ang="0">
                  <a:pos x="313" y="446"/>
                </a:cxn>
                <a:cxn ang="0">
                  <a:pos x="336" y="456"/>
                </a:cxn>
                <a:cxn ang="0">
                  <a:pos x="358" y="468"/>
                </a:cxn>
                <a:cxn ang="0">
                  <a:pos x="385" y="496"/>
                </a:cxn>
                <a:cxn ang="0">
                  <a:pos x="401" y="507"/>
                </a:cxn>
                <a:cxn ang="0">
                  <a:pos x="411" y="537"/>
                </a:cxn>
                <a:cxn ang="0">
                  <a:pos x="342" y="549"/>
                </a:cxn>
                <a:cxn ang="0">
                  <a:pos x="53" y="557"/>
                </a:cxn>
                <a:cxn ang="0">
                  <a:pos x="43" y="378"/>
                </a:cxn>
                <a:cxn ang="0">
                  <a:pos x="24" y="358"/>
                </a:cxn>
                <a:cxn ang="0">
                  <a:pos x="39" y="344"/>
                </a:cxn>
                <a:cxn ang="0">
                  <a:pos x="45" y="319"/>
                </a:cxn>
                <a:cxn ang="0">
                  <a:pos x="43" y="295"/>
                </a:cxn>
                <a:cxn ang="0">
                  <a:pos x="33" y="273"/>
                </a:cxn>
                <a:cxn ang="0">
                  <a:pos x="31" y="238"/>
                </a:cxn>
                <a:cxn ang="0">
                  <a:pos x="29" y="218"/>
                </a:cxn>
                <a:cxn ang="0">
                  <a:pos x="24" y="185"/>
                </a:cxn>
                <a:cxn ang="0">
                  <a:pos x="22" y="161"/>
                </a:cxn>
                <a:cxn ang="0">
                  <a:pos x="8" y="120"/>
                </a:cxn>
                <a:cxn ang="0">
                  <a:pos x="6" y="98"/>
                </a:cxn>
                <a:cxn ang="0">
                  <a:pos x="10" y="69"/>
                </a:cxn>
                <a:cxn ang="0">
                  <a:pos x="0" y="41"/>
                </a:cxn>
              </a:cxnLst>
              <a:rect l="0" t="0" r="r" b="b"/>
              <a:pathLst>
                <a:path w="493" h="557">
                  <a:moveTo>
                    <a:pt x="2" y="37"/>
                  </a:moveTo>
                  <a:lnTo>
                    <a:pt x="83" y="37"/>
                  </a:lnTo>
                  <a:lnTo>
                    <a:pt x="132" y="37"/>
                  </a:lnTo>
                  <a:lnTo>
                    <a:pt x="132" y="31"/>
                  </a:lnTo>
                  <a:lnTo>
                    <a:pt x="132" y="0"/>
                  </a:lnTo>
                  <a:lnTo>
                    <a:pt x="136" y="2"/>
                  </a:lnTo>
                  <a:lnTo>
                    <a:pt x="149" y="4"/>
                  </a:lnTo>
                  <a:lnTo>
                    <a:pt x="153" y="10"/>
                  </a:lnTo>
                  <a:lnTo>
                    <a:pt x="157" y="28"/>
                  </a:lnTo>
                  <a:lnTo>
                    <a:pt x="163" y="47"/>
                  </a:lnTo>
                  <a:lnTo>
                    <a:pt x="161" y="55"/>
                  </a:lnTo>
                  <a:lnTo>
                    <a:pt x="167" y="61"/>
                  </a:lnTo>
                  <a:lnTo>
                    <a:pt x="173" y="63"/>
                  </a:lnTo>
                  <a:lnTo>
                    <a:pt x="185" y="63"/>
                  </a:lnTo>
                  <a:lnTo>
                    <a:pt x="191" y="67"/>
                  </a:lnTo>
                  <a:lnTo>
                    <a:pt x="218" y="69"/>
                  </a:lnTo>
                  <a:lnTo>
                    <a:pt x="220" y="75"/>
                  </a:lnTo>
                  <a:lnTo>
                    <a:pt x="226" y="79"/>
                  </a:lnTo>
                  <a:lnTo>
                    <a:pt x="240" y="75"/>
                  </a:lnTo>
                  <a:lnTo>
                    <a:pt x="244" y="69"/>
                  </a:lnTo>
                  <a:lnTo>
                    <a:pt x="248" y="69"/>
                  </a:lnTo>
                  <a:lnTo>
                    <a:pt x="250" y="67"/>
                  </a:lnTo>
                  <a:lnTo>
                    <a:pt x="252" y="67"/>
                  </a:lnTo>
                  <a:lnTo>
                    <a:pt x="259" y="67"/>
                  </a:lnTo>
                  <a:lnTo>
                    <a:pt x="271" y="67"/>
                  </a:lnTo>
                  <a:lnTo>
                    <a:pt x="295" y="77"/>
                  </a:lnTo>
                  <a:lnTo>
                    <a:pt x="293" y="83"/>
                  </a:lnTo>
                  <a:lnTo>
                    <a:pt x="301" y="83"/>
                  </a:lnTo>
                  <a:lnTo>
                    <a:pt x="305" y="87"/>
                  </a:lnTo>
                  <a:lnTo>
                    <a:pt x="307" y="94"/>
                  </a:lnTo>
                  <a:lnTo>
                    <a:pt x="309" y="98"/>
                  </a:lnTo>
                  <a:lnTo>
                    <a:pt x="318" y="102"/>
                  </a:lnTo>
                  <a:lnTo>
                    <a:pt x="320" y="92"/>
                  </a:lnTo>
                  <a:lnTo>
                    <a:pt x="328" y="90"/>
                  </a:lnTo>
                  <a:lnTo>
                    <a:pt x="334" y="92"/>
                  </a:lnTo>
                  <a:lnTo>
                    <a:pt x="336" y="98"/>
                  </a:lnTo>
                  <a:lnTo>
                    <a:pt x="354" y="106"/>
                  </a:lnTo>
                  <a:lnTo>
                    <a:pt x="356" y="110"/>
                  </a:lnTo>
                  <a:lnTo>
                    <a:pt x="366" y="116"/>
                  </a:lnTo>
                  <a:lnTo>
                    <a:pt x="374" y="116"/>
                  </a:lnTo>
                  <a:lnTo>
                    <a:pt x="387" y="112"/>
                  </a:lnTo>
                  <a:lnTo>
                    <a:pt x="393" y="106"/>
                  </a:lnTo>
                  <a:lnTo>
                    <a:pt x="405" y="98"/>
                  </a:lnTo>
                  <a:lnTo>
                    <a:pt x="411" y="98"/>
                  </a:lnTo>
                  <a:lnTo>
                    <a:pt x="411" y="102"/>
                  </a:lnTo>
                  <a:lnTo>
                    <a:pt x="413" y="102"/>
                  </a:lnTo>
                  <a:lnTo>
                    <a:pt x="415" y="108"/>
                  </a:lnTo>
                  <a:lnTo>
                    <a:pt x="421" y="108"/>
                  </a:lnTo>
                  <a:lnTo>
                    <a:pt x="427" y="106"/>
                  </a:lnTo>
                  <a:lnTo>
                    <a:pt x="440" y="108"/>
                  </a:lnTo>
                  <a:lnTo>
                    <a:pt x="448" y="106"/>
                  </a:lnTo>
                  <a:lnTo>
                    <a:pt x="460" y="104"/>
                  </a:lnTo>
                  <a:lnTo>
                    <a:pt x="466" y="110"/>
                  </a:lnTo>
                  <a:lnTo>
                    <a:pt x="466" y="112"/>
                  </a:lnTo>
                  <a:lnTo>
                    <a:pt x="472" y="114"/>
                  </a:lnTo>
                  <a:lnTo>
                    <a:pt x="478" y="112"/>
                  </a:lnTo>
                  <a:lnTo>
                    <a:pt x="493" y="112"/>
                  </a:lnTo>
                  <a:lnTo>
                    <a:pt x="486" y="116"/>
                  </a:lnTo>
                  <a:lnTo>
                    <a:pt x="480" y="122"/>
                  </a:lnTo>
                  <a:lnTo>
                    <a:pt x="474" y="126"/>
                  </a:lnTo>
                  <a:lnTo>
                    <a:pt x="456" y="136"/>
                  </a:lnTo>
                  <a:lnTo>
                    <a:pt x="448" y="138"/>
                  </a:lnTo>
                  <a:lnTo>
                    <a:pt x="438" y="142"/>
                  </a:lnTo>
                  <a:lnTo>
                    <a:pt x="417" y="155"/>
                  </a:lnTo>
                  <a:lnTo>
                    <a:pt x="395" y="177"/>
                  </a:lnTo>
                  <a:lnTo>
                    <a:pt x="389" y="187"/>
                  </a:lnTo>
                  <a:lnTo>
                    <a:pt x="372" y="205"/>
                  </a:lnTo>
                  <a:lnTo>
                    <a:pt x="366" y="210"/>
                  </a:lnTo>
                  <a:lnTo>
                    <a:pt x="362" y="214"/>
                  </a:lnTo>
                  <a:lnTo>
                    <a:pt x="358" y="220"/>
                  </a:lnTo>
                  <a:lnTo>
                    <a:pt x="340" y="234"/>
                  </a:lnTo>
                  <a:lnTo>
                    <a:pt x="336" y="240"/>
                  </a:lnTo>
                  <a:lnTo>
                    <a:pt x="334" y="242"/>
                  </a:lnTo>
                  <a:lnTo>
                    <a:pt x="334" y="242"/>
                  </a:lnTo>
                  <a:lnTo>
                    <a:pt x="330" y="248"/>
                  </a:lnTo>
                  <a:lnTo>
                    <a:pt x="326" y="250"/>
                  </a:lnTo>
                  <a:lnTo>
                    <a:pt x="328" y="299"/>
                  </a:lnTo>
                  <a:lnTo>
                    <a:pt x="326" y="305"/>
                  </a:lnTo>
                  <a:lnTo>
                    <a:pt x="324" y="311"/>
                  </a:lnTo>
                  <a:lnTo>
                    <a:pt x="311" y="317"/>
                  </a:lnTo>
                  <a:lnTo>
                    <a:pt x="299" y="326"/>
                  </a:lnTo>
                  <a:lnTo>
                    <a:pt x="297" y="332"/>
                  </a:lnTo>
                  <a:lnTo>
                    <a:pt x="293" y="338"/>
                  </a:lnTo>
                  <a:lnTo>
                    <a:pt x="289" y="344"/>
                  </a:lnTo>
                  <a:lnTo>
                    <a:pt x="289" y="350"/>
                  </a:lnTo>
                  <a:lnTo>
                    <a:pt x="293" y="356"/>
                  </a:lnTo>
                  <a:lnTo>
                    <a:pt x="299" y="356"/>
                  </a:lnTo>
                  <a:lnTo>
                    <a:pt x="305" y="368"/>
                  </a:lnTo>
                  <a:lnTo>
                    <a:pt x="299" y="384"/>
                  </a:lnTo>
                  <a:lnTo>
                    <a:pt x="301" y="397"/>
                  </a:lnTo>
                  <a:lnTo>
                    <a:pt x="297" y="403"/>
                  </a:lnTo>
                  <a:lnTo>
                    <a:pt x="301" y="415"/>
                  </a:lnTo>
                  <a:lnTo>
                    <a:pt x="301" y="425"/>
                  </a:lnTo>
                  <a:lnTo>
                    <a:pt x="297" y="433"/>
                  </a:lnTo>
                  <a:lnTo>
                    <a:pt x="307" y="439"/>
                  </a:lnTo>
                  <a:lnTo>
                    <a:pt x="313" y="446"/>
                  </a:lnTo>
                  <a:lnTo>
                    <a:pt x="320" y="448"/>
                  </a:lnTo>
                  <a:lnTo>
                    <a:pt x="332" y="450"/>
                  </a:lnTo>
                  <a:lnTo>
                    <a:pt x="336" y="456"/>
                  </a:lnTo>
                  <a:lnTo>
                    <a:pt x="340" y="460"/>
                  </a:lnTo>
                  <a:lnTo>
                    <a:pt x="348" y="464"/>
                  </a:lnTo>
                  <a:lnTo>
                    <a:pt x="358" y="468"/>
                  </a:lnTo>
                  <a:lnTo>
                    <a:pt x="366" y="482"/>
                  </a:lnTo>
                  <a:lnTo>
                    <a:pt x="379" y="492"/>
                  </a:lnTo>
                  <a:lnTo>
                    <a:pt x="385" y="496"/>
                  </a:lnTo>
                  <a:lnTo>
                    <a:pt x="391" y="496"/>
                  </a:lnTo>
                  <a:lnTo>
                    <a:pt x="397" y="500"/>
                  </a:lnTo>
                  <a:lnTo>
                    <a:pt x="401" y="507"/>
                  </a:lnTo>
                  <a:lnTo>
                    <a:pt x="407" y="515"/>
                  </a:lnTo>
                  <a:lnTo>
                    <a:pt x="409" y="531"/>
                  </a:lnTo>
                  <a:lnTo>
                    <a:pt x="411" y="537"/>
                  </a:lnTo>
                  <a:lnTo>
                    <a:pt x="411" y="539"/>
                  </a:lnTo>
                  <a:lnTo>
                    <a:pt x="413" y="545"/>
                  </a:lnTo>
                  <a:lnTo>
                    <a:pt x="342" y="549"/>
                  </a:lnTo>
                  <a:lnTo>
                    <a:pt x="242" y="553"/>
                  </a:lnTo>
                  <a:lnTo>
                    <a:pt x="124" y="557"/>
                  </a:lnTo>
                  <a:lnTo>
                    <a:pt x="53" y="557"/>
                  </a:lnTo>
                  <a:lnTo>
                    <a:pt x="53" y="387"/>
                  </a:lnTo>
                  <a:lnTo>
                    <a:pt x="49" y="380"/>
                  </a:lnTo>
                  <a:lnTo>
                    <a:pt x="43" y="378"/>
                  </a:lnTo>
                  <a:lnTo>
                    <a:pt x="37" y="376"/>
                  </a:lnTo>
                  <a:lnTo>
                    <a:pt x="31" y="364"/>
                  </a:lnTo>
                  <a:lnTo>
                    <a:pt x="24" y="358"/>
                  </a:lnTo>
                  <a:lnTo>
                    <a:pt x="27" y="354"/>
                  </a:lnTo>
                  <a:lnTo>
                    <a:pt x="33" y="348"/>
                  </a:lnTo>
                  <a:lnTo>
                    <a:pt x="39" y="344"/>
                  </a:lnTo>
                  <a:lnTo>
                    <a:pt x="43" y="338"/>
                  </a:lnTo>
                  <a:lnTo>
                    <a:pt x="45" y="326"/>
                  </a:lnTo>
                  <a:lnTo>
                    <a:pt x="45" y="319"/>
                  </a:lnTo>
                  <a:lnTo>
                    <a:pt x="45" y="313"/>
                  </a:lnTo>
                  <a:lnTo>
                    <a:pt x="43" y="301"/>
                  </a:lnTo>
                  <a:lnTo>
                    <a:pt x="43" y="295"/>
                  </a:lnTo>
                  <a:lnTo>
                    <a:pt x="43" y="289"/>
                  </a:lnTo>
                  <a:lnTo>
                    <a:pt x="35" y="279"/>
                  </a:lnTo>
                  <a:lnTo>
                    <a:pt x="33" y="273"/>
                  </a:lnTo>
                  <a:lnTo>
                    <a:pt x="33" y="267"/>
                  </a:lnTo>
                  <a:lnTo>
                    <a:pt x="31" y="260"/>
                  </a:lnTo>
                  <a:lnTo>
                    <a:pt x="31" y="238"/>
                  </a:lnTo>
                  <a:lnTo>
                    <a:pt x="31" y="232"/>
                  </a:lnTo>
                  <a:lnTo>
                    <a:pt x="27" y="226"/>
                  </a:lnTo>
                  <a:lnTo>
                    <a:pt x="29" y="218"/>
                  </a:lnTo>
                  <a:lnTo>
                    <a:pt x="27" y="203"/>
                  </a:lnTo>
                  <a:lnTo>
                    <a:pt x="27" y="191"/>
                  </a:lnTo>
                  <a:lnTo>
                    <a:pt x="24" y="185"/>
                  </a:lnTo>
                  <a:lnTo>
                    <a:pt x="27" y="179"/>
                  </a:lnTo>
                  <a:lnTo>
                    <a:pt x="27" y="173"/>
                  </a:lnTo>
                  <a:lnTo>
                    <a:pt x="22" y="161"/>
                  </a:lnTo>
                  <a:lnTo>
                    <a:pt x="14" y="142"/>
                  </a:lnTo>
                  <a:lnTo>
                    <a:pt x="16" y="138"/>
                  </a:lnTo>
                  <a:lnTo>
                    <a:pt x="8" y="120"/>
                  </a:lnTo>
                  <a:lnTo>
                    <a:pt x="8" y="112"/>
                  </a:lnTo>
                  <a:lnTo>
                    <a:pt x="8" y="102"/>
                  </a:lnTo>
                  <a:lnTo>
                    <a:pt x="6" y="98"/>
                  </a:lnTo>
                  <a:lnTo>
                    <a:pt x="8" y="92"/>
                  </a:lnTo>
                  <a:lnTo>
                    <a:pt x="6" y="79"/>
                  </a:lnTo>
                  <a:lnTo>
                    <a:pt x="10" y="69"/>
                  </a:lnTo>
                  <a:lnTo>
                    <a:pt x="8" y="63"/>
                  </a:lnTo>
                  <a:lnTo>
                    <a:pt x="4" y="45"/>
                  </a:lnTo>
                  <a:lnTo>
                    <a:pt x="0" y="41"/>
                  </a:lnTo>
                  <a:lnTo>
                    <a:pt x="0" y="41"/>
                  </a:lnTo>
                  <a:lnTo>
                    <a:pt x="2" y="37"/>
                  </a:lnTo>
                  <a:close/>
                </a:path>
              </a:pathLst>
            </a:custGeom>
            <a:solidFill>
              <a:schemeClr val="tx2"/>
            </a:solidFill>
            <a:ln w="3175">
              <a:solidFill>
                <a:schemeClr val="bg1">
                  <a:lumMod val="85000"/>
                </a:schemeClr>
              </a:solidFill>
              <a:round/>
              <a:headEnd/>
              <a:tailEnd/>
            </a:ln>
          </p:spPr>
          <p:txBody>
            <a:bodyPr lIns="89606" tIns="268820" rIns="268820"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6" name="Freeform 374">
              <a:extLst>
                <a:ext uri="{FF2B5EF4-FFF2-40B4-BE49-F238E27FC236}">
                  <a16:creationId xmlns:a16="http://schemas.microsoft.com/office/drawing/2014/main" id="{F6E2E7E4-4C0F-439E-AAA1-70C8C931F6B5}"/>
                </a:ext>
              </a:extLst>
            </p:cNvPr>
            <p:cNvSpPr>
              <a:spLocks/>
            </p:cNvSpPr>
            <p:nvPr/>
          </p:nvSpPr>
          <p:spPr bwMode="auto">
            <a:xfrm>
              <a:off x="8493279" y="3183535"/>
              <a:ext cx="747120" cy="495093"/>
            </a:xfrm>
            <a:custGeom>
              <a:avLst/>
              <a:gdLst/>
              <a:ahLst/>
              <a:cxnLst>
                <a:cxn ang="0">
                  <a:pos x="8" y="94"/>
                </a:cxn>
                <a:cxn ang="0">
                  <a:pos x="0" y="82"/>
                </a:cxn>
                <a:cxn ang="0">
                  <a:pos x="6" y="75"/>
                </a:cxn>
                <a:cxn ang="0">
                  <a:pos x="8" y="57"/>
                </a:cxn>
                <a:cxn ang="0">
                  <a:pos x="12" y="45"/>
                </a:cxn>
                <a:cxn ang="0">
                  <a:pos x="4" y="33"/>
                </a:cxn>
                <a:cxn ang="0">
                  <a:pos x="8" y="27"/>
                </a:cxn>
                <a:cxn ang="0">
                  <a:pos x="2" y="12"/>
                </a:cxn>
                <a:cxn ang="0">
                  <a:pos x="83" y="12"/>
                </a:cxn>
                <a:cxn ang="0">
                  <a:pos x="301" y="4"/>
                </a:cxn>
                <a:cxn ang="0">
                  <a:pos x="372" y="6"/>
                </a:cxn>
                <a:cxn ang="0">
                  <a:pos x="376" y="14"/>
                </a:cxn>
                <a:cxn ang="0">
                  <a:pos x="382" y="23"/>
                </a:cxn>
                <a:cxn ang="0">
                  <a:pos x="380" y="43"/>
                </a:cxn>
                <a:cxn ang="0">
                  <a:pos x="384" y="61"/>
                </a:cxn>
                <a:cxn ang="0">
                  <a:pos x="388" y="73"/>
                </a:cxn>
                <a:cxn ang="0">
                  <a:pos x="413" y="80"/>
                </a:cxn>
                <a:cxn ang="0">
                  <a:pos x="417" y="94"/>
                </a:cxn>
                <a:cxn ang="0">
                  <a:pos x="435" y="108"/>
                </a:cxn>
                <a:cxn ang="0">
                  <a:pos x="441" y="120"/>
                </a:cxn>
                <a:cxn ang="0">
                  <a:pos x="454" y="130"/>
                </a:cxn>
                <a:cxn ang="0">
                  <a:pos x="454" y="155"/>
                </a:cxn>
                <a:cxn ang="0">
                  <a:pos x="445" y="179"/>
                </a:cxn>
                <a:cxn ang="0">
                  <a:pos x="427" y="189"/>
                </a:cxn>
                <a:cxn ang="0">
                  <a:pos x="399" y="200"/>
                </a:cxn>
                <a:cxn ang="0">
                  <a:pos x="395" y="218"/>
                </a:cxn>
                <a:cxn ang="0">
                  <a:pos x="407" y="242"/>
                </a:cxn>
                <a:cxn ang="0">
                  <a:pos x="397" y="259"/>
                </a:cxn>
                <a:cxn ang="0">
                  <a:pos x="395" y="271"/>
                </a:cxn>
                <a:cxn ang="0">
                  <a:pos x="374" y="283"/>
                </a:cxn>
                <a:cxn ang="0">
                  <a:pos x="378" y="295"/>
                </a:cxn>
                <a:cxn ang="0">
                  <a:pos x="372" y="299"/>
                </a:cxn>
                <a:cxn ang="0">
                  <a:pos x="356" y="283"/>
                </a:cxn>
                <a:cxn ang="0">
                  <a:pos x="303" y="283"/>
                </a:cxn>
                <a:cxn ang="0">
                  <a:pos x="144" y="289"/>
                </a:cxn>
                <a:cxn ang="0">
                  <a:pos x="63" y="283"/>
                </a:cxn>
                <a:cxn ang="0">
                  <a:pos x="59" y="261"/>
                </a:cxn>
                <a:cxn ang="0">
                  <a:pos x="55" y="240"/>
                </a:cxn>
                <a:cxn ang="0">
                  <a:pos x="53" y="228"/>
                </a:cxn>
                <a:cxn ang="0">
                  <a:pos x="51" y="216"/>
                </a:cxn>
                <a:cxn ang="0">
                  <a:pos x="45" y="206"/>
                </a:cxn>
                <a:cxn ang="0">
                  <a:pos x="40" y="200"/>
                </a:cxn>
                <a:cxn ang="0">
                  <a:pos x="38" y="191"/>
                </a:cxn>
                <a:cxn ang="0">
                  <a:pos x="40" y="179"/>
                </a:cxn>
                <a:cxn ang="0">
                  <a:pos x="34" y="167"/>
                </a:cxn>
                <a:cxn ang="0">
                  <a:pos x="26" y="151"/>
                </a:cxn>
                <a:cxn ang="0">
                  <a:pos x="20" y="139"/>
                </a:cxn>
                <a:cxn ang="0">
                  <a:pos x="20" y="126"/>
                </a:cxn>
                <a:cxn ang="0">
                  <a:pos x="18" y="116"/>
                </a:cxn>
                <a:cxn ang="0">
                  <a:pos x="10" y="108"/>
                </a:cxn>
              </a:cxnLst>
              <a:rect l="0" t="0" r="r" b="b"/>
              <a:pathLst>
                <a:path w="456" h="299">
                  <a:moveTo>
                    <a:pt x="10" y="108"/>
                  </a:moveTo>
                  <a:lnTo>
                    <a:pt x="8" y="94"/>
                  </a:lnTo>
                  <a:lnTo>
                    <a:pt x="2" y="90"/>
                  </a:lnTo>
                  <a:lnTo>
                    <a:pt x="0" y="82"/>
                  </a:lnTo>
                  <a:lnTo>
                    <a:pt x="4" y="78"/>
                  </a:lnTo>
                  <a:lnTo>
                    <a:pt x="6" y="75"/>
                  </a:lnTo>
                  <a:lnTo>
                    <a:pt x="10" y="63"/>
                  </a:lnTo>
                  <a:lnTo>
                    <a:pt x="8" y="57"/>
                  </a:lnTo>
                  <a:lnTo>
                    <a:pt x="12" y="51"/>
                  </a:lnTo>
                  <a:lnTo>
                    <a:pt x="12" y="45"/>
                  </a:lnTo>
                  <a:lnTo>
                    <a:pt x="6" y="39"/>
                  </a:lnTo>
                  <a:lnTo>
                    <a:pt x="4" y="33"/>
                  </a:lnTo>
                  <a:lnTo>
                    <a:pt x="6" y="33"/>
                  </a:lnTo>
                  <a:lnTo>
                    <a:pt x="8" y="27"/>
                  </a:lnTo>
                  <a:lnTo>
                    <a:pt x="4" y="21"/>
                  </a:lnTo>
                  <a:lnTo>
                    <a:pt x="2" y="12"/>
                  </a:lnTo>
                  <a:lnTo>
                    <a:pt x="12" y="12"/>
                  </a:lnTo>
                  <a:lnTo>
                    <a:pt x="83" y="12"/>
                  </a:lnTo>
                  <a:lnTo>
                    <a:pt x="201" y="8"/>
                  </a:lnTo>
                  <a:lnTo>
                    <a:pt x="301" y="4"/>
                  </a:lnTo>
                  <a:lnTo>
                    <a:pt x="372" y="0"/>
                  </a:lnTo>
                  <a:lnTo>
                    <a:pt x="372" y="6"/>
                  </a:lnTo>
                  <a:lnTo>
                    <a:pt x="372" y="8"/>
                  </a:lnTo>
                  <a:lnTo>
                    <a:pt x="376" y="14"/>
                  </a:lnTo>
                  <a:lnTo>
                    <a:pt x="380" y="16"/>
                  </a:lnTo>
                  <a:lnTo>
                    <a:pt x="382" y="23"/>
                  </a:lnTo>
                  <a:lnTo>
                    <a:pt x="376" y="35"/>
                  </a:lnTo>
                  <a:lnTo>
                    <a:pt x="380" y="43"/>
                  </a:lnTo>
                  <a:lnTo>
                    <a:pt x="380" y="55"/>
                  </a:lnTo>
                  <a:lnTo>
                    <a:pt x="384" y="61"/>
                  </a:lnTo>
                  <a:lnTo>
                    <a:pt x="386" y="67"/>
                  </a:lnTo>
                  <a:lnTo>
                    <a:pt x="388" y="73"/>
                  </a:lnTo>
                  <a:lnTo>
                    <a:pt x="395" y="78"/>
                  </a:lnTo>
                  <a:lnTo>
                    <a:pt x="413" y="80"/>
                  </a:lnTo>
                  <a:lnTo>
                    <a:pt x="419" y="92"/>
                  </a:lnTo>
                  <a:lnTo>
                    <a:pt x="417" y="94"/>
                  </a:lnTo>
                  <a:lnTo>
                    <a:pt x="423" y="100"/>
                  </a:lnTo>
                  <a:lnTo>
                    <a:pt x="435" y="108"/>
                  </a:lnTo>
                  <a:lnTo>
                    <a:pt x="435" y="116"/>
                  </a:lnTo>
                  <a:lnTo>
                    <a:pt x="441" y="120"/>
                  </a:lnTo>
                  <a:lnTo>
                    <a:pt x="447" y="124"/>
                  </a:lnTo>
                  <a:lnTo>
                    <a:pt x="454" y="130"/>
                  </a:lnTo>
                  <a:lnTo>
                    <a:pt x="456" y="137"/>
                  </a:lnTo>
                  <a:lnTo>
                    <a:pt x="454" y="155"/>
                  </a:lnTo>
                  <a:lnTo>
                    <a:pt x="445" y="167"/>
                  </a:lnTo>
                  <a:lnTo>
                    <a:pt x="445" y="179"/>
                  </a:lnTo>
                  <a:lnTo>
                    <a:pt x="439" y="185"/>
                  </a:lnTo>
                  <a:lnTo>
                    <a:pt x="427" y="189"/>
                  </a:lnTo>
                  <a:lnTo>
                    <a:pt x="421" y="193"/>
                  </a:lnTo>
                  <a:lnTo>
                    <a:pt x="399" y="200"/>
                  </a:lnTo>
                  <a:lnTo>
                    <a:pt x="395" y="206"/>
                  </a:lnTo>
                  <a:lnTo>
                    <a:pt x="395" y="218"/>
                  </a:lnTo>
                  <a:lnTo>
                    <a:pt x="405" y="228"/>
                  </a:lnTo>
                  <a:lnTo>
                    <a:pt x="407" y="242"/>
                  </a:lnTo>
                  <a:lnTo>
                    <a:pt x="397" y="255"/>
                  </a:lnTo>
                  <a:lnTo>
                    <a:pt x="397" y="259"/>
                  </a:lnTo>
                  <a:lnTo>
                    <a:pt x="397" y="265"/>
                  </a:lnTo>
                  <a:lnTo>
                    <a:pt x="395" y="271"/>
                  </a:lnTo>
                  <a:lnTo>
                    <a:pt x="380" y="277"/>
                  </a:lnTo>
                  <a:lnTo>
                    <a:pt x="374" y="283"/>
                  </a:lnTo>
                  <a:lnTo>
                    <a:pt x="378" y="289"/>
                  </a:lnTo>
                  <a:lnTo>
                    <a:pt x="378" y="295"/>
                  </a:lnTo>
                  <a:lnTo>
                    <a:pt x="374" y="299"/>
                  </a:lnTo>
                  <a:lnTo>
                    <a:pt x="372" y="299"/>
                  </a:lnTo>
                  <a:lnTo>
                    <a:pt x="366" y="293"/>
                  </a:lnTo>
                  <a:lnTo>
                    <a:pt x="356" y="283"/>
                  </a:lnTo>
                  <a:lnTo>
                    <a:pt x="352" y="277"/>
                  </a:lnTo>
                  <a:lnTo>
                    <a:pt x="303" y="283"/>
                  </a:lnTo>
                  <a:lnTo>
                    <a:pt x="193" y="289"/>
                  </a:lnTo>
                  <a:lnTo>
                    <a:pt x="144" y="289"/>
                  </a:lnTo>
                  <a:lnTo>
                    <a:pt x="63" y="289"/>
                  </a:lnTo>
                  <a:lnTo>
                    <a:pt x="63" y="283"/>
                  </a:lnTo>
                  <a:lnTo>
                    <a:pt x="57" y="279"/>
                  </a:lnTo>
                  <a:lnTo>
                    <a:pt x="59" y="261"/>
                  </a:lnTo>
                  <a:lnTo>
                    <a:pt x="55" y="248"/>
                  </a:lnTo>
                  <a:lnTo>
                    <a:pt x="55" y="240"/>
                  </a:lnTo>
                  <a:lnTo>
                    <a:pt x="57" y="234"/>
                  </a:lnTo>
                  <a:lnTo>
                    <a:pt x="53" y="228"/>
                  </a:lnTo>
                  <a:lnTo>
                    <a:pt x="55" y="220"/>
                  </a:lnTo>
                  <a:lnTo>
                    <a:pt x="51" y="216"/>
                  </a:lnTo>
                  <a:lnTo>
                    <a:pt x="51" y="208"/>
                  </a:lnTo>
                  <a:lnTo>
                    <a:pt x="45" y="206"/>
                  </a:lnTo>
                  <a:lnTo>
                    <a:pt x="45" y="200"/>
                  </a:lnTo>
                  <a:lnTo>
                    <a:pt x="40" y="200"/>
                  </a:lnTo>
                  <a:lnTo>
                    <a:pt x="40" y="198"/>
                  </a:lnTo>
                  <a:lnTo>
                    <a:pt x="38" y="191"/>
                  </a:lnTo>
                  <a:lnTo>
                    <a:pt x="38" y="185"/>
                  </a:lnTo>
                  <a:lnTo>
                    <a:pt x="40" y="179"/>
                  </a:lnTo>
                  <a:lnTo>
                    <a:pt x="38" y="173"/>
                  </a:lnTo>
                  <a:lnTo>
                    <a:pt x="34" y="167"/>
                  </a:lnTo>
                  <a:lnTo>
                    <a:pt x="34" y="161"/>
                  </a:lnTo>
                  <a:lnTo>
                    <a:pt x="26" y="151"/>
                  </a:lnTo>
                  <a:lnTo>
                    <a:pt x="26" y="145"/>
                  </a:lnTo>
                  <a:lnTo>
                    <a:pt x="20" y="139"/>
                  </a:lnTo>
                  <a:lnTo>
                    <a:pt x="22" y="132"/>
                  </a:lnTo>
                  <a:lnTo>
                    <a:pt x="20" y="126"/>
                  </a:lnTo>
                  <a:lnTo>
                    <a:pt x="16" y="120"/>
                  </a:lnTo>
                  <a:lnTo>
                    <a:pt x="18" y="116"/>
                  </a:lnTo>
                  <a:lnTo>
                    <a:pt x="16" y="108"/>
                  </a:lnTo>
                  <a:lnTo>
                    <a:pt x="10" y="108"/>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7" name="Freeform 376">
              <a:extLst>
                <a:ext uri="{FF2B5EF4-FFF2-40B4-BE49-F238E27FC236}">
                  <a16:creationId xmlns:a16="http://schemas.microsoft.com/office/drawing/2014/main" id="{898C6899-1189-4D9E-A77A-839DFEAFDAB4}"/>
                </a:ext>
              </a:extLst>
            </p:cNvPr>
            <p:cNvSpPr>
              <a:spLocks/>
            </p:cNvSpPr>
            <p:nvPr/>
          </p:nvSpPr>
          <p:spPr bwMode="auto">
            <a:xfrm>
              <a:off x="8596500" y="3642201"/>
              <a:ext cx="827403" cy="723597"/>
            </a:xfrm>
            <a:custGeom>
              <a:avLst/>
              <a:gdLst/>
              <a:ahLst/>
              <a:cxnLst>
                <a:cxn ang="0">
                  <a:pos x="81" y="12"/>
                </a:cxn>
                <a:cxn ang="0">
                  <a:pos x="240" y="6"/>
                </a:cxn>
                <a:cxn ang="0">
                  <a:pos x="293" y="6"/>
                </a:cxn>
                <a:cxn ang="0">
                  <a:pos x="309" y="22"/>
                </a:cxn>
                <a:cxn ang="0">
                  <a:pos x="309" y="28"/>
                </a:cxn>
                <a:cxn ang="0">
                  <a:pos x="307" y="47"/>
                </a:cxn>
                <a:cxn ang="0">
                  <a:pos x="311" y="63"/>
                </a:cxn>
                <a:cxn ang="0">
                  <a:pos x="319" y="81"/>
                </a:cxn>
                <a:cxn ang="0">
                  <a:pos x="330" y="93"/>
                </a:cxn>
                <a:cxn ang="0">
                  <a:pos x="342" y="104"/>
                </a:cxn>
                <a:cxn ang="0">
                  <a:pos x="358" y="118"/>
                </a:cxn>
                <a:cxn ang="0">
                  <a:pos x="368" y="128"/>
                </a:cxn>
                <a:cxn ang="0">
                  <a:pos x="378" y="163"/>
                </a:cxn>
                <a:cxn ang="0">
                  <a:pos x="389" y="155"/>
                </a:cxn>
                <a:cxn ang="0">
                  <a:pos x="399" y="157"/>
                </a:cxn>
                <a:cxn ang="0">
                  <a:pos x="417" y="165"/>
                </a:cxn>
                <a:cxn ang="0">
                  <a:pos x="413" y="175"/>
                </a:cxn>
                <a:cxn ang="0">
                  <a:pos x="409" y="193"/>
                </a:cxn>
                <a:cxn ang="0">
                  <a:pos x="401" y="209"/>
                </a:cxn>
                <a:cxn ang="0">
                  <a:pos x="403" y="224"/>
                </a:cxn>
                <a:cxn ang="0">
                  <a:pos x="431" y="248"/>
                </a:cxn>
                <a:cxn ang="0">
                  <a:pos x="435" y="254"/>
                </a:cxn>
                <a:cxn ang="0">
                  <a:pos x="454" y="258"/>
                </a:cxn>
                <a:cxn ang="0">
                  <a:pos x="462" y="268"/>
                </a:cxn>
                <a:cxn ang="0">
                  <a:pos x="470" y="285"/>
                </a:cxn>
                <a:cxn ang="0">
                  <a:pos x="476" y="303"/>
                </a:cxn>
                <a:cxn ang="0">
                  <a:pos x="480" y="321"/>
                </a:cxn>
                <a:cxn ang="0">
                  <a:pos x="494" y="331"/>
                </a:cxn>
                <a:cxn ang="0">
                  <a:pos x="505" y="342"/>
                </a:cxn>
                <a:cxn ang="0">
                  <a:pos x="505" y="356"/>
                </a:cxn>
                <a:cxn ang="0">
                  <a:pos x="502" y="366"/>
                </a:cxn>
                <a:cxn ang="0">
                  <a:pos x="492" y="374"/>
                </a:cxn>
                <a:cxn ang="0">
                  <a:pos x="484" y="384"/>
                </a:cxn>
                <a:cxn ang="0">
                  <a:pos x="480" y="384"/>
                </a:cxn>
                <a:cxn ang="0">
                  <a:pos x="474" y="384"/>
                </a:cxn>
                <a:cxn ang="0">
                  <a:pos x="478" y="397"/>
                </a:cxn>
                <a:cxn ang="0">
                  <a:pos x="476" y="405"/>
                </a:cxn>
                <a:cxn ang="0">
                  <a:pos x="474" y="417"/>
                </a:cxn>
                <a:cxn ang="0">
                  <a:pos x="466" y="433"/>
                </a:cxn>
                <a:cxn ang="0">
                  <a:pos x="419" y="431"/>
                </a:cxn>
                <a:cxn ang="0">
                  <a:pos x="425" y="419"/>
                </a:cxn>
                <a:cxn ang="0">
                  <a:pos x="437" y="409"/>
                </a:cxn>
                <a:cxn ang="0">
                  <a:pos x="435" y="397"/>
                </a:cxn>
                <a:cxn ang="0">
                  <a:pos x="425" y="388"/>
                </a:cxn>
                <a:cxn ang="0">
                  <a:pos x="167" y="403"/>
                </a:cxn>
                <a:cxn ang="0">
                  <a:pos x="91" y="356"/>
                </a:cxn>
                <a:cxn ang="0">
                  <a:pos x="79" y="148"/>
                </a:cxn>
                <a:cxn ang="0">
                  <a:pos x="65" y="134"/>
                </a:cxn>
                <a:cxn ang="0">
                  <a:pos x="59" y="124"/>
                </a:cxn>
                <a:cxn ang="0">
                  <a:pos x="51" y="110"/>
                </a:cxn>
                <a:cxn ang="0">
                  <a:pos x="59" y="93"/>
                </a:cxn>
                <a:cxn ang="0">
                  <a:pos x="67" y="93"/>
                </a:cxn>
                <a:cxn ang="0">
                  <a:pos x="61" y="81"/>
                </a:cxn>
                <a:cxn ang="0">
                  <a:pos x="51" y="83"/>
                </a:cxn>
                <a:cxn ang="0">
                  <a:pos x="26" y="65"/>
                </a:cxn>
                <a:cxn ang="0">
                  <a:pos x="22" y="53"/>
                </a:cxn>
                <a:cxn ang="0">
                  <a:pos x="16" y="43"/>
                </a:cxn>
                <a:cxn ang="0">
                  <a:pos x="6" y="24"/>
                </a:cxn>
                <a:cxn ang="0">
                  <a:pos x="0" y="12"/>
                </a:cxn>
              </a:cxnLst>
              <a:rect l="0" t="0" r="r" b="b"/>
              <a:pathLst>
                <a:path w="505" h="437">
                  <a:moveTo>
                    <a:pt x="0" y="12"/>
                  </a:moveTo>
                  <a:lnTo>
                    <a:pt x="81" y="12"/>
                  </a:lnTo>
                  <a:lnTo>
                    <a:pt x="130" y="12"/>
                  </a:lnTo>
                  <a:lnTo>
                    <a:pt x="240" y="6"/>
                  </a:lnTo>
                  <a:lnTo>
                    <a:pt x="289" y="0"/>
                  </a:lnTo>
                  <a:lnTo>
                    <a:pt x="293" y="6"/>
                  </a:lnTo>
                  <a:lnTo>
                    <a:pt x="303" y="16"/>
                  </a:lnTo>
                  <a:lnTo>
                    <a:pt x="309" y="22"/>
                  </a:lnTo>
                  <a:lnTo>
                    <a:pt x="311" y="22"/>
                  </a:lnTo>
                  <a:lnTo>
                    <a:pt x="309" y="28"/>
                  </a:lnTo>
                  <a:lnTo>
                    <a:pt x="307" y="34"/>
                  </a:lnTo>
                  <a:lnTo>
                    <a:pt x="307" y="47"/>
                  </a:lnTo>
                  <a:lnTo>
                    <a:pt x="309" y="59"/>
                  </a:lnTo>
                  <a:lnTo>
                    <a:pt x="311" y="63"/>
                  </a:lnTo>
                  <a:lnTo>
                    <a:pt x="315" y="75"/>
                  </a:lnTo>
                  <a:lnTo>
                    <a:pt x="319" y="81"/>
                  </a:lnTo>
                  <a:lnTo>
                    <a:pt x="321" y="87"/>
                  </a:lnTo>
                  <a:lnTo>
                    <a:pt x="330" y="93"/>
                  </a:lnTo>
                  <a:lnTo>
                    <a:pt x="336" y="100"/>
                  </a:lnTo>
                  <a:lnTo>
                    <a:pt x="342" y="104"/>
                  </a:lnTo>
                  <a:lnTo>
                    <a:pt x="344" y="110"/>
                  </a:lnTo>
                  <a:lnTo>
                    <a:pt x="358" y="118"/>
                  </a:lnTo>
                  <a:lnTo>
                    <a:pt x="364" y="124"/>
                  </a:lnTo>
                  <a:lnTo>
                    <a:pt x="368" y="128"/>
                  </a:lnTo>
                  <a:lnTo>
                    <a:pt x="374" y="157"/>
                  </a:lnTo>
                  <a:lnTo>
                    <a:pt x="378" y="163"/>
                  </a:lnTo>
                  <a:lnTo>
                    <a:pt x="386" y="161"/>
                  </a:lnTo>
                  <a:lnTo>
                    <a:pt x="389" y="155"/>
                  </a:lnTo>
                  <a:lnTo>
                    <a:pt x="393" y="155"/>
                  </a:lnTo>
                  <a:lnTo>
                    <a:pt x="399" y="157"/>
                  </a:lnTo>
                  <a:lnTo>
                    <a:pt x="405" y="157"/>
                  </a:lnTo>
                  <a:lnTo>
                    <a:pt x="417" y="165"/>
                  </a:lnTo>
                  <a:lnTo>
                    <a:pt x="417" y="167"/>
                  </a:lnTo>
                  <a:lnTo>
                    <a:pt x="413" y="175"/>
                  </a:lnTo>
                  <a:lnTo>
                    <a:pt x="413" y="185"/>
                  </a:lnTo>
                  <a:lnTo>
                    <a:pt x="409" y="193"/>
                  </a:lnTo>
                  <a:lnTo>
                    <a:pt x="405" y="205"/>
                  </a:lnTo>
                  <a:lnTo>
                    <a:pt x="401" y="209"/>
                  </a:lnTo>
                  <a:lnTo>
                    <a:pt x="401" y="218"/>
                  </a:lnTo>
                  <a:lnTo>
                    <a:pt x="403" y="224"/>
                  </a:lnTo>
                  <a:lnTo>
                    <a:pt x="413" y="236"/>
                  </a:lnTo>
                  <a:lnTo>
                    <a:pt x="431" y="248"/>
                  </a:lnTo>
                  <a:lnTo>
                    <a:pt x="435" y="248"/>
                  </a:lnTo>
                  <a:lnTo>
                    <a:pt x="435" y="254"/>
                  </a:lnTo>
                  <a:lnTo>
                    <a:pt x="443" y="252"/>
                  </a:lnTo>
                  <a:lnTo>
                    <a:pt x="454" y="258"/>
                  </a:lnTo>
                  <a:lnTo>
                    <a:pt x="456" y="264"/>
                  </a:lnTo>
                  <a:lnTo>
                    <a:pt x="462" y="268"/>
                  </a:lnTo>
                  <a:lnTo>
                    <a:pt x="470" y="270"/>
                  </a:lnTo>
                  <a:lnTo>
                    <a:pt x="470" y="285"/>
                  </a:lnTo>
                  <a:lnTo>
                    <a:pt x="478" y="297"/>
                  </a:lnTo>
                  <a:lnTo>
                    <a:pt x="476" y="303"/>
                  </a:lnTo>
                  <a:lnTo>
                    <a:pt x="472" y="309"/>
                  </a:lnTo>
                  <a:lnTo>
                    <a:pt x="480" y="321"/>
                  </a:lnTo>
                  <a:lnTo>
                    <a:pt x="488" y="334"/>
                  </a:lnTo>
                  <a:lnTo>
                    <a:pt x="494" y="331"/>
                  </a:lnTo>
                  <a:lnTo>
                    <a:pt x="505" y="336"/>
                  </a:lnTo>
                  <a:lnTo>
                    <a:pt x="505" y="342"/>
                  </a:lnTo>
                  <a:lnTo>
                    <a:pt x="505" y="348"/>
                  </a:lnTo>
                  <a:lnTo>
                    <a:pt x="505" y="356"/>
                  </a:lnTo>
                  <a:lnTo>
                    <a:pt x="498" y="362"/>
                  </a:lnTo>
                  <a:lnTo>
                    <a:pt x="502" y="366"/>
                  </a:lnTo>
                  <a:lnTo>
                    <a:pt x="498" y="376"/>
                  </a:lnTo>
                  <a:lnTo>
                    <a:pt x="492" y="374"/>
                  </a:lnTo>
                  <a:lnTo>
                    <a:pt x="486" y="376"/>
                  </a:lnTo>
                  <a:lnTo>
                    <a:pt x="484" y="384"/>
                  </a:lnTo>
                  <a:lnTo>
                    <a:pt x="478" y="388"/>
                  </a:lnTo>
                  <a:lnTo>
                    <a:pt x="480" y="384"/>
                  </a:lnTo>
                  <a:lnTo>
                    <a:pt x="478" y="378"/>
                  </a:lnTo>
                  <a:lnTo>
                    <a:pt x="474" y="384"/>
                  </a:lnTo>
                  <a:lnTo>
                    <a:pt x="476" y="390"/>
                  </a:lnTo>
                  <a:lnTo>
                    <a:pt x="478" y="397"/>
                  </a:lnTo>
                  <a:lnTo>
                    <a:pt x="472" y="399"/>
                  </a:lnTo>
                  <a:lnTo>
                    <a:pt x="476" y="405"/>
                  </a:lnTo>
                  <a:lnTo>
                    <a:pt x="468" y="411"/>
                  </a:lnTo>
                  <a:lnTo>
                    <a:pt x="474" y="417"/>
                  </a:lnTo>
                  <a:lnTo>
                    <a:pt x="470" y="423"/>
                  </a:lnTo>
                  <a:lnTo>
                    <a:pt x="466" y="433"/>
                  </a:lnTo>
                  <a:lnTo>
                    <a:pt x="421" y="437"/>
                  </a:lnTo>
                  <a:lnTo>
                    <a:pt x="419" y="431"/>
                  </a:lnTo>
                  <a:lnTo>
                    <a:pt x="421" y="425"/>
                  </a:lnTo>
                  <a:lnTo>
                    <a:pt x="425" y="419"/>
                  </a:lnTo>
                  <a:lnTo>
                    <a:pt x="433" y="415"/>
                  </a:lnTo>
                  <a:lnTo>
                    <a:pt x="437" y="409"/>
                  </a:lnTo>
                  <a:lnTo>
                    <a:pt x="437" y="403"/>
                  </a:lnTo>
                  <a:lnTo>
                    <a:pt x="435" y="397"/>
                  </a:lnTo>
                  <a:lnTo>
                    <a:pt x="431" y="390"/>
                  </a:lnTo>
                  <a:lnTo>
                    <a:pt x="425" y="388"/>
                  </a:lnTo>
                  <a:lnTo>
                    <a:pt x="289" y="397"/>
                  </a:lnTo>
                  <a:lnTo>
                    <a:pt x="167" y="403"/>
                  </a:lnTo>
                  <a:lnTo>
                    <a:pt x="91" y="405"/>
                  </a:lnTo>
                  <a:lnTo>
                    <a:pt x="91" y="356"/>
                  </a:lnTo>
                  <a:lnTo>
                    <a:pt x="85" y="152"/>
                  </a:lnTo>
                  <a:lnTo>
                    <a:pt x="79" y="148"/>
                  </a:lnTo>
                  <a:lnTo>
                    <a:pt x="75" y="146"/>
                  </a:lnTo>
                  <a:lnTo>
                    <a:pt x="65" y="134"/>
                  </a:lnTo>
                  <a:lnTo>
                    <a:pt x="65" y="128"/>
                  </a:lnTo>
                  <a:lnTo>
                    <a:pt x="59" y="124"/>
                  </a:lnTo>
                  <a:lnTo>
                    <a:pt x="53" y="116"/>
                  </a:lnTo>
                  <a:lnTo>
                    <a:pt x="51" y="110"/>
                  </a:lnTo>
                  <a:lnTo>
                    <a:pt x="57" y="100"/>
                  </a:lnTo>
                  <a:lnTo>
                    <a:pt x="59" y="93"/>
                  </a:lnTo>
                  <a:lnTo>
                    <a:pt x="65" y="96"/>
                  </a:lnTo>
                  <a:lnTo>
                    <a:pt x="67" y="93"/>
                  </a:lnTo>
                  <a:lnTo>
                    <a:pt x="65" y="87"/>
                  </a:lnTo>
                  <a:lnTo>
                    <a:pt x="61" y="81"/>
                  </a:lnTo>
                  <a:lnTo>
                    <a:pt x="57" y="79"/>
                  </a:lnTo>
                  <a:lnTo>
                    <a:pt x="51" y="83"/>
                  </a:lnTo>
                  <a:lnTo>
                    <a:pt x="34" y="69"/>
                  </a:lnTo>
                  <a:lnTo>
                    <a:pt x="26" y="65"/>
                  </a:lnTo>
                  <a:lnTo>
                    <a:pt x="26" y="59"/>
                  </a:lnTo>
                  <a:lnTo>
                    <a:pt x="22" y="53"/>
                  </a:lnTo>
                  <a:lnTo>
                    <a:pt x="20" y="47"/>
                  </a:lnTo>
                  <a:lnTo>
                    <a:pt x="16" y="43"/>
                  </a:lnTo>
                  <a:lnTo>
                    <a:pt x="10" y="37"/>
                  </a:lnTo>
                  <a:lnTo>
                    <a:pt x="6" y="24"/>
                  </a:lnTo>
                  <a:lnTo>
                    <a:pt x="0" y="18"/>
                  </a:lnTo>
                  <a:lnTo>
                    <a:pt x="0" y="12"/>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378">
              <a:extLst>
                <a:ext uri="{FF2B5EF4-FFF2-40B4-BE49-F238E27FC236}">
                  <a16:creationId xmlns:a16="http://schemas.microsoft.com/office/drawing/2014/main" id="{BD4291A8-639E-4CB7-82FB-5F488E484D04}"/>
                </a:ext>
              </a:extLst>
            </p:cNvPr>
            <p:cNvSpPr>
              <a:spLocks/>
            </p:cNvSpPr>
            <p:nvPr/>
          </p:nvSpPr>
          <p:spPr bwMode="auto">
            <a:xfrm>
              <a:off x="8745595" y="4284662"/>
              <a:ext cx="620963" cy="576228"/>
            </a:xfrm>
            <a:custGeom>
              <a:avLst/>
              <a:gdLst/>
              <a:ahLst/>
              <a:cxnLst>
                <a:cxn ang="0">
                  <a:pos x="76" y="15"/>
                </a:cxn>
                <a:cxn ang="0">
                  <a:pos x="334" y="0"/>
                </a:cxn>
                <a:cxn ang="0">
                  <a:pos x="344" y="9"/>
                </a:cxn>
                <a:cxn ang="0">
                  <a:pos x="346" y="21"/>
                </a:cxn>
                <a:cxn ang="0">
                  <a:pos x="334" y="31"/>
                </a:cxn>
                <a:cxn ang="0">
                  <a:pos x="328" y="43"/>
                </a:cxn>
                <a:cxn ang="0">
                  <a:pos x="375" y="45"/>
                </a:cxn>
                <a:cxn ang="0">
                  <a:pos x="379" y="55"/>
                </a:cxn>
                <a:cxn ang="0">
                  <a:pos x="375" y="64"/>
                </a:cxn>
                <a:cxn ang="0">
                  <a:pos x="363" y="72"/>
                </a:cxn>
                <a:cxn ang="0">
                  <a:pos x="361" y="76"/>
                </a:cxn>
                <a:cxn ang="0">
                  <a:pos x="361" y="86"/>
                </a:cxn>
                <a:cxn ang="0">
                  <a:pos x="352" y="92"/>
                </a:cxn>
                <a:cxn ang="0">
                  <a:pos x="355" y="102"/>
                </a:cxn>
                <a:cxn ang="0">
                  <a:pos x="346" y="100"/>
                </a:cxn>
                <a:cxn ang="0">
                  <a:pos x="350" y="106"/>
                </a:cxn>
                <a:cxn ang="0">
                  <a:pos x="352" y="129"/>
                </a:cxn>
                <a:cxn ang="0">
                  <a:pos x="346" y="133"/>
                </a:cxn>
                <a:cxn ang="0">
                  <a:pos x="338" y="143"/>
                </a:cxn>
                <a:cxn ang="0">
                  <a:pos x="340" y="145"/>
                </a:cxn>
                <a:cxn ang="0">
                  <a:pos x="334" y="157"/>
                </a:cxn>
                <a:cxn ang="0">
                  <a:pos x="326" y="157"/>
                </a:cxn>
                <a:cxn ang="0">
                  <a:pos x="322" y="171"/>
                </a:cxn>
                <a:cxn ang="0">
                  <a:pos x="320" y="173"/>
                </a:cxn>
                <a:cxn ang="0">
                  <a:pos x="320" y="179"/>
                </a:cxn>
                <a:cxn ang="0">
                  <a:pos x="318" y="184"/>
                </a:cxn>
                <a:cxn ang="0">
                  <a:pos x="318" y="194"/>
                </a:cxn>
                <a:cxn ang="0">
                  <a:pos x="316" y="204"/>
                </a:cxn>
                <a:cxn ang="0">
                  <a:pos x="306" y="206"/>
                </a:cxn>
                <a:cxn ang="0">
                  <a:pos x="302" y="218"/>
                </a:cxn>
                <a:cxn ang="0">
                  <a:pos x="293" y="220"/>
                </a:cxn>
                <a:cxn ang="0">
                  <a:pos x="295" y="226"/>
                </a:cxn>
                <a:cxn ang="0">
                  <a:pos x="298" y="238"/>
                </a:cxn>
                <a:cxn ang="0">
                  <a:pos x="287" y="249"/>
                </a:cxn>
                <a:cxn ang="0">
                  <a:pos x="287" y="259"/>
                </a:cxn>
                <a:cxn ang="0">
                  <a:pos x="279" y="263"/>
                </a:cxn>
                <a:cxn ang="0">
                  <a:pos x="285" y="269"/>
                </a:cxn>
                <a:cxn ang="0">
                  <a:pos x="279" y="271"/>
                </a:cxn>
                <a:cxn ang="0">
                  <a:pos x="279" y="279"/>
                </a:cxn>
                <a:cxn ang="0">
                  <a:pos x="277" y="289"/>
                </a:cxn>
                <a:cxn ang="0">
                  <a:pos x="279" y="291"/>
                </a:cxn>
                <a:cxn ang="0">
                  <a:pos x="277" y="300"/>
                </a:cxn>
                <a:cxn ang="0">
                  <a:pos x="283" y="300"/>
                </a:cxn>
                <a:cxn ang="0">
                  <a:pos x="283" y="312"/>
                </a:cxn>
                <a:cxn ang="0">
                  <a:pos x="287" y="324"/>
                </a:cxn>
                <a:cxn ang="0">
                  <a:pos x="281" y="324"/>
                </a:cxn>
                <a:cxn ang="0">
                  <a:pos x="281" y="338"/>
                </a:cxn>
                <a:cxn ang="0">
                  <a:pos x="55" y="348"/>
                </a:cxn>
                <a:cxn ang="0">
                  <a:pos x="33" y="293"/>
                </a:cxn>
                <a:cxn ang="0">
                  <a:pos x="21" y="293"/>
                </a:cxn>
                <a:cxn ang="0">
                  <a:pos x="19" y="289"/>
                </a:cxn>
                <a:cxn ang="0">
                  <a:pos x="15" y="96"/>
                </a:cxn>
              </a:cxnLst>
              <a:rect l="0" t="0" r="r" b="b"/>
              <a:pathLst>
                <a:path w="379" h="348">
                  <a:moveTo>
                    <a:pt x="0" y="17"/>
                  </a:moveTo>
                  <a:lnTo>
                    <a:pt x="76" y="15"/>
                  </a:lnTo>
                  <a:lnTo>
                    <a:pt x="198" y="9"/>
                  </a:lnTo>
                  <a:lnTo>
                    <a:pt x="334" y="0"/>
                  </a:lnTo>
                  <a:lnTo>
                    <a:pt x="340" y="2"/>
                  </a:lnTo>
                  <a:lnTo>
                    <a:pt x="344" y="9"/>
                  </a:lnTo>
                  <a:lnTo>
                    <a:pt x="346" y="15"/>
                  </a:lnTo>
                  <a:lnTo>
                    <a:pt x="346" y="21"/>
                  </a:lnTo>
                  <a:lnTo>
                    <a:pt x="342" y="27"/>
                  </a:lnTo>
                  <a:lnTo>
                    <a:pt x="334" y="31"/>
                  </a:lnTo>
                  <a:lnTo>
                    <a:pt x="330" y="37"/>
                  </a:lnTo>
                  <a:lnTo>
                    <a:pt x="328" y="43"/>
                  </a:lnTo>
                  <a:lnTo>
                    <a:pt x="330" y="49"/>
                  </a:lnTo>
                  <a:lnTo>
                    <a:pt x="375" y="45"/>
                  </a:lnTo>
                  <a:lnTo>
                    <a:pt x="377" y="49"/>
                  </a:lnTo>
                  <a:lnTo>
                    <a:pt x="379" y="55"/>
                  </a:lnTo>
                  <a:lnTo>
                    <a:pt x="371" y="57"/>
                  </a:lnTo>
                  <a:lnTo>
                    <a:pt x="375" y="64"/>
                  </a:lnTo>
                  <a:lnTo>
                    <a:pt x="369" y="68"/>
                  </a:lnTo>
                  <a:lnTo>
                    <a:pt x="363" y="72"/>
                  </a:lnTo>
                  <a:lnTo>
                    <a:pt x="361" y="74"/>
                  </a:lnTo>
                  <a:lnTo>
                    <a:pt x="361" y="76"/>
                  </a:lnTo>
                  <a:lnTo>
                    <a:pt x="365" y="82"/>
                  </a:lnTo>
                  <a:lnTo>
                    <a:pt x="361" y="86"/>
                  </a:lnTo>
                  <a:lnTo>
                    <a:pt x="357" y="90"/>
                  </a:lnTo>
                  <a:lnTo>
                    <a:pt x="352" y="92"/>
                  </a:lnTo>
                  <a:lnTo>
                    <a:pt x="357" y="98"/>
                  </a:lnTo>
                  <a:lnTo>
                    <a:pt x="355" y="102"/>
                  </a:lnTo>
                  <a:lnTo>
                    <a:pt x="352" y="98"/>
                  </a:lnTo>
                  <a:lnTo>
                    <a:pt x="346" y="100"/>
                  </a:lnTo>
                  <a:lnTo>
                    <a:pt x="344" y="106"/>
                  </a:lnTo>
                  <a:lnTo>
                    <a:pt x="350" y="106"/>
                  </a:lnTo>
                  <a:lnTo>
                    <a:pt x="350" y="112"/>
                  </a:lnTo>
                  <a:lnTo>
                    <a:pt x="352" y="129"/>
                  </a:lnTo>
                  <a:lnTo>
                    <a:pt x="352" y="131"/>
                  </a:lnTo>
                  <a:lnTo>
                    <a:pt x="346" y="133"/>
                  </a:lnTo>
                  <a:lnTo>
                    <a:pt x="344" y="139"/>
                  </a:lnTo>
                  <a:lnTo>
                    <a:pt x="338" y="143"/>
                  </a:lnTo>
                  <a:lnTo>
                    <a:pt x="336" y="145"/>
                  </a:lnTo>
                  <a:lnTo>
                    <a:pt x="340" y="145"/>
                  </a:lnTo>
                  <a:lnTo>
                    <a:pt x="340" y="153"/>
                  </a:lnTo>
                  <a:lnTo>
                    <a:pt x="334" y="157"/>
                  </a:lnTo>
                  <a:lnTo>
                    <a:pt x="328" y="161"/>
                  </a:lnTo>
                  <a:lnTo>
                    <a:pt x="326" y="157"/>
                  </a:lnTo>
                  <a:lnTo>
                    <a:pt x="326" y="169"/>
                  </a:lnTo>
                  <a:lnTo>
                    <a:pt x="322" y="171"/>
                  </a:lnTo>
                  <a:lnTo>
                    <a:pt x="320" y="163"/>
                  </a:lnTo>
                  <a:lnTo>
                    <a:pt x="320" y="173"/>
                  </a:lnTo>
                  <a:lnTo>
                    <a:pt x="326" y="175"/>
                  </a:lnTo>
                  <a:lnTo>
                    <a:pt x="320" y="179"/>
                  </a:lnTo>
                  <a:lnTo>
                    <a:pt x="318" y="173"/>
                  </a:lnTo>
                  <a:lnTo>
                    <a:pt x="318" y="184"/>
                  </a:lnTo>
                  <a:lnTo>
                    <a:pt x="322" y="186"/>
                  </a:lnTo>
                  <a:lnTo>
                    <a:pt x="318" y="194"/>
                  </a:lnTo>
                  <a:lnTo>
                    <a:pt x="320" y="198"/>
                  </a:lnTo>
                  <a:lnTo>
                    <a:pt x="316" y="204"/>
                  </a:lnTo>
                  <a:lnTo>
                    <a:pt x="312" y="206"/>
                  </a:lnTo>
                  <a:lnTo>
                    <a:pt x="306" y="206"/>
                  </a:lnTo>
                  <a:lnTo>
                    <a:pt x="308" y="212"/>
                  </a:lnTo>
                  <a:lnTo>
                    <a:pt x="302" y="218"/>
                  </a:lnTo>
                  <a:lnTo>
                    <a:pt x="300" y="222"/>
                  </a:lnTo>
                  <a:lnTo>
                    <a:pt x="293" y="220"/>
                  </a:lnTo>
                  <a:lnTo>
                    <a:pt x="298" y="224"/>
                  </a:lnTo>
                  <a:lnTo>
                    <a:pt x="295" y="226"/>
                  </a:lnTo>
                  <a:lnTo>
                    <a:pt x="295" y="232"/>
                  </a:lnTo>
                  <a:lnTo>
                    <a:pt x="298" y="238"/>
                  </a:lnTo>
                  <a:lnTo>
                    <a:pt x="283" y="245"/>
                  </a:lnTo>
                  <a:lnTo>
                    <a:pt x="287" y="249"/>
                  </a:lnTo>
                  <a:lnTo>
                    <a:pt x="285" y="255"/>
                  </a:lnTo>
                  <a:lnTo>
                    <a:pt x="287" y="259"/>
                  </a:lnTo>
                  <a:lnTo>
                    <a:pt x="285" y="263"/>
                  </a:lnTo>
                  <a:lnTo>
                    <a:pt x="279" y="263"/>
                  </a:lnTo>
                  <a:lnTo>
                    <a:pt x="279" y="267"/>
                  </a:lnTo>
                  <a:lnTo>
                    <a:pt x="285" y="269"/>
                  </a:lnTo>
                  <a:lnTo>
                    <a:pt x="279" y="273"/>
                  </a:lnTo>
                  <a:lnTo>
                    <a:pt x="279" y="271"/>
                  </a:lnTo>
                  <a:lnTo>
                    <a:pt x="275" y="273"/>
                  </a:lnTo>
                  <a:lnTo>
                    <a:pt x="279" y="279"/>
                  </a:lnTo>
                  <a:lnTo>
                    <a:pt x="273" y="283"/>
                  </a:lnTo>
                  <a:lnTo>
                    <a:pt x="277" y="289"/>
                  </a:lnTo>
                  <a:lnTo>
                    <a:pt x="273" y="295"/>
                  </a:lnTo>
                  <a:lnTo>
                    <a:pt x="279" y="291"/>
                  </a:lnTo>
                  <a:lnTo>
                    <a:pt x="283" y="295"/>
                  </a:lnTo>
                  <a:lnTo>
                    <a:pt x="277" y="300"/>
                  </a:lnTo>
                  <a:lnTo>
                    <a:pt x="283" y="302"/>
                  </a:lnTo>
                  <a:lnTo>
                    <a:pt x="283" y="300"/>
                  </a:lnTo>
                  <a:lnTo>
                    <a:pt x="281" y="306"/>
                  </a:lnTo>
                  <a:lnTo>
                    <a:pt x="283" y="312"/>
                  </a:lnTo>
                  <a:lnTo>
                    <a:pt x="285" y="314"/>
                  </a:lnTo>
                  <a:lnTo>
                    <a:pt x="287" y="324"/>
                  </a:lnTo>
                  <a:lnTo>
                    <a:pt x="287" y="324"/>
                  </a:lnTo>
                  <a:lnTo>
                    <a:pt x="281" y="324"/>
                  </a:lnTo>
                  <a:lnTo>
                    <a:pt x="283" y="330"/>
                  </a:lnTo>
                  <a:lnTo>
                    <a:pt x="281" y="338"/>
                  </a:lnTo>
                  <a:lnTo>
                    <a:pt x="153" y="344"/>
                  </a:lnTo>
                  <a:lnTo>
                    <a:pt x="55" y="348"/>
                  </a:lnTo>
                  <a:lnTo>
                    <a:pt x="53" y="297"/>
                  </a:lnTo>
                  <a:lnTo>
                    <a:pt x="33" y="293"/>
                  </a:lnTo>
                  <a:lnTo>
                    <a:pt x="27" y="297"/>
                  </a:lnTo>
                  <a:lnTo>
                    <a:pt x="21" y="293"/>
                  </a:lnTo>
                  <a:lnTo>
                    <a:pt x="21" y="291"/>
                  </a:lnTo>
                  <a:lnTo>
                    <a:pt x="19" y="289"/>
                  </a:lnTo>
                  <a:lnTo>
                    <a:pt x="17" y="123"/>
                  </a:lnTo>
                  <a:lnTo>
                    <a:pt x="15" y="96"/>
                  </a:lnTo>
                  <a:lnTo>
                    <a:pt x="0" y="17"/>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Freeform 381">
              <a:extLst>
                <a:ext uri="{FF2B5EF4-FFF2-40B4-BE49-F238E27FC236}">
                  <a16:creationId xmlns:a16="http://schemas.microsoft.com/office/drawing/2014/main" id="{D55ECE9A-DDA6-4DCE-8A93-8801A7A68F20}"/>
                </a:ext>
              </a:extLst>
            </p:cNvPr>
            <p:cNvSpPr>
              <a:spLocks/>
            </p:cNvSpPr>
            <p:nvPr/>
          </p:nvSpPr>
          <p:spPr bwMode="auto">
            <a:xfrm>
              <a:off x="8835709" y="4844333"/>
              <a:ext cx="701245" cy="627559"/>
            </a:xfrm>
            <a:custGeom>
              <a:avLst/>
              <a:gdLst/>
              <a:ahLst/>
              <a:cxnLst>
                <a:cxn ang="0">
                  <a:pos x="224" y="8"/>
                </a:cxn>
                <a:cxn ang="0">
                  <a:pos x="230" y="23"/>
                </a:cxn>
                <a:cxn ang="0">
                  <a:pos x="236" y="43"/>
                </a:cxn>
                <a:cxn ang="0">
                  <a:pos x="245" y="57"/>
                </a:cxn>
                <a:cxn ang="0">
                  <a:pos x="247" y="65"/>
                </a:cxn>
                <a:cxn ang="0">
                  <a:pos x="245" y="80"/>
                </a:cxn>
                <a:cxn ang="0">
                  <a:pos x="240" y="94"/>
                </a:cxn>
                <a:cxn ang="0">
                  <a:pos x="216" y="126"/>
                </a:cxn>
                <a:cxn ang="0">
                  <a:pos x="208" y="143"/>
                </a:cxn>
                <a:cxn ang="0">
                  <a:pos x="198" y="169"/>
                </a:cxn>
                <a:cxn ang="0">
                  <a:pos x="279" y="189"/>
                </a:cxn>
                <a:cxn ang="0">
                  <a:pos x="348" y="214"/>
                </a:cxn>
                <a:cxn ang="0">
                  <a:pos x="369" y="246"/>
                </a:cxn>
                <a:cxn ang="0">
                  <a:pos x="371" y="263"/>
                </a:cxn>
                <a:cxn ang="0">
                  <a:pos x="354" y="259"/>
                </a:cxn>
                <a:cxn ang="0">
                  <a:pos x="324" y="244"/>
                </a:cxn>
                <a:cxn ang="0">
                  <a:pos x="314" y="275"/>
                </a:cxn>
                <a:cxn ang="0">
                  <a:pos x="356" y="269"/>
                </a:cxn>
                <a:cxn ang="0">
                  <a:pos x="367" y="271"/>
                </a:cxn>
                <a:cxn ang="0">
                  <a:pos x="367" y="289"/>
                </a:cxn>
                <a:cxn ang="0">
                  <a:pos x="387" y="277"/>
                </a:cxn>
                <a:cxn ang="0">
                  <a:pos x="389" y="297"/>
                </a:cxn>
                <a:cxn ang="0">
                  <a:pos x="379" y="309"/>
                </a:cxn>
                <a:cxn ang="0">
                  <a:pos x="377" y="326"/>
                </a:cxn>
                <a:cxn ang="0">
                  <a:pos x="413" y="340"/>
                </a:cxn>
                <a:cxn ang="0">
                  <a:pos x="422" y="354"/>
                </a:cxn>
                <a:cxn ang="0">
                  <a:pos x="405" y="366"/>
                </a:cxn>
                <a:cxn ang="0">
                  <a:pos x="403" y="354"/>
                </a:cxn>
                <a:cxn ang="0">
                  <a:pos x="385" y="350"/>
                </a:cxn>
                <a:cxn ang="0">
                  <a:pos x="365" y="338"/>
                </a:cxn>
                <a:cxn ang="0">
                  <a:pos x="328" y="322"/>
                </a:cxn>
                <a:cxn ang="0">
                  <a:pos x="342" y="354"/>
                </a:cxn>
                <a:cxn ang="0">
                  <a:pos x="326" y="352"/>
                </a:cxn>
                <a:cxn ang="0">
                  <a:pos x="302" y="350"/>
                </a:cxn>
                <a:cxn ang="0">
                  <a:pos x="283" y="364"/>
                </a:cxn>
                <a:cxn ang="0">
                  <a:pos x="251" y="358"/>
                </a:cxn>
                <a:cxn ang="0">
                  <a:pos x="240" y="330"/>
                </a:cxn>
                <a:cxn ang="0">
                  <a:pos x="234" y="336"/>
                </a:cxn>
                <a:cxn ang="0">
                  <a:pos x="206" y="313"/>
                </a:cxn>
                <a:cxn ang="0">
                  <a:pos x="177" y="309"/>
                </a:cxn>
                <a:cxn ang="0">
                  <a:pos x="171" y="330"/>
                </a:cxn>
                <a:cxn ang="0">
                  <a:pos x="110" y="328"/>
                </a:cxn>
                <a:cxn ang="0">
                  <a:pos x="68" y="313"/>
                </a:cxn>
                <a:cxn ang="0">
                  <a:pos x="68" y="289"/>
                </a:cxn>
                <a:cxn ang="0">
                  <a:pos x="35" y="320"/>
                </a:cxn>
                <a:cxn ang="0">
                  <a:pos x="31" y="303"/>
                </a:cxn>
                <a:cxn ang="0">
                  <a:pos x="37" y="283"/>
                </a:cxn>
                <a:cxn ang="0">
                  <a:pos x="37" y="236"/>
                </a:cxn>
                <a:cxn ang="0">
                  <a:pos x="47" y="206"/>
                </a:cxn>
                <a:cxn ang="0">
                  <a:pos x="43" y="183"/>
                </a:cxn>
                <a:cxn ang="0">
                  <a:pos x="25" y="151"/>
                </a:cxn>
                <a:cxn ang="0">
                  <a:pos x="2" y="108"/>
                </a:cxn>
              </a:cxnLst>
              <a:rect l="0" t="0" r="r" b="b"/>
              <a:pathLst>
                <a:path w="428" h="379">
                  <a:moveTo>
                    <a:pt x="0" y="10"/>
                  </a:moveTo>
                  <a:lnTo>
                    <a:pt x="98" y="6"/>
                  </a:lnTo>
                  <a:lnTo>
                    <a:pt x="226" y="0"/>
                  </a:lnTo>
                  <a:lnTo>
                    <a:pt x="224" y="2"/>
                  </a:lnTo>
                  <a:lnTo>
                    <a:pt x="224" y="8"/>
                  </a:lnTo>
                  <a:lnTo>
                    <a:pt x="228" y="4"/>
                  </a:lnTo>
                  <a:lnTo>
                    <a:pt x="234" y="6"/>
                  </a:lnTo>
                  <a:lnTo>
                    <a:pt x="234" y="12"/>
                  </a:lnTo>
                  <a:lnTo>
                    <a:pt x="228" y="16"/>
                  </a:lnTo>
                  <a:lnTo>
                    <a:pt x="230" y="23"/>
                  </a:lnTo>
                  <a:lnTo>
                    <a:pt x="236" y="27"/>
                  </a:lnTo>
                  <a:lnTo>
                    <a:pt x="230" y="35"/>
                  </a:lnTo>
                  <a:lnTo>
                    <a:pt x="232" y="39"/>
                  </a:lnTo>
                  <a:lnTo>
                    <a:pt x="243" y="37"/>
                  </a:lnTo>
                  <a:lnTo>
                    <a:pt x="236" y="43"/>
                  </a:lnTo>
                  <a:lnTo>
                    <a:pt x="240" y="49"/>
                  </a:lnTo>
                  <a:lnTo>
                    <a:pt x="236" y="47"/>
                  </a:lnTo>
                  <a:lnTo>
                    <a:pt x="234" y="49"/>
                  </a:lnTo>
                  <a:lnTo>
                    <a:pt x="238" y="53"/>
                  </a:lnTo>
                  <a:lnTo>
                    <a:pt x="245" y="57"/>
                  </a:lnTo>
                  <a:lnTo>
                    <a:pt x="245" y="61"/>
                  </a:lnTo>
                  <a:lnTo>
                    <a:pt x="251" y="63"/>
                  </a:lnTo>
                  <a:lnTo>
                    <a:pt x="253" y="65"/>
                  </a:lnTo>
                  <a:lnTo>
                    <a:pt x="253" y="65"/>
                  </a:lnTo>
                  <a:lnTo>
                    <a:pt x="247" y="65"/>
                  </a:lnTo>
                  <a:lnTo>
                    <a:pt x="243" y="71"/>
                  </a:lnTo>
                  <a:lnTo>
                    <a:pt x="236" y="75"/>
                  </a:lnTo>
                  <a:lnTo>
                    <a:pt x="232" y="80"/>
                  </a:lnTo>
                  <a:lnTo>
                    <a:pt x="238" y="82"/>
                  </a:lnTo>
                  <a:lnTo>
                    <a:pt x="245" y="80"/>
                  </a:lnTo>
                  <a:lnTo>
                    <a:pt x="240" y="88"/>
                  </a:lnTo>
                  <a:lnTo>
                    <a:pt x="240" y="90"/>
                  </a:lnTo>
                  <a:lnTo>
                    <a:pt x="234" y="90"/>
                  </a:lnTo>
                  <a:lnTo>
                    <a:pt x="240" y="92"/>
                  </a:lnTo>
                  <a:lnTo>
                    <a:pt x="240" y="94"/>
                  </a:lnTo>
                  <a:lnTo>
                    <a:pt x="226" y="110"/>
                  </a:lnTo>
                  <a:lnTo>
                    <a:pt x="220" y="112"/>
                  </a:lnTo>
                  <a:lnTo>
                    <a:pt x="218" y="118"/>
                  </a:lnTo>
                  <a:lnTo>
                    <a:pt x="222" y="120"/>
                  </a:lnTo>
                  <a:lnTo>
                    <a:pt x="216" y="126"/>
                  </a:lnTo>
                  <a:lnTo>
                    <a:pt x="216" y="132"/>
                  </a:lnTo>
                  <a:lnTo>
                    <a:pt x="210" y="136"/>
                  </a:lnTo>
                  <a:lnTo>
                    <a:pt x="216" y="136"/>
                  </a:lnTo>
                  <a:lnTo>
                    <a:pt x="214" y="138"/>
                  </a:lnTo>
                  <a:lnTo>
                    <a:pt x="208" y="143"/>
                  </a:lnTo>
                  <a:lnTo>
                    <a:pt x="212" y="157"/>
                  </a:lnTo>
                  <a:lnTo>
                    <a:pt x="204" y="157"/>
                  </a:lnTo>
                  <a:lnTo>
                    <a:pt x="210" y="163"/>
                  </a:lnTo>
                  <a:lnTo>
                    <a:pt x="208" y="167"/>
                  </a:lnTo>
                  <a:lnTo>
                    <a:pt x="198" y="169"/>
                  </a:lnTo>
                  <a:lnTo>
                    <a:pt x="202" y="175"/>
                  </a:lnTo>
                  <a:lnTo>
                    <a:pt x="202" y="181"/>
                  </a:lnTo>
                  <a:lnTo>
                    <a:pt x="206" y="187"/>
                  </a:lnTo>
                  <a:lnTo>
                    <a:pt x="200" y="193"/>
                  </a:lnTo>
                  <a:lnTo>
                    <a:pt x="279" y="189"/>
                  </a:lnTo>
                  <a:lnTo>
                    <a:pt x="356" y="183"/>
                  </a:lnTo>
                  <a:lnTo>
                    <a:pt x="356" y="185"/>
                  </a:lnTo>
                  <a:lnTo>
                    <a:pt x="354" y="191"/>
                  </a:lnTo>
                  <a:lnTo>
                    <a:pt x="350" y="204"/>
                  </a:lnTo>
                  <a:lnTo>
                    <a:pt x="348" y="214"/>
                  </a:lnTo>
                  <a:lnTo>
                    <a:pt x="350" y="220"/>
                  </a:lnTo>
                  <a:lnTo>
                    <a:pt x="354" y="226"/>
                  </a:lnTo>
                  <a:lnTo>
                    <a:pt x="363" y="234"/>
                  </a:lnTo>
                  <a:lnTo>
                    <a:pt x="365" y="240"/>
                  </a:lnTo>
                  <a:lnTo>
                    <a:pt x="369" y="246"/>
                  </a:lnTo>
                  <a:lnTo>
                    <a:pt x="369" y="248"/>
                  </a:lnTo>
                  <a:lnTo>
                    <a:pt x="371" y="254"/>
                  </a:lnTo>
                  <a:lnTo>
                    <a:pt x="375" y="259"/>
                  </a:lnTo>
                  <a:lnTo>
                    <a:pt x="379" y="261"/>
                  </a:lnTo>
                  <a:lnTo>
                    <a:pt x="371" y="263"/>
                  </a:lnTo>
                  <a:lnTo>
                    <a:pt x="371" y="261"/>
                  </a:lnTo>
                  <a:lnTo>
                    <a:pt x="369" y="263"/>
                  </a:lnTo>
                  <a:lnTo>
                    <a:pt x="363" y="261"/>
                  </a:lnTo>
                  <a:lnTo>
                    <a:pt x="356" y="256"/>
                  </a:lnTo>
                  <a:lnTo>
                    <a:pt x="354" y="259"/>
                  </a:lnTo>
                  <a:lnTo>
                    <a:pt x="350" y="256"/>
                  </a:lnTo>
                  <a:lnTo>
                    <a:pt x="344" y="256"/>
                  </a:lnTo>
                  <a:lnTo>
                    <a:pt x="338" y="250"/>
                  </a:lnTo>
                  <a:lnTo>
                    <a:pt x="332" y="246"/>
                  </a:lnTo>
                  <a:lnTo>
                    <a:pt x="324" y="244"/>
                  </a:lnTo>
                  <a:lnTo>
                    <a:pt x="318" y="246"/>
                  </a:lnTo>
                  <a:lnTo>
                    <a:pt x="310" y="261"/>
                  </a:lnTo>
                  <a:lnTo>
                    <a:pt x="306" y="265"/>
                  </a:lnTo>
                  <a:lnTo>
                    <a:pt x="306" y="271"/>
                  </a:lnTo>
                  <a:lnTo>
                    <a:pt x="314" y="275"/>
                  </a:lnTo>
                  <a:lnTo>
                    <a:pt x="322" y="275"/>
                  </a:lnTo>
                  <a:lnTo>
                    <a:pt x="340" y="273"/>
                  </a:lnTo>
                  <a:lnTo>
                    <a:pt x="346" y="271"/>
                  </a:lnTo>
                  <a:lnTo>
                    <a:pt x="350" y="265"/>
                  </a:lnTo>
                  <a:lnTo>
                    <a:pt x="356" y="269"/>
                  </a:lnTo>
                  <a:lnTo>
                    <a:pt x="361" y="263"/>
                  </a:lnTo>
                  <a:lnTo>
                    <a:pt x="363" y="269"/>
                  </a:lnTo>
                  <a:lnTo>
                    <a:pt x="369" y="265"/>
                  </a:lnTo>
                  <a:lnTo>
                    <a:pt x="369" y="265"/>
                  </a:lnTo>
                  <a:lnTo>
                    <a:pt x="367" y="271"/>
                  </a:lnTo>
                  <a:lnTo>
                    <a:pt x="352" y="279"/>
                  </a:lnTo>
                  <a:lnTo>
                    <a:pt x="354" y="281"/>
                  </a:lnTo>
                  <a:lnTo>
                    <a:pt x="359" y="285"/>
                  </a:lnTo>
                  <a:lnTo>
                    <a:pt x="365" y="283"/>
                  </a:lnTo>
                  <a:lnTo>
                    <a:pt x="367" y="289"/>
                  </a:lnTo>
                  <a:lnTo>
                    <a:pt x="373" y="289"/>
                  </a:lnTo>
                  <a:lnTo>
                    <a:pt x="375" y="283"/>
                  </a:lnTo>
                  <a:lnTo>
                    <a:pt x="377" y="277"/>
                  </a:lnTo>
                  <a:lnTo>
                    <a:pt x="385" y="271"/>
                  </a:lnTo>
                  <a:lnTo>
                    <a:pt x="387" y="277"/>
                  </a:lnTo>
                  <a:lnTo>
                    <a:pt x="387" y="283"/>
                  </a:lnTo>
                  <a:lnTo>
                    <a:pt x="393" y="287"/>
                  </a:lnTo>
                  <a:lnTo>
                    <a:pt x="393" y="293"/>
                  </a:lnTo>
                  <a:lnTo>
                    <a:pt x="391" y="299"/>
                  </a:lnTo>
                  <a:lnTo>
                    <a:pt x="389" y="297"/>
                  </a:lnTo>
                  <a:lnTo>
                    <a:pt x="383" y="295"/>
                  </a:lnTo>
                  <a:lnTo>
                    <a:pt x="377" y="301"/>
                  </a:lnTo>
                  <a:lnTo>
                    <a:pt x="381" y="307"/>
                  </a:lnTo>
                  <a:lnTo>
                    <a:pt x="385" y="311"/>
                  </a:lnTo>
                  <a:lnTo>
                    <a:pt x="379" y="309"/>
                  </a:lnTo>
                  <a:lnTo>
                    <a:pt x="373" y="311"/>
                  </a:lnTo>
                  <a:lnTo>
                    <a:pt x="375" y="315"/>
                  </a:lnTo>
                  <a:lnTo>
                    <a:pt x="369" y="318"/>
                  </a:lnTo>
                  <a:lnTo>
                    <a:pt x="371" y="324"/>
                  </a:lnTo>
                  <a:lnTo>
                    <a:pt x="377" y="326"/>
                  </a:lnTo>
                  <a:lnTo>
                    <a:pt x="383" y="328"/>
                  </a:lnTo>
                  <a:lnTo>
                    <a:pt x="387" y="334"/>
                  </a:lnTo>
                  <a:lnTo>
                    <a:pt x="395" y="334"/>
                  </a:lnTo>
                  <a:lnTo>
                    <a:pt x="401" y="338"/>
                  </a:lnTo>
                  <a:lnTo>
                    <a:pt x="413" y="340"/>
                  </a:lnTo>
                  <a:lnTo>
                    <a:pt x="418" y="342"/>
                  </a:lnTo>
                  <a:lnTo>
                    <a:pt x="422" y="348"/>
                  </a:lnTo>
                  <a:lnTo>
                    <a:pt x="426" y="350"/>
                  </a:lnTo>
                  <a:lnTo>
                    <a:pt x="428" y="352"/>
                  </a:lnTo>
                  <a:lnTo>
                    <a:pt x="422" y="354"/>
                  </a:lnTo>
                  <a:lnTo>
                    <a:pt x="422" y="358"/>
                  </a:lnTo>
                  <a:lnTo>
                    <a:pt x="420" y="364"/>
                  </a:lnTo>
                  <a:lnTo>
                    <a:pt x="418" y="370"/>
                  </a:lnTo>
                  <a:lnTo>
                    <a:pt x="409" y="360"/>
                  </a:lnTo>
                  <a:lnTo>
                    <a:pt x="405" y="366"/>
                  </a:lnTo>
                  <a:lnTo>
                    <a:pt x="403" y="372"/>
                  </a:lnTo>
                  <a:lnTo>
                    <a:pt x="397" y="379"/>
                  </a:lnTo>
                  <a:lnTo>
                    <a:pt x="401" y="366"/>
                  </a:lnTo>
                  <a:lnTo>
                    <a:pt x="405" y="360"/>
                  </a:lnTo>
                  <a:lnTo>
                    <a:pt x="403" y="354"/>
                  </a:lnTo>
                  <a:lnTo>
                    <a:pt x="401" y="360"/>
                  </a:lnTo>
                  <a:lnTo>
                    <a:pt x="397" y="360"/>
                  </a:lnTo>
                  <a:lnTo>
                    <a:pt x="391" y="354"/>
                  </a:lnTo>
                  <a:lnTo>
                    <a:pt x="391" y="348"/>
                  </a:lnTo>
                  <a:lnTo>
                    <a:pt x="385" y="350"/>
                  </a:lnTo>
                  <a:lnTo>
                    <a:pt x="377" y="348"/>
                  </a:lnTo>
                  <a:lnTo>
                    <a:pt x="373" y="342"/>
                  </a:lnTo>
                  <a:lnTo>
                    <a:pt x="367" y="344"/>
                  </a:lnTo>
                  <a:lnTo>
                    <a:pt x="361" y="344"/>
                  </a:lnTo>
                  <a:lnTo>
                    <a:pt x="365" y="338"/>
                  </a:lnTo>
                  <a:lnTo>
                    <a:pt x="363" y="334"/>
                  </a:lnTo>
                  <a:lnTo>
                    <a:pt x="356" y="332"/>
                  </a:lnTo>
                  <a:lnTo>
                    <a:pt x="350" y="330"/>
                  </a:lnTo>
                  <a:lnTo>
                    <a:pt x="328" y="322"/>
                  </a:lnTo>
                  <a:lnTo>
                    <a:pt x="328" y="322"/>
                  </a:lnTo>
                  <a:lnTo>
                    <a:pt x="330" y="328"/>
                  </a:lnTo>
                  <a:lnTo>
                    <a:pt x="342" y="336"/>
                  </a:lnTo>
                  <a:lnTo>
                    <a:pt x="344" y="346"/>
                  </a:lnTo>
                  <a:lnTo>
                    <a:pt x="338" y="348"/>
                  </a:lnTo>
                  <a:lnTo>
                    <a:pt x="342" y="354"/>
                  </a:lnTo>
                  <a:lnTo>
                    <a:pt x="338" y="360"/>
                  </a:lnTo>
                  <a:lnTo>
                    <a:pt x="332" y="364"/>
                  </a:lnTo>
                  <a:lnTo>
                    <a:pt x="328" y="368"/>
                  </a:lnTo>
                  <a:lnTo>
                    <a:pt x="324" y="362"/>
                  </a:lnTo>
                  <a:lnTo>
                    <a:pt x="326" y="352"/>
                  </a:lnTo>
                  <a:lnTo>
                    <a:pt x="318" y="350"/>
                  </a:lnTo>
                  <a:lnTo>
                    <a:pt x="314" y="352"/>
                  </a:lnTo>
                  <a:lnTo>
                    <a:pt x="310" y="346"/>
                  </a:lnTo>
                  <a:lnTo>
                    <a:pt x="308" y="348"/>
                  </a:lnTo>
                  <a:lnTo>
                    <a:pt x="302" y="350"/>
                  </a:lnTo>
                  <a:lnTo>
                    <a:pt x="295" y="350"/>
                  </a:lnTo>
                  <a:lnTo>
                    <a:pt x="293" y="356"/>
                  </a:lnTo>
                  <a:lnTo>
                    <a:pt x="293" y="364"/>
                  </a:lnTo>
                  <a:lnTo>
                    <a:pt x="289" y="368"/>
                  </a:lnTo>
                  <a:lnTo>
                    <a:pt x="283" y="364"/>
                  </a:lnTo>
                  <a:lnTo>
                    <a:pt x="281" y="364"/>
                  </a:lnTo>
                  <a:lnTo>
                    <a:pt x="275" y="368"/>
                  </a:lnTo>
                  <a:lnTo>
                    <a:pt x="263" y="360"/>
                  </a:lnTo>
                  <a:lnTo>
                    <a:pt x="257" y="362"/>
                  </a:lnTo>
                  <a:lnTo>
                    <a:pt x="251" y="358"/>
                  </a:lnTo>
                  <a:lnTo>
                    <a:pt x="253" y="354"/>
                  </a:lnTo>
                  <a:lnTo>
                    <a:pt x="251" y="346"/>
                  </a:lnTo>
                  <a:lnTo>
                    <a:pt x="245" y="342"/>
                  </a:lnTo>
                  <a:lnTo>
                    <a:pt x="240" y="338"/>
                  </a:lnTo>
                  <a:lnTo>
                    <a:pt x="240" y="330"/>
                  </a:lnTo>
                  <a:lnTo>
                    <a:pt x="240" y="330"/>
                  </a:lnTo>
                  <a:lnTo>
                    <a:pt x="240" y="324"/>
                  </a:lnTo>
                  <a:lnTo>
                    <a:pt x="240" y="330"/>
                  </a:lnTo>
                  <a:lnTo>
                    <a:pt x="238" y="330"/>
                  </a:lnTo>
                  <a:lnTo>
                    <a:pt x="234" y="336"/>
                  </a:lnTo>
                  <a:lnTo>
                    <a:pt x="224" y="332"/>
                  </a:lnTo>
                  <a:lnTo>
                    <a:pt x="216" y="332"/>
                  </a:lnTo>
                  <a:lnTo>
                    <a:pt x="214" y="322"/>
                  </a:lnTo>
                  <a:lnTo>
                    <a:pt x="208" y="320"/>
                  </a:lnTo>
                  <a:lnTo>
                    <a:pt x="206" y="313"/>
                  </a:lnTo>
                  <a:lnTo>
                    <a:pt x="194" y="313"/>
                  </a:lnTo>
                  <a:lnTo>
                    <a:pt x="190" y="315"/>
                  </a:lnTo>
                  <a:lnTo>
                    <a:pt x="188" y="311"/>
                  </a:lnTo>
                  <a:lnTo>
                    <a:pt x="190" y="305"/>
                  </a:lnTo>
                  <a:lnTo>
                    <a:pt x="177" y="309"/>
                  </a:lnTo>
                  <a:lnTo>
                    <a:pt x="171" y="313"/>
                  </a:lnTo>
                  <a:lnTo>
                    <a:pt x="167" y="315"/>
                  </a:lnTo>
                  <a:lnTo>
                    <a:pt x="161" y="315"/>
                  </a:lnTo>
                  <a:lnTo>
                    <a:pt x="167" y="320"/>
                  </a:lnTo>
                  <a:lnTo>
                    <a:pt x="171" y="330"/>
                  </a:lnTo>
                  <a:lnTo>
                    <a:pt x="165" y="330"/>
                  </a:lnTo>
                  <a:lnTo>
                    <a:pt x="157" y="334"/>
                  </a:lnTo>
                  <a:lnTo>
                    <a:pt x="151" y="336"/>
                  </a:lnTo>
                  <a:lnTo>
                    <a:pt x="120" y="330"/>
                  </a:lnTo>
                  <a:lnTo>
                    <a:pt x="110" y="328"/>
                  </a:lnTo>
                  <a:lnTo>
                    <a:pt x="104" y="324"/>
                  </a:lnTo>
                  <a:lnTo>
                    <a:pt x="92" y="320"/>
                  </a:lnTo>
                  <a:lnTo>
                    <a:pt x="80" y="315"/>
                  </a:lnTo>
                  <a:lnTo>
                    <a:pt x="74" y="315"/>
                  </a:lnTo>
                  <a:lnTo>
                    <a:pt x="68" y="313"/>
                  </a:lnTo>
                  <a:lnTo>
                    <a:pt x="70" y="309"/>
                  </a:lnTo>
                  <a:lnTo>
                    <a:pt x="74" y="307"/>
                  </a:lnTo>
                  <a:lnTo>
                    <a:pt x="74" y="301"/>
                  </a:lnTo>
                  <a:lnTo>
                    <a:pt x="72" y="295"/>
                  </a:lnTo>
                  <a:lnTo>
                    <a:pt x="68" y="289"/>
                  </a:lnTo>
                  <a:lnTo>
                    <a:pt x="65" y="305"/>
                  </a:lnTo>
                  <a:lnTo>
                    <a:pt x="59" y="309"/>
                  </a:lnTo>
                  <a:lnTo>
                    <a:pt x="65" y="313"/>
                  </a:lnTo>
                  <a:lnTo>
                    <a:pt x="63" y="318"/>
                  </a:lnTo>
                  <a:lnTo>
                    <a:pt x="35" y="320"/>
                  </a:lnTo>
                  <a:lnTo>
                    <a:pt x="29" y="324"/>
                  </a:lnTo>
                  <a:lnTo>
                    <a:pt x="23" y="320"/>
                  </a:lnTo>
                  <a:lnTo>
                    <a:pt x="23" y="313"/>
                  </a:lnTo>
                  <a:lnTo>
                    <a:pt x="29" y="309"/>
                  </a:lnTo>
                  <a:lnTo>
                    <a:pt x="31" y="303"/>
                  </a:lnTo>
                  <a:lnTo>
                    <a:pt x="29" y="297"/>
                  </a:lnTo>
                  <a:lnTo>
                    <a:pt x="29" y="297"/>
                  </a:lnTo>
                  <a:lnTo>
                    <a:pt x="29" y="297"/>
                  </a:lnTo>
                  <a:lnTo>
                    <a:pt x="35" y="289"/>
                  </a:lnTo>
                  <a:lnTo>
                    <a:pt x="37" y="283"/>
                  </a:lnTo>
                  <a:lnTo>
                    <a:pt x="35" y="269"/>
                  </a:lnTo>
                  <a:lnTo>
                    <a:pt x="31" y="261"/>
                  </a:lnTo>
                  <a:lnTo>
                    <a:pt x="35" y="254"/>
                  </a:lnTo>
                  <a:lnTo>
                    <a:pt x="33" y="242"/>
                  </a:lnTo>
                  <a:lnTo>
                    <a:pt x="37" y="236"/>
                  </a:lnTo>
                  <a:lnTo>
                    <a:pt x="41" y="230"/>
                  </a:lnTo>
                  <a:lnTo>
                    <a:pt x="43" y="224"/>
                  </a:lnTo>
                  <a:lnTo>
                    <a:pt x="45" y="218"/>
                  </a:lnTo>
                  <a:lnTo>
                    <a:pt x="45" y="212"/>
                  </a:lnTo>
                  <a:lnTo>
                    <a:pt x="47" y="206"/>
                  </a:lnTo>
                  <a:lnTo>
                    <a:pt x="45" y="200"/>
                  </a:lnTo>
                  <a:lnTo>
                    <a:pt x="47" y="195"/>
                  </a:lnTo>
                  <a:lnTo>
                    <a:pt x="45" y="189"/>
                  </a:lnTo>
                  <a:lnTo>
                    <a:pt x="47" y="183"/>
                  </a:lnTo>
                  <a:lnTo>
                    <a:pt x="43" y="183"/>
                  </a:lnTo>
                  <a:lnTo>
                    <a:pt x="35" y="169"/>
                  </a:lnTo>
                  <a:lnTo>
                    <a:pt x="35" y="163"/>
                  </a:lnTo>
                  <a:lnTo>
                    <a:pt x="31" y="157"/>
                  </a:lnTo>
                  <a:lnTo>
                    <a:pt x="29" y="157"/>
                  </a:lnTo>
                  <a:lnTo>
                    <a:pt x="25" y="151"/>
                  </a:lnTo>
                  <a:lnTo>
                    <a:pt x="21" y="145"/>
                  </a:lnTo>
                  <a:lnTo>
                    <a:pt x="23" y="134"/>
                  </a:lnTo>
                  <a:lnTo>
                    <a:pt x="17" y="122"/>
                  </a:lnTo>
                  <a:lnTo>
                    <a:pt x="13" y="116"/>
                  </a:lnTo>
                  <a:lnTo>
                    <a:pt x="2" y="108"/>
                  </a:lnTo>
                  <a:lnTo>
                    <a:pt x="0" y="10"/>
                  </a:lnTo>
                </a:path>
              </a:pathLst>
            </a:custGeom>
            <a:no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1" name="Freeform 383">
              <a:extLst>
                <a:ext uri="{FF2B5EF4-FFF2-40B4-BE49-F238E27FC236}">
                  <a16:creationId xmlns:a16="http://schemas.microsoft.com/office/drawing/2014/main" id="{8C90F92E-3CE4-40FC-91C3-D9940FAF6097}"/>
                </a:ext>
              </a:extLst>
            </p:cNvPr>
            <p:cNvSpPr>
              <a:spLocks/>
            </p:cNvSpPr>
            <p:nvPr/>
          </p:nvSpPr>
          <p:spPr bwMode="auto">
            <a:xfrm>
              <a:off x="8899607" y="2638767"/>
              <a:ext cx="620963" cy="697107"/>
            </a:xfrm>
            <a:custGeom>
              <a:avLst/>
              <a:gdLst/>
              <a:ahLst/>
              <a:cxnLst>
                <a:cxn ang="0">
                  <a:pos x="59" y="30"/>
                </a:cxn>
                <a:cxn ang="0">
                  <a:pos x="102" y="14"/>
                </a:cxn>
                <a:cxn ang="0">
                  <a:pos x="120" y="4"/>
                </a:cxn>
                <a:cxn ang="0">
                  <a:pos x="132" y="10"/>
                </a:cxn>
                <a:cxn ang="0">
                  <a:pos x="126" y="28"/>
                </a:cxn>
                <a:cxn ang="0">
                  <a:pos x="136" y="28"/>
                </a:cxn>
                <a:cxn ang="0">
                  <a:pos x="159" y="34"/>
                </a:cxn>
                <a:cxn ang="0">
                  <a:pos x="175" y="44"/>
                </a:cxn>
                <a:cxn ang="0">
                  <a:pos x="267" y="77"/>
                </a:cxn>
                <a:cxn ang="0">
                  <a:pos x="289" y="77"/>
                </a:cxn>
                <a:cxn ang="0">
                  <a:pos x="315" y="85"/>
                </a:cxn>
                <a:cxn ang="0">
                  <a:pos x="332" y="99"/>
                </a:cxn>
                <a:cxn ang="0">
                  <a:pos x="340" y="114"/>
                </a:cxn>
                <a:cxn ang="0">
                  <a:pos x="340" y="136"/>
                </a:cxn>
                <a:cxn ang="0">
                  <a:pos x="348" y="146"/>
                </a:cxn>
                <a:cxn ang="0">
                  <a:pos x="354" y="156"/>
                </a:cxn>
                <a:cxn ang="0">
                  <a:pos x="356" y="168"/>
                </a:cxn>
                <a:cxn ang="0">
                  <a:pos x="344" y="181"/>
                </a:cxn>
                <a:cxn ang="0">
                  <a:pos x="334" y="207"/>
                </a:cxn>
                <a:cxn ang="0">
                  <a:pos x="344" y="207"/>
                </a:cxn>
                <a:cxn ang="0">
                  <a:pos x="354" y="191"/>
                </a:cxn>
                <a:cxn ang="0">
                  <a:pos x="370" y="179"/>
                </a:cxn>
                <a:cxn ang="0">
                  <a:pos x="377" y="197"/>
                </a:cxn>
                <a:cxn ang="0">
                  <a:pos x="368" y="232"/>
                </a:cxn>
                <a:cxn ang="0">
                  <a:pos x="366" y="252"/>
                </a:cxn>
                <a:cxn ang="0">
                  <a:pos x="360" y="276"/>
                </a:cxn>
                <a:cxn ang="0">
                  <a:pos x="360" y="303"/>
                </a:cxn>
                <a:cxn ang="0">
                  <a:pos x="354" y="327"/>
                </a:cxn>
                <a:cxn ang="0">
                  <a:pos x="356" y="358"/>
                </a:cxn>
                <a:cxn ang="0">
                  <a:pos x="366" y="376"/>
                </a:cxn>
                <a:cxn ang="0">
                  <a:pos x="366" y="394"/>
                </a:cxn>
                <a:cxn ang="0">
                  <a:pos x="281" y="415"/>
                </a:cxn>
                <a:cxn ang="0">
                  <a:pos x="147" y="407"/>
                </a:cxn>
                <a:cxn ang="0">
                  <a:pos x="136" y="390"/>
                </a:cxn>
                <a:cxn ang="0">
                  <a:pos x="128" y="364"/>
                </a:cxn>
                <a:cxn ang="0">
                  <a:pos x="128" y="343"/>
                </a:cxn>
                <a:cxn ang="0">
                  <a:pos x="124" y="329"/>
                </a:cxn>
                <a:cxn ang="0">
                  <a:pos x="120" y="315"/>
                </a:cxn>
                <a:cxn ang="0">
                  <a:pos x="108" y="284"/>
                </a:cxn>
                <a:cxn ang="0">
                  <a:pos x="90" y="276"/>
                </a:cxn>
                <a:cxn ang="0">
                  <a:pos x="59" y="248"/>
                </a:cxn>
                <a:cxn ang="0">
                  <a:pos x="43" y="234"/>
                </a:cxn>
                <a:cxn ang="0">
                  <a:pos x="18" y="223"/>
                </a:cxn>
                <a:cxn ang="0">
                  <a:pos x="12" y="199"/>
                </a:cxn>
                <a:cxn ang="0">
                  <a:pos x="10" y="168"/>
                </a:cxn>
                <a:cxn ang="0">
                  <a:pos x="4" y="140"/>
                </a:cxn>
                <a:cxn ang="0">
                  <a:pos x="4" y="122"/>
                </a:cxn>
                <a:cxn ang="0">
                  <a:pos x="22" y="101"/>
                </a:cxn>
                <a:cxn ang="0">
                  <a:pos x="39" y="83"/>
                </a:cxn>
                <a:cxn ang="0">
                  <a:pos x="45" y="26"/>
                </a:cxn>
              </a:cxnLst>
              <a:rect l="0" t="0" r="r" b="b"/>
              <a:pathLst>
                <a:path w="379" h="421">
                  <a:moveTo>
                    <a:pt x="47" y="24"/>
                  </a:moveTo>
                  <a:lnTo>
                    <a:pt x="53" y="28"/>
                  </a:lnTo>
                  <a:lnTo>
                    <a:pt x="59" y="30"/>
                  </a:lnTo>
                  <a:lnTo>
                    <a:pt x="65" y="28"/>
                  </a:lnTo>
                  <a:lnTo>
                    <a:pt x="90" y="20"/>
                  </a:lnTo>
                  <a:lnTo>
                    <a:pt x="102" y="14"/>
                  </a:lnTo>
                  <a:lnTo>
                    <a:pt x="108" y="12"/>
                  </a:lnTo>
                  <a:lnTo>
                    <a:pt x="114" y="8"/>
                  </a:lnTo>
                  <a:lnTo>
                    <a:pt x="120" y="4"/>
                  </a:lnTo>
                  <a:lnTo>
                    <a:pt x="128" y="0"/>
                  </a:lnTo>
                  <a:lnTo>
                    <a:pt x="134" y="4"/>
                  </a:lnTo>
                  <a:lnTo>
                    <a:pt x="132" y="10"/>
                  </a:lnTo>
                  <a:lnTo>
                    <a:pt x="128" y="16"/>
                  </a:lnTo>
                  <a:lnTo>
                    <a:pt x="128" y="22"/>
                  </a:lnTo>
                  <a:lnTo>
                    <a:pt x="126" y="28"/>
                  </a:lnTo>
                  <a:lnTo>
                    <a:pt x="124" y="32"/>
                  </a:lnTo>
                  <a:lnTo>
                    <a:pt x="130" y="32"/>
                  </a:lnTo>
                  <a:lnTo>
                    <a:pt x="136" y="28"/>
                  </a:lnTo>
                  <a:lnTo>
                    <a:pt x="142" y="30"/>
                  </a:lnTo>
                  <a:lnTo>
                    <a:pt x="149" y="32"/>
                  </a:lnTo>
                  <a:lnTo>
                    <a:pt x="159" y="34"/>
                  </a:lnTo>
                  <a:lnTo>
                    <a:pt x="163" y="36"/>
                  </a:lnTo>
                  <a:lnTo>
                    <a:pt x="169" y="40"/>
                  </a:lnTo>
                  <a:lnTo>
                    <a:pt x="175" y="44"/>
                  </a:lnTo>
                  <a:lnTo>
                    <a:pt x="181" y="57"/>
                  </a:lnTo>
                  <a:lnTo>
                    <a:pt x="246" y="69"/>
                  </a:lnTo>
                  <a:lnTo>
                    <a:pt x="267" y="77"/>
                  </a:lnTo>
                  <a:lnTo>
                    <a:pt x="271" y="77"/>
                  </a:lnTo>
                  <a:lnTo>
                    <a:pt x="283" y="79"/>
                  </a:lnTo>
                  <a:lnTo>
                    <a:pt x="289" y="77"/>
                  </a:lnTo>
                  <a:lnTo>
                    <a:pt x="295" y="79"/>
                  </a:lnTo>
                  <a:lnTo>
                    <a:pt x="309" y="81"/>
                  </a:lnTo>
                  <a:lnTo>
                    <a:pt x="315" y="85"/>
                  </a:lnTo>
                  <a:lnTo>
                    <a:pt x="317" y="95"/>
                  </a:lnTo>
                  <a:lnTo>
                    <a:pt x="324" y="97"/>
                  </a:lnTo>
                  <a:lnTo>
                    <a:pt x="332" y="99"/>
                  </a:lnTo>
                  <a:lnTo>
                    <a:pt x="340" y="105"/>
                  </a:lnTo>
                  <a:lnTo>
                    <a:pt x="338" y="107"/>
                  </a:lnTo>
                  <a:lnTo>
                    <a:pt x="340" y="114"/>
                  </a:lnTo>
                  <a:lnTo>
                    <a:pt x="340" y="126"/>
                  </a:lnTo>
                  <a:lnTo>
                    <a:pt x="336" y="132"/>
                  </a:lnTo>
                  <a:lnTo>
                    <a:pt x="340" y="136"/>
                  </a:lnTo>
                  <a:lnTo>
                    <a:pt x="344" y="134"/>
                  </a:lnTo>
                  <a:lnTo>
                    <a:pt x="352" y="134"/>
                  </a:lnTo>
                  <a:lnTo>
                    <a:pt x="348" y="146"/>
                  </a:lnTo>
                  <a:lnTo>
                    <a:pt x="348" y="152"/>
                  </a:lnTo>
                  <a:lnTo>
                    <a:pt x="354" y="156"/>
                  </a:lnTo>
                  <a:lnTo>
                    <a:pt x="354" y="156"/>
                  </a:lnTo>
                  <a:lnTo>
                    <a:pt x="358" y="158"/>
                  </a:lnTo>
                  <a:lnTo>
                    <a:pt x="356" y="164"/>
                  </a:lnTo>
                  <a:lnTo>
                    <a:pt x="356" y="168"/>
                  </a:lnTo>
                  <a:lnTo>
                    <a:pt x="350" y="173"/>
                  </a:lnTo>
                  <a:lnTo>
                    <a:pt x="344" y="175"/>
                  </a:lnTo>
                  <a:lnTo>
                    <a:pt x="344" y="181"/>
                  </a:lnTo>
                  <a:lnTo>
                    <a:pt x="340" y="187"/>
                  </a:lnTo>
                  <a:lnTo>
                    <a:pt x="336" y="199"/>
                  </a:lnTo>
                  <a:lnTo>
                    <a:pt x="334" y="207"/>
                  </a:lnTo>
                  <a:lnTo>
                    <a:pt x="334" y="213"/>
                  </a:lnTo>
                  <a:lnTo>
                    <a:pt x="340" y="213"/>
                  </a:lnTo>
                  <a:lnTo>
                    <a:pt x="344" y="207"/>
                  </a:lnTo>
                  <a:lnTo>
                    <a:pt x="348" y="203"/>
                  </a:lnTo>
                  <a:lnTo>
                    <a:pt x="352" y="197"/>
                  </a:lnTo>
                  <a:lnTo>
                    <a:pt x="354" y="191"/>
                  </a:lnTo>
                  <a:lnTo>
                    <a:pt x="358" y="185"/>
                  </a:lnTo>
                  <a:lnTo>
                    <a:pt x="364" y="183"/>
                  </a:lnTo>
                  <a:lnTo>
                    <a:pt x="370" y="179"/>
                  </a:lnTo>
                  <a:lnTo>
                    <a:pt x="374" y="183"/>
                  </a:lnTo>
                  <a:lnTo>
                    <a:pt x="379" y="191"/>
                  </a:lnTo>
                  <a:lnTo>
                    <a:pt x="377" y="197"/>
                  </a:lnTo>
                  <a:lnTo>
                    <a:pt x="370" y="213"/>
                  </a:lnTo>
                  <a:lnTo>
                    <a:pt x="370" y="225"/>
                  </a:lnTo>
                  <a:lnTo>
                    <a:pt x="368" y="232"/>
                  </a:lnTo>
                  <a:lnTo>
                    <a:pt x="372" y="244"/>
                  </a:lnTo>
                  <a:lnTo>
                    <a:pt x="372" y="248"/>
                  </a:lnTo>
                  <a:lnTo>
                    <a:pt x="366" y="252"/>
                  </a:lnTo>
                  <a:lnTo>
                    <a:pt x="362" y="258"/>
                  </a:lnTo>
                  <a:lnTo>
                    <a:pt x="360" y="270"/>
                  </a:lnTo>
                  <a:lnTo>
                    <a:pt x="360" y="276"/>
                  </a:lnTo>
                  <a:lnTo>
                    <a:pt x="362" y="289"/>
                  </a:lnTo>
                  <a:lnTo>
                    <a:pt x="362" y="295"/>
                  </a:lnTo>
                  <a:lnTo>
                    <a:pt x="360" y="303"/>
                  </a:lnTo>
                  <a:lnTo>
                    <a:pt x="358" y="309"/>
                  </a:lnTo>
                  <a:lnTo>
                    <a:pt x="358" y="315"/>
                  </a:lnTo>
                  <a:lnTo>
                    <a:pt x="354" y="327"/>
                  </a:lnTo>
                  <a:lnTo>
                    <a:pt x="354" y="339"/>
                  </a:lnTo>
                  <a:lnTo>
                    <a:pt x="358" y="352"/>
                  </a:lnTo>
                  <a:lnTo>
                    <a:pt x="356" y="358"/>
                  </a:lnTo>
                  <a:lnTo>
                    <a:pt x="362" y="364"/>
                  </a:lnTo>
                  <a:lnTo>
                    <a:pt x="362" y="370"/>
                  </a:lnTo>
                  <a:lnTo>
                    <a:pt x="366" y="376"/>
                  </a:lnTo>
                  <a:lnTo>
                    <a:pt x="366" y="382"/>
                  </a:lnTo>
                  <a:lnTo>
                    <a:pt x="366" y="388"/>
                  </a:lnTo>
                  <a:lnTo>
                    <a:pt x="366" y="394"/>
                  </a:lnTo>
                  <a:lnTo>
                    <a:pt x="368" y="407"/>
                  </a:lnTo>
                  <a:lnTo>
                    <a:pt x="364" y="407"/>
                  </a:lnTo>
                  <a:lnTo>
                    <a:pt x="281" y="415"/>
                  </a:lnTo>
                  <a:lnTo>
                    <a:pt x="171" y="421"/>
                  </a:lnTo>
                  <a:lnTo>
                    <a:pt x="165" y="409"/>
                  </a:lnTo>
                  <a:lnTo>
                    <a:pt x="147" y="407"/>
                  </a:lnTo>
                  <a:lnTo>
                    <a:pt x="140" y="402"/>
                  </a:lnTo>
                  <a:lnTo>
                    <a:pt x="138" y="396"/>
                  </a:lnTo>
                  <a:lnTo>
                    <a:pt x="136" y="390"/>
                  </a:lnTo>
                  <a:lnTo>
                    <a:pt x="132" y="384"/>
                  </a:lnTo>
                  <a:lnTo>
                    <a:pt x="132" y="372"/>
                  </a:lnTo>
                  <a:lnTo>
                    <a:pt x="128" y="364"/>
                  </a:lnTo>
                  <a:lnTo>
                    <a:pt x="134" y="352"/>
                  </a:lnTo>
                  <a:lnTo>
                    <a:pt x="132" y="345"/>
                  </a:lnTo>
                  <a:lnTo>
                    <a:pt x="128" y="343"/>
                  </a:lnTo>
                  <a:lnTo>
                    <a:pt x="124" y="337"/>
                  </a:lnTo>
                  <a:lnTo>
                    <a:pt x="124" y="335"/>
                  </a:lnTo>
                  <a:lnTo>
                    <a:pt x="124" y="329"/>
                  </a:lnTo>
                  <a:lnTo>
                    <a:pt x="122" y="323"/>
                  </a:lnTo>
                  <a:lnTo>
                    <a:pt x="122" y="321"/>
                  </a:lnTo>
                  <a:lnTo>
                    <a:pt x="120" y="315"/>
                  </a:lnTo>
                  <a:lnTo>
                    <a:pt x="118" y="299"/>
                  </a:lnTo>
                  <a:lnTo>
                    <a:pt x="112" y="291"/>
                  </a:lnTo>
                  <a:lnTo>
                    <a:pt x="108" y="284"/>
                  </a:lnTo>
                  <a:lnTo>
                    <a:pt x="102" y="280"/>
                  </a:lnTo>
                  <a:lnTo>
                    <a:pt x="96" y="280"/>
                  </a:lnTo>
                  <a:lnTo>
                    <a:pt x="90" y="276"/>
                  </a:lnTo>
                  <a:lnTo>
                    <a:pt x="77" y="266"/>
                  </a:lnTo>
                  <a:lnTo>
                    <a:pt x="69" y="252"/>
                  </a:lnTo>
                  <a:lnTo>
                    <a:pt x="59" y="248"/>
                  </a:lnTo>
                  <a:lnTo>
                    <a:pt x="51" y="244"/>
                  </a:lnTo>
                  <a:lnTo>
                    <a:pt x="47" y="240"/>
                  </a:lnTo>
                  <a:lnTo>
                    <a:pt x="43" y="234"/>
                  </a:lnTo>
                  <a:lnTo>
                    <a:pt x="31" y="232"/>
                  </a:lnTo>
                  <a:lnTo>
                    <a:pt x="24" y="230"/>
                  </a:lnTo>
                  <a:lnTo>
                    <a:pt x="18" y="223"/>
                  </a:lnTo>
                  <a:lnTo>
                    <a:pt x="8" y="217"/>
                  </a:lnTo>
                  <a:lnTo>
                    <a:pt x="12" y="209"/>
                  </a:lnTo>
                  <a:lnTo>
                    <a:pt x="12" y="199"/>
                  </a:lnTo>
                  <a:lnTo>
                    <a:pt x="8" y="187"/>
                  </a:lnTo>
                  <a:lnTo>
                    <a:pt x="12" y="181"/>
                  </a:lnTo>
                  <a:lnTo>
                    <a:pt x="10" y="168"/>
                  </a:lnTo>
                  <a:lnTo>
                    <a:pt x="16" y="152"/>
                  </a:lnTo>
                  <a:lnTo>
                    <a:pt x="10" y="140"/>
                  </a:lnTo>
                  <a:lnTo>
                    <a:pt x="4" y="140"/>
                  </a:lnTo>
                  <a:lnTo>
                    <a:pt x="0" y="134"/>
                  </a:lnTo>
                  <a:lnTo>
                    <a:pt x="0" y="128"/>
                  </a:lnTo>
                  <a:lnTo>
                    <a:pt x="4" y="122"/>
                  </a:lnTo>
                  <a:lnTo>
                    <a:pt x="8" y="116"/>
                  </a:lnTo>
                  <a:lnTo>
                    <a:pt x="10" y="110"/>
                  </a:lnTo>
                  <a:lnTo>
                    <a:pt x="22" y="101"/>
                  </a:lnTo>
                  <a:lnTo>
                    <a:pt x="35" y="95"/>
                  </a:lnTo>
                  <a:lnTo>
                    <a:pt x="37" y="89"/>
                  </a:lnTo>
                  <a:lnTo>
                    <a:pt x="39" y="83"/>
                  </a:lnTo>
                  <a:lnTo>
                    <a:pt x="37" y="34"/>
                  </a:lnTo>
                  <a:lnTo>
                    <a:pt x="41" y="32"/>
                  </a:lnTo>
                  <a:lnTo>
                    <a:pt x="45" y="26"/>
                  </a:lnTo>
                  <a:lnTo>
                    <a:pt x="45" y="26"/>
                  </a:lnTo>
                  <a:lnTo>
                    <a:pt x="47" y="24"/>
                  </a:lnTo>
                </a:path>
              </a:pathLst>
            </a:custGeom>
            <a:no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2" name="Freeform 384">
              <a:extLst>
                <a:ext uri="{FF2B5EF4-FFF2-40B4-BE49-F238E27FC236}">
                  <a16:creationId xmlns:a16="http://schemas.microsoft.com/office/drawing/2014/main" id="{BDD64AEF-A832-4204-B6DB-C21785841D9E}"/>
                </a:ext>
              </a:extLst>
            </p:cNvPr>
            <p:cNvSpPr>
              <a:spLocks/>
            </p:cNvSpPr>
            <p:nvPr/>
          </p:nvSpPr>
          <p:spPr bwMode="auto">
            <a:xfrm>
              <a:off x="9099494" y="3312688"/>
              <a:ext cx="493165" cy="885871"/>
            </a:xfrm>
            <a:custGeom>
              <a:avLst/>
              <a:gdLst/>
              <a:ahLst/>
              <a:cxnLst>
                <a:cxn ang="0">
                  <a:pos x="8" y="211"/>
                </a:cxn>
                <a:cxn ang="0">
                  <a:pos x="25" y="193"/>
                </a:cxn>
                <a:cxn ang="0">
                  <a:pos x="27" y="177"/>
                </a:cxn>
                <a:cxn ang="0">
                  <a:pos x="25" y="140"/>
                </a:cxn>
                <a:cxn ang="0">
                  <a:pos x="51" y="115"/>
                </a:cxn>
                <a:cxn ang="0">
                  <a:pos x="75" y="101"/>
                </a:cxn>
                <a:cxn ang="0">
                  <a:pos x="86" y="59"/>
                </a:cxn>
                <a:cxn ang="0">
                  <a:pos x="71" y="42"/>
                </a:cxn>
                <a:cxn ang="0">
                  <a:pos x="53" y="22"/>
                </a:cxn>
                <a:cxn ang="0">
                  <a:pos x="159" y="8"/>
                </a:cxn>
                <a:cxn ang="0">
                  <a:pos x="246" y="6"/>
                </a:cxn>
                <a:cxn ang="0">
                  <a:pos x="252" y="36"/>
                </a:cxn>
                <a:cxn ang="0">
                  <a:pos x="265" y="56"/>
                </a:cxn>
                <a:cxn ang="0">
                  <a:pos x="273" y="75"/>
                </a:cxn>
                <a:cxn ang="0">
                  <a:pos x="291" y="311"/>
                </a:cxn>
                <a:cxn ang="0">
                  <a:pos x="293" y="331"/>
                </a:cxn>
                <a:cxn ang="0">
                  <a:pos x="301" y="356"/>
                </a:cxn>
                <a:cxn ang="0">
                  <a:pos x="291" y="374"/>
                </a:cxn>
                <a:cxn ang="0">
                  <a:pos x="279" y="400"/>
                </a:cxn>
                <a:cxn ang="0">
                  <a:pos x="273" y="412"/>
                </a:cxn>
                <a:cxn ang="0">
                  <a:pos x="269" y="437"/>
                </a:cxn>
                <a:cxn ang="0">
                  <a:pos x="271" y="451"/>
                </a:cxn>
                <a:cxn ang="0">
                  <a:pos x="265" y="469"/>
                </a:cxn>
                <a:cxn ang="0">
                  <a:pos x="255" y="486"/>
                </a:cxn>
                <a:cxn ang="0">
                  <a:pos x="240" y="498"/>
                </a:cxn>
                <a:cxn ang="0">
                  <a:pos x="248" y="516"/>
                </a:cxn>
                <a:cxn ang="0">
                  <a:pos x="232" y="518"/>
                </a:cxn>
                <a:cxn ang="0">
                  <a:pos x="208" y="510"/>
                </a:cxn>
                <a:cxn ang="0">
                  <a:pos x="193" y="530"/>
                </a:cxn>
                <a:cxn ang="0">
                  <a:pos x="181" y="533"/>
                </a:cxn>
                <a:cxn ang="0">
                  <a:pos x="169" y="502"/>
                </a:cxn>
                <a:cxn ang="0">
                  <a:pos x="163" y="469"/>
                </a:cxn>
                <a:cxn ang="0">
                  <a:pos x="147" y="457"/>
                </a:cxn>
                <a:cxn ang="0">
                  <a:pos x="128" y="447"/>
                </a:cxn>
                <a:cxn ang="0">
                  <a:pos x="96" y="423"/>
                </a:cxn>
                <a:cxn ang="0">
                  <a:pos x="98" y="404"/>
                </a:cxn>
                <a:cxn ang="0">
                  <a:pos x="106" y="374"/>
                </a:cxn>
                <a:cxn ang="0">
                  <a:pos x="98" y="356"/>
                </a:cxn>
                <a:cxn ang="0">
                  <a:pos x="82" y="354"/>
                </a:cxn>
                <a:cxn ang="0">
                  <a:pos x="67" y="356"/>
                </a:cxn>
                <a:cxn ang="0">
                  <a:pos x="51" y="317"/>
                </a:cxn>
                <a:cxn ang="0">
                  <a:pos x="29" y="299"/>
                </a:cxn>
                <a:cxn ang="0">
                  <a:pos x="12" y="280"/>
                </a:cxn>
                <a:cxn ang="0">
                  <a:pos x="2" y="258"/>
                </a:cxn>
                <a:cxn ang="0">
                  <a:pos x="2" y="227"/>
                </a:cxn>
              </a:cxnLst>
              <a:rect l="0" t="0" r="r" b="b"/>
              <a:pathLst>
                <a:path w="301" h="535">
                  <a:moveTo>
                    <a:pt x="4" y="221"/>
                  </a:moveTo>
                  <a:lnTo>
                    <a:pt x="8" y="217"/>
                  </a:lnTo>
                  <a:lnTo>
                    <a:pt x="8" y="211"/>
                  </a:lnTo>
                  <a:lnTo>
                    <a:pt x="4" y="205"/>
                  </a:lnTo>
                  <a:lnTo>
                    <a:pt x="10" y="199"/>
                  </a:lnTo>
                  <a:lnTo>
                    <a:pt x="25" y="193"/>
                  </a:lnTo>
                  <a:lnTo>
                    <a:pt x="27" y="187"/>
                  </a:lnTo>
                  <a:lnTo>
                    <a:pt x="27" y="181"/>
                  </a:lnTo>
                  <a:lnTo>
                    <a:pt x="27" y="177"/>
                  </a:lnTo>
                  <a:lnTo>
                    <a:pt x="37" y="164"/>
                  </a:lnTo>
                  <a:lnTo>
                    <a:pt x="35" y="150"/>
                  </a:lnTo>
                  <a:lnTo>
                    <a:pt x="25" y="140"/>
                  </a:lnTo>
                  <a:lnTo>
                    <a:pt x="25" y="128"/>
                  </a:lnTo>
                  <a:lnTo>
                    <a:pt x="29" y="122"/>
                  </a:lnTo>
                  <a:lnTo>
                    <a:pt x="51" y="115"/>
                  </a:lnTo>
                  <a:lnTo>
                    <a:pt x="57" y="111"/>
                  </a:lnTo>
                  <a:lnTo>
                    <a:pt x="69" y="107"/>
                  </a:lnTo>
                  <a:lnTo>
                    <a:pt x="75" y="101"/>
                  </a:lnTo>
                  <a:lnTo>
                    <a:pt x="75" y="89"/>
                  </a:lnTo>
                  <a:lnTo>
                    <a:pt x="84" y="77"/>
                  </a:lnTo>
                  <a:lnTo>
                    <a:pt x="86" y="59"/>
                  </a:lnTo>
                  <a:lnTo>
                    <a:pt x="84" y="52"/>
                  </a:lnTo>
                  <a:lnTo>
                    <a:pt x="77" y="46"/>
                  </a:lnTo>
                  <a:lnTo>
                    <a:pt x="71" y="42"/>
                  </a:lnTo>
                  <a:lnTo>
                    <a:pt x="65" y="38"/>
                  </a:lnTo>
                  <a:lnTo>
                    <a:pt x="65" y="30"/>
                  </a:lnTo>
                  <a:lnTo>
                    <a:pt x="53" y="22"/>
                  </a:lnTo>
                  <a:lnTo>
                    <a:pt x="47" y="16"/>
                  </a:lnTo>
                  <a:lnTo>
                    <a:pt x="49" y="14"/>
                  </a:lnTo>
                  <a:lnTo>
                    <a:pt x="159" y="8"/>
                  </a:lnTo>
                  <a:lnTo>
                    <a:pt x="242" y="0"/>
                  </a:lnTo>
                  <a:lnTo>
                    <a:pt x="246" y="0"/>
                  </a:lnTo>
                  <a:lnTo>
                    <a:pt x="246" y="6"/>
                  </a:lnTo>
                  <a:lnTo>
                    <a:pt x="246" y="18"/>
                  </a:lnTo>
                  <a:lnTo>
                    <a:pt x="246" y="24"/>
                  </a:lnTo>
                  <a:lnTo>
                    <a:pt x="252" y="36"/>
                  </a:lnTo>
                  <a:lnTo>
                    <a:pt x="259" y="42"/>
                  </a:lnTo>
                  <a:lnTo>
                    <a:pt x="261" y="50"/>
                  </a:lnTo>
                  <a:lnTo>
                    <a:pt x="265" y="56"/>
                  </a:lnTo>
                  <a:lnTo>
                    <a:pt x="267" y="63"/>
                  </a:lnTo>
                  <a:lnTo>
                    <a:pt x="273" y="73"/>
                  </a:lnTo>
                  <a:lnTo>
                    <a:pt x="273" y="75"/>
                  </a:lnTo>
                  <a:lnTo>
                    <a:pt x="293" y="297"/>
                  </a:lnTo>
                  <a:lnTo>
                    <a:pt x="287" y="305"/>
                  </a:lnTo>
                  <a:lnTo>
                    <a:pt x="291" y="311"/>
                  </a:lnTo>
                  <a:lnTo>
                    <a:pt x="287" y="317"/>
                  </a:lnTo>
                  <a:lnTo>
                    <a:pt x="287" y="323"/>
                  </a:lnTo>
                  <a:lnTo>
                    <a:pt x="293" y="331"/>
                  </a:lnTo>
                  <a:lnTo>
                    <a:pt x="297" y="335"/>
                  </a:lnTo>
                  <a:lnTo>
                    <a:pt x="297" y="343"/>
                  </a:lnTo>
                  <a:lnTo>
                    <a:pt x="301" y="356"/>
                  </a:lnTo>
                  <a:lnTo>
                    <a:pt x="299" y="362"/>
                  </a:lnTo>
                  <a:lnTo>
                    <a:pt x="297" y="362"/>
                  </a:lnTo>
                  <a:lnTo>
                    <a:pt x="291" y="374"/>
                  </a:lnTo>
                  <a:lnTo>
                    <a:pt x="291" y="380"/>
                  </a:lnTo>
                  <a:lnTo>
                    <a:pt x="283" y="394"/>
                  </a:lnTo>
                  <a:lnTo>
                    <a:pt x="279" y="400"/>
                  </a:lnTo>
                  <a:lnTo>
                    <a:pt x="273" y="404"/>
                  </a:lnTo>
                  <a:lnTo>
                    <a:pt x="271" y="410"/>
                  </a:lnTo>
                  <a:lnTo>
                    <a:pt x="273" y="412"/>
                  </a:lnTo>
                  <a:lnTo>
                    <a:pt x="271" y="425"/>
                  </a:lnTo>
                  <a:lnTo>
                    <a:pt x="271" y="425"/>
                  </a:lnTo>
                  <a:lnTo>
                    <a:pt x="269" y="437"/>
                  </a:lnTo>
                  <a:lnTo>
                    <a:pt x="267" y="443"/>
                  </a:lnTo>
                  <a:lnTo>
                    <a:pt x="271" y="449"/>
                  </a:lnTo>
                  <a:lnTo>
                    <a:pt x="271" y="451"/>
                  </a:lnTo>
                  <a:lnTo>
                    <a:pt x="269" y="457"/>
                  </a:lnTo>
                  <a:lnTo>
                    <a:pt x="265" y="463"/>
                  </a:lnTo>
                  <a:lnTo>
                    <a:pt x="265" y="469"/>
                  </a:lnTo>
                  <a:lnTo>
                    <a:pt x="271" y="476"/>
                  </a:lnTo>
                  <a:lnTo>
                    <a:pt x="265" y="482"/>
                  </a:lnTo>
                  <a:lnTo>
                    <a:pt x="255" y="486"/>
                  </a:lnTo>
                  <a:lnTo>
                    <a:pt x="248" y="490"/>
                  </a:lnTo>
                  <a:lnTo>
                    <a:pt x="242" y="492"/>
                  </a:lnTo>
                  <a:lnTo>
                    <a:pt x="240" y="498"/>
                  </a:lnTo>
                  <a:lnTo>
                    <a:pt x="240" y="504"/>
                  </a:lnTo>
                  <a:lnTo>
                    <a:pt x="246" y="510"/>
                  </a:lnTo>
                  <a:lnTo>
                    <a:pt x="248" y="516"/>
                  </a:lnTo>
                  <a:lnTo>
                    <a:pt x="242" y="522"/>
                  </a:lnTo>
                  <a:lnTo>
                    <a:pt x="236" y="522"/>
                  </a:lnTo>
                  <a:lnTo>
                    <a:pt x="232" y="518"/>
                  </a:lnTo>
                  <a:lnTo>
                    <a:pt x="220" y="514"/>
                  </a:lnTo>
                  <a:lnTo>
                    <a:pt x="214" y="512"/>
                  </a:lnTo>
                  <a:lnTo>
                    <a:pt x="208" y="510"/>
                  </a:lnTo>
                  <a:lnTo>
                    <a:pt x="202" y="512"/>
                  </a:lnTo>
                  <a:lnTo>
                    <a:pt x="193" y="524"/>
                  </a:lnTo>
                  <a:lnTo>
                    <a:pt x="193" y="530"/>
                  </a:lnTo>
                  <a:lnTo>
                    <a:pt x="198" y="535"/>
                  </a:lnTo>
                  <a:lnTo>
                    <a:pt x="187" y="530"/>
                  </a:lnTo>
                  <a:lnTo>
                    <a:pt x="181" y="533"/>
                  </a:lnTo>
                  <a:lnTo>
                    <a:pt x="173" y="520"/>
                  </a:lnTo>
                  <a:lnTo>
                    <a:pt x="165" y="508"/>
                  </a:lnTo>
                  <a:lnTo>
                    <a:pt x="169" y="502"/>
                  </a:lnTo>
                  <a:lnTo>
                    <a:pt x="171" y="496"/>
                  </a:lnTo>
                  <a:lnTo>
                    <a:pt x="163" y="484"/>
                  </a:lnTo>
                  <a:lnTo>
                    <a:pt x="163" y="469"/>
                  </a:lnTo>
                  <a:lnTo>
                    <a:pt x="155" y="467"/>
                  </a:lnTo>
                  <a:lnTo>
                    <a:pt x="149" y="463"/>
                  </a:lnTo>
                  <a:lnTo>
                    <a:pt x="147" y="457"/>
                  </a:lnTo>
                  <a:lnTo>
                    <a:pt x="136" y="451"/>
                  </a:lnTo>
                  <a:lnTo>
                    <a:pt x="128" y="453"/>
                  </a:lnTo>
                  <a:lnTo>
                    <a:pt x="128" y="447"/>
                  </a:lnTo>
                  <a:lnTo>
                    <a:pt x="124" y="447"/>
                  </a:lnTo>
                  <a:lnTo>
                    <a:pt x="106" y="435"/>
                  </a:lnTo>
                  <a:lnTo>
                    <a:pt x="96" y="423"/>
                  </a:lnTo>
                  <a:lnTo>
                    <a:pt x="94" y="417"/>
                  </a:lnTo>
                  <a:lnTo>
                    <a:pt x="94" y="408"/>
                  </a:lnTo>
                  <a:lnTo>
                    <a:pt x="98" y="404"/>
                  </a:lnTo>
                  <a:lnTo>
                    <a:pt x="102" y="392"/>
                  </a:lnTo>
                  <a:lnTo>
                    <a:pt x="106" y="384"/>
                  </a:lnTo>
                  <a:lnTo>
                    <a:pt x="106" y="374"/>
                  </a:lnTo>
                  <a:lnTo>
                    <a:pt x="110" y="366"/>
                  </a:lnTo>
                  <a:lnTo>
                    <a:pt x="110" y="364"/>
                  </a:lnTo>
                  <a:lnTo>
                    <a:pt x="98" y="356"/>
                  </a:lnTo>
                  <a:lnTo>
                    <a:pt x="92" y="356"/>
                  </a:lnTo>
                  <a:lnTo>
                    <a:pt x="86" y="354"/>
                  </a:lnTo>
                  <a:lnTo>
                    <a:pt x="82" y="354"/>
                  </a:lnTo>
                  <a:lnTo>
                    <a:pt x="79" y="360"/>
                  </a:lnTo>
                  <a:lnTo>
                    <a:pt x="71" y="362"/>
                  </a:lnTo>
                  <a:lnTo>
                    <a:pt x="67" y="356"/>
                  </a:lnTo>
                  <a:lnTo>
                    <a:pt x="61" y="327"/>
                  </a:lnTo>
                  <a:lnTo>
                    <a:pt x="57" y="323"/>
                  </a:lnTo>
                  <a:lnTo>
                    <a:pt x="51" y="317"/>
                  </a:lnTo>
                  <a:lnTo>
                    <a:pt x="37" y="309"/>
                  </a:lnTo>
                  <a:lnTo>
                    <a:pt x="35" y="303"/>
                  </a:lnTo>
                  <a:lnTo>
                    <a:pt x="29" y="299"/>
                  </a:lnTo>
                  <a:lnTo>
                    <a:pt x="23" y="292"/>
                  </a:lnTo>
                  <a:lnTo>
                    <a:pt x="14" y="286"/>
                  </a:lnTo>
                  <a:lnTo>
                    <a:pt x="12" y="280"/>
                  </a:lnTo>
                  <a:lnTo>
                    <a:pt x="8" y="274"/>
                  </a:lnTo>
                  <a:lnTo>
                    <a:pt x="4" y="262"/>
                  </a:lnTo>
                  <a:lnTo>
                    <a:pt x="2" y="258"/>
                  </a:lnTo>
                  <a:lnTo>
                    <a:pt x="0" y="246"/>
                  </a:lnTo>
                  <a:lnTo>
                    <a:pt x="0" y="233"/>
                  </a:lnTo>
                  <a:lnTo>
                    <a:pt x="2" y="227"/>
                  </a:lnTo>
                  <a:lnTo>
                    <a:pt x="4" y="221"/>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4" name="Freeform 387">
              <a:extLst>
                <a:ext uri="{FF2B5EF4-FFF2-40B4-BE49-F238E27FC236}">
                  <a16:creationId xmlns:a16="http://schemas.microsoft.com/office/drawing/2014/main" id="{107F710A-3FEC-425E-90FF-21646F940032}"/>
                </a:ext>
              </a:extLst>
            </p:cNvPr>
            <p:cNvSpPr>
              <a:spLocks/>
            </p:cNvSpPr>
            <p:nvPr/>
          </p:nvSpPr>
          <p:spPr bwMode="auto">
            <a:xfrm>
              <a:off x="9160116" y="2580812"/>
              <a:ext cx="709435" cy="319575"/>
            </a:xfrm>
            <a:custGeom>
              <a:avLst/>
              <a:gdLst/>
              <a:ahLst/>
              <a:cxnLst>
                <a:cxn ang="0">
                  <a:pos x="24" y="57"/>
                </a:cxn>
                <a:cxn ang="0">
                  <a:pos x="49" y="41"/>
                </a:cxn>
                <a:cxn ang="0">
                  <a:pos x="67" y="37"/>
                </a:cxn>
                <a:cxn ang="0">
                  <a:pos x="91" y="20"/>
                </a:cxn>
                <a:cxn ang="0">
                  <a:pos x="112" y="6"/>
                </a:cxn>
                <a:cxn ang="0">
                  <a:pos x="126" y="33"/>
                </a:cxn>
                <a:cxn ang="0">
                  <a:pos x="130" y="31"/>
                </a:cxn>
                <a:cxn ang="0">
                  <a:pos x="138" y="35"/>
                </a:cxn>
                <a:cxn ang="0">
                  <a:pos x="150" y="24"/>
                </a:cxn>
                <a:cxn ang="0">
                  <a:pos x="175" y="31"/>
                </a:cxn>
                <a:cxn ang="0">
                  <a:pos x="195" y="51"/>
                </a:cxn>
                <a:cxn ang="0">
                  <a:pos x="211" y="59"/>
                </a:cxn>
                <a:cxn ang="0">
                  <a:pos x="238" y="59"/>
                </a:cxn>
                <a:cxn ang="0">
                  <a:pos x="258" y="49"/>
                </a:cxn>
                <a:cxn ang="0">
                  <a:pos x="287" y="33"/>
                </a:cxn>
                <a:cxn ang="0">
                  <a:pos x="323" y="29"/>
                </a:cxn>
                <a:cxn ang="0">
                  <a:pos x="352" y="16"/>
                </a:cxn>
                <a:cxn ang="0">
                  <a:pos x="368" y="45"/>
                </a:cxn>
                <a:cxn ang="0">
                  <a:pos x="390" y="43"/>
                </a:cxn>
                <a:cxn ang="0">
                  <a:pos x="399" y="37"/>
                </a:cxn>
                <a:cxn ang="0">
                  <a:pos x="409" y="55"/>
                </a:cxn>
                <a:cxn ang="0">
                  <a:pos x="417" y="65"/>
                </a:cxn>
                <a:cxn ang="0">
                  <a:pos x="431" y="77"/>
                </a:cxn>
                <a:cxn ang="0">
                  <a:pos x="399" y="83"/>
                </a:cxn>
                <a:cxn ang="0">
                  <a:pos x="382" y="83"/>
                </a:cxn>
                <a:cxn ang="0">
                  <a:pos x="374" y="100"/>
                </a:cxn>
                <a:cxn ang="0">
                  <a:pos x="344" y="86"/>
                </a:cxn>
                <a:cxn ang="0">
                  <a:pos x="319" y="94"/>
                </a:cxn>
                <a:cxn ang="0">
                  <a:pos x="295" y="102"/>
                </a:cxn>
                <a:cxn ang="0">
                  <a:pos x="279" y="106"/>
                </a:cxn>
                <a:cxn ang="0">
                  <a:pos x="268" y="122"/>
                </a:cxn>
                <a:cxn ang="0">
                  <a:pos x="252" y="134"/>
                </a:cxn>
                <a:cxn ang="0">
                  <a:pos x="262" y="116"/>
                </a:cxn>
                <a:cxn ang="0">
                  <a:pos x="244" y="124"/>
                </a:cxn>
                <a:cxn ang="0">
                  <a:pos x="234" y="126"/>
                </a:cxn>
                <a:cxn ang="0">
                  <a:pos x="228" y="122"/>
                </a:cxn>
                <a:cxn ang="0">
                  <a:pos x="218" y="147"/>
                </a:cxn>
                <a:cxn ang="0">
                  <a:pos x="199" y="187"/>
                </a:cxn>
                <a:cxn ang="0">
                  <a:pos x="195" y="191"/>
                </a:cxn>
                <a:cxn ang="0">
                  <a:pos x="193" y="169"/>
                </a:cxn>
                <a:cxn ang="0">
                  <a:pos x="177" y="167"/>
                </a:cxn>
                <a:cxn ang="0">
                  <a:pos x="179" y="142"/>
                </a:cxn>
                <a:cxn ang="0">
                  <a:pos x="165" y="132"/>
                </a:cxn>
                <a:cxn ang="0">
                  <a:pos x="150" y="116"/>
                </a:cxn>
                <a:cxn ang="0">
                  <a:pos x="124" y="114"/>
                </a:cxn>
                <a:cxn ang="0">
                  <a:pos x="87" y="104"/>
                </a:cxn>
                <a:cxn ang="0">
                  <a:pos x="10" y="75"/>
                </a:cxn>
              </a:cxnLst>
              <a:rect l="0" t="0" r="r" b="b"/>
              <a:pathLst>
                <a:path w="433" h="193">
                  <a:moveTo>
                    <a:pt x="0" y="69"/>
                  </a:moveTo>
                  <a:lnTo>
                    <a:pt x="6" y="65"/>
                  </a:lnTo>
                  <a:lnTo>
                    <a:pt x="24" y="57"/>
                  </a:lnTo>
                  <a:lnTo>
                    <a:pt x="36" y="45"/>
                  </a:lnTo>
                  <a:lnTo>
                    <a:pt x="42" y="41"/>
                  </a:lnTo>
                  <a:lnTo>
                    <a:pt x="49" y="41"/>
                  </a:lnTo>
                  <a:lnTo>
                    <a:pt x="55" y="41"/>
                  </a:lnTo>
                  <a:lnTo>
                    <a:pt x="61" y="39"/>
                  </a:lnTo>
                  <a:lnTo>
                    <a:pt x="67" y="37"/>
                  </a:lnTo>
                  <a:lnTo>
                    <a:pt x="73" y="33"/>
                  </a:lnTo>
                  <a:lnTo>
                    <a:pt x="79" y="27"/>
                  </a:lnTo>
                  <a:lnTo>
                    <a:pt x="91" y="20"/>
                  </a:lnTo>
                  <a:lnTo>
                    <a:pt x="95" y="16"/>
                  </a:lnTo>
                  <a:lnTo>
                    <a:pt x="108" y="0"/>
                  </a:lnTo>
                  <a:lnTo>
                    <a:pt x="112" y="6"/>
                  </a:lnTo>
                  <a:lnTo>
                    <a:pt x="116" y="8"/>
                  </a:lnTo>
                  <a:lnTo>
                    <a:pt x="126" y="20"/>
                  </a:lnTo>
                  <a:lnTo>
                    <a:pt x="126" y="33"/>
                  </a:lnTo>
                  <a:lnTo>
                    <a:pt x="126" y="39"/>
                  </a:lnTo>
                  <a:lnTo>
                    <a:pt x="130" y="37"/>
                  </a:lnTo>
                  <a:lnTo>
                    <a:pt x="130" y="31"/>
                  </a:lnTo>
                  <a:lnTo>
                    <a:pt x="136" y="29"/>
                  </a:lnTo>
                  <a:lnTo>
                    <a:pt x="142" y="22"/>
                  </a:lnTo>
                  <a:lnTo>
                    <a:pt x="138" y="35"/>
                  </a:lnTo>
                  <a:lnTo>
                    <a:pt x="140" y="33"/>
                  </a:lnTo>
                  <a:lnTo>
                    <a:pt x="144" y="27"/>
                  </a:lnTo>
                  <a:lnTo>
                    <a:pt x="150" y="24"/>
                  </a:lnTo>
                  <a:lnTo>
                    <a:pt x="163" y="24"/>
                  </a:lnTo>
                  <a:lnTo>
                    <a:pt x="169" y="24"/>
                  </a:lnTo>
                  <a:lnTo>
                    <a:pt x="175" y="31"/>
                  </a:lnTo>
                  <a:lnTo>
                    <a:pt x="181" y="33"/>
                  </a:lnTo>
                  <a:lnTo>
                    <a:pt x="185" y="39"/>
                  </a:lnTo>
                  <a:lnTo>
                    <a:pt x="195" y="51"/>
                  </a:lnTo>
                  <a:lnTo>
                    <a:pt x="199" y="57"/>
                  </a:lnTo>
                  <a:lnTo>
                    <a:pt x="205" y="59"/>
                  </a:lnTo>
                  <a:lnTo>
                    <a:pt x="211" y="59"/>
                  </a:lnTo>
                  <a:lnTo>
                    <a:pt x="226" y="53"/>
                  </a:lnTo>
                  <a:lnTo>
                    <a:pt x="232" y="59"/>
                  </a:lnTo>
                  <a:lnTo>
                    <a:pt x="238" y="59"/>
                  </a:lnTo>
                  <a:lnTo>
                    <a:pt x="244" y="59"/>
                  </a:lnTo>
                  <a:lnTo>
                    <a:pt x="248" y="61"/>
                  </a:lnTo>
                  <a:lnTo>
                    <a:pt x="258" y="49"/>
                  </a:lnTo>
                  <a:lnTo>
                    <a:pt x="270" y="41"/>
                  </a:lnTo>
                  <a:lnTo>
                    <a:pt x="277" y="37"/>
                  </a:lnTo>
                  <a:lnTo>
                    <a:pt x="287" y="33"/>
                  </a:lnTo>
                  <a:lnTo>
                    <a:pt x="293" y="31"/>
                  </a:lnTo>
                  <a:lnTo>
                    <a:pt x="317" y="29"/>
                  </a:lnTo>
                  <a:lnTo>
                    <a:pt x="323" y="29"/>
                  </a:lnTo>
                  <a:lnTo>
                    <a:pt x="336" y="20"/>
                  </a:lnTo>
                  <a:lnTo>
                    <a:pt x="340" y="18"/>
                  </a:lnTo>
                  <a:lnTo>
                    <a:pt x="352" y="16"/>
                  </a:lnTo>
                  <a:lnTo>
                    <a:pt x="354" y="39"/>
                  </a:lnTo>
                  <a:lnTo>
                    <a:pt x="356" y="43"/>
                  </a:lnTo>
                  <a:lnTo>
                    <a:pt x="368" y="45"/>
                  </a:lnTo>
                  <a:lnTo>
                    <a:pt x="380" y="41"/>
                  </a:lnTo>
                  <a:lnTo>
                    <a:pt x="384" y="47"/>
                  </a:lnTo>
                  <a:lnTo>
                    <a:pt x="390" y="43"/>
                  </a:lnTo>
                  <a:lnTo>
                    <a:pt x="393" y="39"/>
                  </a:lnTo>
                  <a:lnTo>
                    <a:pt x="395" y="37"/>
                  </a:lnTo>
                  <a:lnTo>
                    <a:pt x="399" y="37"/>
                  </a:lnTo>
                  <a:lnTo>
                    <a:pt x="405" y="43"/>
                  </a:lnTo>
                  <a:lnTo>
                    <a:pt x="407" y="49"/>
                  </a:lnTo>
                  <a:lnTo>
                    <a:pt x="409" y="55"/>
                  </a:lnTo>
                  <a:lnTo>
                    <a:pt x="409" y="61"/>
                  </a:lnTo>
                  <a:lnTo>
                    <a:pt x="415" y="65"/>
                  </a:lnTo>
                  <a:lnTo>
                    <a:pt x="417" y="65"/>
                  </a:lnTo>
                  <a:lnTo>
                    <a:pt x="423" y="67"/>
                  </a:lnTo>
                  <a:lnTo>
                    <a:pt x="423" y="73"/>
                  </a:lnTo>
                  <a:lnTo>
                    <a:pt x="431" y="77"/>
                  </a:lnTo>
                  <a:lnTo>
                    <a:pt x="433" y="83"/>
                  </a:lnTo>
                  <a:lnTo>
                    <a:pt x="427" y="86"/>
                  </a:lnTo>
                  <a:lnTo>
                    <a:pt x="399" y="83"/>
                  </a:lnTo>
                  <a:lnTo>
                    <a:pt x="393" y="86"/>
                  </a:lnTo>
                  <a:lnTo>
                    <a:pt x="388" y="83"/>
                  </a:lnTo>
                  <a:lnTo>
                    <a:pt x="382" y="83"/>
                  </a:lnTo>
                  <a:lnTo>
                    <a:pt x="380" y="90"/>
                  </a:lnTo>
                  <a:lnTo>
                    <a:pt x="380" y="102"/>
                  </a:lnTo>
                  <a:lnTo>
                    <a:pt x="374" y="100"/>
                  </a:lnTo>
                  <a:lnTo>
                    <a:pt x="362" y="90"/>
                  </a:lnTo>
                  <a:lnTo>
                    <a:pt x="350" y="86"/>
                  </a:lnTo>
                  <a:lnTo>
                    <a:pt x="344" y="86"/>
                  </a:lnTo>
                  <a:lnTo>
                    <a:pt x="336" y="83"/>
                  </a:lnTo>
                  <a:lnTo>
                    <a:pt x="325" y="86"/>
                  </a:lnTo>
                  <a:lnTo>
                    <a:pt x="319" y="94"/>
                  </a:lnTo>
                  <a:lnTo>
                    <a:pt x="313" y="98"/>
                  </a:lnTo>
                  <a:lnTo>
                    <a:pt x="307" y="98"/>
                  </a:lnTo>
                  <a:lnTo>
                    <a:pt x="295" y="102"/>
                  </a:lnTo>
                  <a:lnTo>
                    <a:pt x="289" y="102"/>
                  </a:lnTo>
                  <a:lnTo>
                    <a:pt x="283" y="102"/>
                  </a:lnTo>
                  <a:lnTo>
                    <a:pt x="279" y="106"/>
                  </a:lnTo>
                  <a:lnTo>
                    <a:pt x="274" y="110"/>
                  </a:lnTo>
                  <a:lnTo>
                    <a:pt x="274" y="118"/>
                  </a:lnTo>
                  <a:lnTo>
                    <a:pt x="268" y="122"/>
                  </a:lnTo>
                  <a:lnTo>
                    <a:pt x="262" y="128"/>
                  </a:lnTo>
                  <a:lnTo>
                    <a:pt x="258" y="134"/>
                  </a:lnTo>
                  <a:lnTo>
                    <a:pt x="252" y="134"/>
                  </a:lnTo>
                  <a:lnTo>
                    <a:pt x="254" y="126"/>
                  </a:lnTo>
                  <a:lnTo>
                    <a:pt x="260" y="122"/>
                  </a:lnTo>
                  <a:lnTo>
                    <a:pt x="262" y="116"/>
                  </a:lnTo>
                  <a:lnTo>
                    <a:pt x="256" y="114"/>
                  </a:lnTo>
                  <a:lnTo>
                    <a:pt x="250" y="116"/>
                  </a:lnTo>
                  <a:lnTo>
                    <a:pt x="244" y="124"/>
                  </a:lnTo>
                  <a:lnTo>
                    <a:pt x="242" y="126"/>
                  </a:lnTo>
                  <a:lnTo>
                    <a:pt x="238" y="132"/>
                  </a:lnTo>
                  <a:lnTo>
                    <a:pt x="234" y="126"/>
                  </a:lnTo>
                  <a:lnTo>
                    <a:pt x="232" y="120"/>
                  </a:lnTo>
                  <a:lnTo>
                    <a:pt x="234" y="114"/>
                  </a:lnTo>
                  <a:lnTo>
                    <a:pt x="228" y="122"/>
                  </a:lnTo>
                  <a:lnTo>
                    <a:pt x="226" y="134"/>
                  </a:lnTo>
                  <a:lnTo>
                    <a:pt x="220" y="140"/>
                  </a:lnTo>
                  <a:lnTo>
                    <a:pt x="218" y="147"/>
                  </a:lnTo>
                  <a:lnTo>
                    <a:pt x="213" y="159"/>
                  </a:lnTo>
                  <a:lnTo>
                    <a:pt x="205" y="177"/>
                  </a:lnTo>
                  <a:lnTo>
                    <a:pt x="199" y="187"/>
                  </a:lnTo>
                  <a:lnTo>
                    <a:pt x="199" y="193"/>
                  </a:lnTo>
                  <a:lnTo>
                    <a:pt x="195" y="191"/>
                  </a:lnTo>
                  <a:lnTo>
                    <a:pt x="195" y="191"/>
                  </a:lnTo>
                  <a:lnTo>
                    <a:pt x="189" y="187"/>
                  </a:lnTo>
                  <a:lnTo>
                    <a:pt x="189" y="181"/>
                  </a:lnTo>
                  <a:lnTo>
                    <a:pt x="193" y="169"/>
                  </a:lnTo>
                  <a:lnTo>
                    <a:pt x="185" y="169"/>
                  </a:lnTo>
                  <a:lnTo>
                    <a:pt x="181" y="171"/>
                  </a:lnTo>
                  <a:lnTo>
                    <a:pt x="177" y="167"/>
                  </a:lnTo>
                  <a:lnTo>
                    <a:pt x="181" y="161"/>
                  </a:lnTo>
                  <a:lnTo>
                    <a:pt x="181" y="149"/>
                  </a:lnTo>
                  <a:lnTo>
                    <a:pt x="179" y="142"/>
                  </a:lnTo>
                  <a:lnTo>
                    <a:pt x="181" y="140"/>
                  </a:lnTo>
                  <a:lnTo>
                    <a:pt x="173" y="134"/>
                  </a:lnTo>
                  <a:lnTo>
                    <a:pt x="165" y="132"/>
                  </a:lnTo>
                  <a:lnTo>
                    <a:pt x="158" y="130"/>
                  </a:lnTo>
                  <a:lnTo>
                    <a:pt x="156" y="120"/>
                  </a:lnTo>
                  <a:lnTo>
                    <a:pt x="150" y="116"/>
                  </a:lnTo>
                  <a:lnTo>
                    <a:pt x="136" y="114"/>
                  </a:lnTo>
                  <a:lnTo>
                    <a:pt x="130" y="112"/>
                  </a:lnTo>
                  <a:lnTo>
                    <a:pt x="124" y="114"/>
                  </a:lnTo>
                  <a:lnTo>
                    <a:pt x="112" y="112"/>
                  </a:lnTo>
                  <a:lnTo>
                    <a:pt x="108" y="112"/>
                  </a:lnTo>
                  <a:lnTo>
                    <a:pt x="87" y="104"/>
                  </a:lnTo>
                  <a:lnTo>
                    <a:pt x="22" y="92"/>
                  </a:lnTo>
                  <a:lnTo>
                    <a:pt x="16" y="79"/>
                  </a:lnTo>
                  <a:lnTo>
                    <a:pt x="10" y="75"/>
                  </a:lnTo>
                  <a:lnTo>
                    <a:pt x="4" y="71"/>
                  </a:lnTo>
                  <a:lnTo>
                    <a:pt x="0" y="69"/>
                  </a:lnTo>
                </a:path>
              </a:pathLst>
            </a:custGeom>
            <a:solidFill>
              <a:schemeClr val="tx2"/>
            </a:solid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5" name="Freeform 389">
              <a:extLst>
                <a:ext uri="{FF2B5EF4-FFF2-40B4-BE49-F238E27FC236}">
                  <a16:creationId xmlns:a16="http://schemas.microsoft.com/office/drawing/2014/main" id="{FF9045AD-B69E-4DB5-A724-41DE3EFB30A1}"/>
                </a:ext>
              </a:extLst>
            </p:cNvPr>
            <p:cNvSpPr>
              <a:spLocks/>
            </p:cNvSpPr>
            <p:nvPr/>
          </p:nvSpPr>
          <p:spPr bwMode="auto">
            <a:xfrm>
              <a:off x="9160116" y="4501575"/>
              <a:ext cx="442373" cy="774928"/>
            </a:xfrm>
            <a:custGeom>
              <a:avLst/>
              <a:gdLst/>
              <a:ahLst/>
              <a:cxnLst>
                <a:cxn ang="0">
                  <a:pos x="28" y="193"/>
                </a:cxn>
                <a:cxn ang="0">
                  <a:pos x="32" y="183"/>
                </a:cxn>
                <a:cxn ang="0">
                  <a:pos x="30" y="169"/>
                </a:cxn>
                <a:cxn ang="0">
                  <a:pos x="30" y="164"/>
                </a:cxn>
                <a:cxn ang="0">
                  <a:pos x="24" y="158"/>
                </a:cxn>
                <a:cxn ang="0">
                  <a:pos x="22" y="142"/>
                </a:cxn>
                <a:cxn ang="0">
                  <a:pos x="32" y="138"/>
                </a:cxn>
                <a:cxn ang="0">
                  <a:pos x="32" y="132"/>
                </a:cxn>
                <a:cxn ang="0">
                  <a:pos x="34" y="118"/>
                </a:cxn>
                <a:cxn ang="0">
                  <a:pos x="42" y="101"/>
                </a:cxn>
                <a:cxn ang="0">
                  <a:pos x="40" y="89"/>
                </a:cxn>
                <a:cxn ang="0">
                  <a:pos x="55" y="81"/>
                </a:cxn>
                <a:cxn ang="0">
                  <a:pos x="63" y="73"/>
                </a:cxn>
                <a:cxn ang="0">
                  <a:pos x="69" y="55"/>
                </a:cxn>
                <a:cxn ang="0">
                  <a:pos x="67" y="48"/>
                </a:cxn>
                <a:cxn ang="0">
                  <a:pos x="67" y="32"/>
                </a:cxn>
                <a:cxn ang="0">
                  <a:pos x="73" y="26"/>
                </a:cxn>
                <a:cxn ang="0">
                  <a:pos x="87" y="22"/>
                </a:cxn>
                <a:cxn ang="0">
                  <a:pos x="189" y="6"/>
                </a:cxn>
                <a:cxn ang="0">
                  <a:pos x="250" y="4"/>
                </a:cxn>
                <a:cxn ang="0">
                  <a:pos x="270" y="437"/>
                </a:cxn>
                <a:cxn ang="0">
                  <a:pos x="254" y="441"/>
                </a:cxn>
                <a:cxn ang="0">
                  <a:pos x="242" y="445"/>
                </a:cxn>
                <a:cxn ang="0">
                  <a:pos x="234" y="441"/>
                </a:cxn>
                <a:cxn ang="0">
                  <a:pos x="205" y="451"/>
                </a:cxn>
                <a:cxn ang="0">
                  <a:pos x="195" y="451"/>
                </a:cxn>
                <a:cxn ang="0">
                  <a:pos x="189" y="459"/>
                </a:cxn>
                <a:cxn ang="0">
                  <a:pos x="177" y="466"/>
                </a:cxn>
                <a:cxn ang="0">
                  <a:pos x="171" y="453"/>
                </a:cxn>
                <a:cxn ang="0">
                  <a:pos x="156" y="433"/>
                </a:cxn>
                <a:cxn ang="0">
                  <a:pos x="152" y="411"/>
                </a:cxn>
                <a:cxn ang="0">
                  <a:pos x="158" y="390"/>
                </a:cxn>
                <a:cxn ang="0">
                  <a:pos x="8" y="394"/>
                </a:cxn>
                <a:cxn ang="0">
                  <a:pos x="0" y="376"/>
                </a:cxn>
                <a:cxn ang="0">
                  <a:pos x="6" y="364"/>
                </a:cxn>
                <a:cxn ang="0">
                  <a:pos x="16" y="345"/>
                </a:cxn>
                <a:cxn ang="0">
                  <a:pos x="18" y="339"/>
                </a:cxn>
                <a:cxn ang="0">
                  <a:pos x="20" y="325"/>
                </a:cxn>
                <a:cxn ang="0">
                  <a:pos x="42" y="301"/>
                </a:cxn>
                <a:cxn ang="0">
                  <a:pos x="42" y="297"/>
                </a:cxn>
                <a:cxn ang="0">
                  <a:pos x="40" y="289"/>
                </a:cxn>
                <a:cxn ang="0">
                  <a:pos x="45" y="278"/>
                </a:cxn>
                <a:cxn ang="0">
                  <a:pos x="55" y="272"/>
                </a:cxn>
                <a:cxn ang="0">
                  <a:pos x="47" y="264"/>
                </a:cxn>
                <a:cxn ang="0">
                  <a:pos x="38" y="254"/>
                </a:cxn>
                <a:cxn ang="0">
                  <a:pos x="45" y="244"/>
                </a:cxn>
                <a:cxn ang="0">
                  <a:pos x="38" y="234"/>
                </a:cxn>
                <a:cxn ang="0">
                  <a:pos x="36" y="219"/>
                </a:cxn>
                <a:cxn ang="0">
                  <a:pos x="26" y="215"/>
                </a:cxn>
              </a:cxnLst>
              <a:rect l="0" t="0" r="r" b="b"/>
              <a:pathLst>
                <a:path w="270" h="468">
                  <a:moveTo>
                    <a:pt x="28" y="207"/>
                  </a:moveTo>
                  <a:lnTo>
                    <a:pt x="30" y="199"/>
                  </a:lnTo>
                  <a:lnTo>
                    <a:pt x="28" y="193"/>
                  </a:lnTo>
                  <a:lnTo>
                    <a:pt x="34" y="193"/>
                  </a:lnTo>
                  <a:lnTo>
                    <a:pt x="34" y="193"/>
                  </a:lnTo>
                  <a:lnTo>
                    <a:pt x="32" y="183"/>
                  </a:lnTo>
                  <a:lnTo>
                    <a:pt x="30" y="181"/>
                  </a:lnTo>
                  <a:lnTo>
                    <a:pt x="28" y="175"/>
                  </a:lnTo>
                  <a:lnTo>
                    <a:pt x="30" y="169"/>
                  </a:lnTo>
                  <a:lnTo>
                    <a:pt x="30" y="171"/>
                  </a:lnTo>
                  <a:lnTo>
                    <a:pt x="24" y="169"/>
                  </a:lnTo>
                  <a:lnTo>
                    <a:pt x="30" y="164"/>
                  </a:lnTo>
                  <a:lnTo>
                    <a:pt x="26" y="160"/>
                  </a:lnTo>
                  <a:lnTo>
                    <a:pt x="20" y="164"/>
                  </a:lnTo>
                  <a:lnTo>
                    <a:pt x="24" y="158"/>
                  </a:lnTo>
                  <a:lnTo>
                    <a:pt x="20" y="152"/>
                  </a:lnTo>
                  <a:lnTo>
                    <a:pt x="26" y="148"/>
                  </a:lnTo>
                  <a:lnTo>
                    <a:pt x="22" y="142"/>
                  </a:lnTo>
                  <a:lnTo>
                    <a:pt x="26" y="140"/>
                  </a:lnTo>
                  <a:lnTo>
                    <a:pt x="26" y="142"/>
                  </a:lnTo>
                  <a:lnTo>
                    <a:pt x="32" y="138"/>
                  </a:lnTo>
                  <a:lnTo>
                    <a:pt x="26" y="136"/>
                  </a:lnTo>
                  <a:lnTo>
                    <a:pt x="26" y="132"/>
                  </a:lnTo>
                  <a:lnTo>
                    <a:pt x="32" y="132"/>
                  </a:lnTo>
                  <a:lnTo>
                    <a:pt x="34" y="128"/>
                  </a:lnTo>
                  <a:lnTo>
                    <a:pt x="32" y="124"/>
                  </a:lnTo>
                  <a:lnTo>
                    <a:pt x="34" y="118"/>
                  </a:lnTo>
                  <a:lnTo>
                    <a:pt x="30" y="114"/>
                  </a:lnTo>
                  <a:lnTo>
                    <a:pt x="45" y="107"/>
                  </a:lnTo>
                  <a:lnTo>
                    <a:pt x="42" y="101"/>
                  </a:lnTo>
                  <a:lnTo>
                    <a:pt x="42" y="95"/>
                  </a:lnTo>
                  <a:lnTo>
                    <a:pt x="45" y="93"/>
                  </a:lnTo>
                  <a:lnTo>
                    <a:pt x="40" y="89"/>
                  </a:lnTo>
                  <a:lnTo>
                    <a:pt x="47" y="91"/>
                  </a:lnTo>
                  <a:lnTo>
                    <a:pt x="49" y="87"/>
                  </a:lnTo>
                  <a:lnTo>
                    <a:pt x="55" y="81"/>
                  </a:lnTo>
                  <a:lnTo>
                    <a:pt x="53" y="75"/>
                  </a:lnTo>
                  <a:lnTo>
                    <a:pt x="59" y="75"/>
                  </a:lnTo>
                  <a:lnTo>
                    <a:pt x="63" y="73"/>
                  </a:lnTo>
                  <a:lnTo>
                    <a:pt x="67" y="67"/>
                  </a:lnTo>
                  <a:lnTo>
                    <a:pt x="65" y="63"/>
                  </a:lnTo>
                  <a:lnTo>
                    <a:pt x="69" y="55"/>
                  </a:lnTo>
                  <a:lnTo>
                    <a:pt x="65" y="53"/>
                  </a:lnTo>
                  <a:lnTo>
                    <a:pt x="65" y="42"/>
                  </a:lnTo>
                  <a:lnTo>
                    <a:pt x="67" y="48"/>
                  </a:lnTo>
                  <a:lnTo>
                    <a:pt x="73" y="44"/>
                  </a:lnTo>
                  <a:lnTo>
                    <a:pt x="67" y="42"/>
                  </a:lnTo>
                  <a:lnTo>
                    <a:pt x="67" y="32"/>
                  </a:lnTo>
                  <a:lnTo>
                    <a:pt x="69" y="40"/>
                  </a:lnTo>
                  <a:lnTo>
                    <a:pt x="73" y="38"/>
                  </a:lnTo>
                  <a:lnTo>
                    <a:pt x="73" y="26"/>
                  </a:lnTo>
                  <a:lnTo>
                    <a:pt x="75" y="30"/>
                  </a:lnTo>
                  <a:lnTo>
                    <a:pt x="81" y="26"/>
                  </a:lnTo>
                  <a:lnTo>
                    <a:pt x="87" y="22"/>
                  </a:lnTo>
                  <a:lnTo>
                    <a:pt x="87" y="14"/>
                  </a:lnTo>
                  <a:lnTo>
                    <a:pt x="83" y="14"/>
                  </a:lnTo>
                  <a:lnTo>
                    <a:pt x="189" y="6"/>
                  </a:lnTo>
                  <a:lnTo>
                    <a:pt x="246" y="0"/>
                  </a:lnTo>
                  <a:lnTo>
                    <a:pt x="248" y="0"/>
                  </a:lnTo>
                  <a:lnTo>
                    <a:pt x="250" y="4"/>
                  </a:lnTo>
                  <a:lnTo>
                    <a:pt x="256" y="8"/>
                  </a:lnTo>
                  <a:lnTo>
                    <a:pt x="250" y="295"/>
                  </a:lnTo>
                  <a:lnTo>
                    <a:pt x="270" y="437"/>
                  </a:lnTo>
                  <a:lnTo>
                    <a:pt x="270" y="439"/>
                  </a:lnTo>
                  <a:lnTo>
                    <a:pt x="266" y="445"/>
                  </a:lnTo>
                  <a:lnTo>
                    <a:pt x="254" y="441"/>
                  </a:lnTo>
                  <a:lnTo>
                    <a:pt x="252" y="443"/>
                  </a:lnTo>
                  <a:lnTo>
                    <a:pt x="246" y="445"/>
                  </a:lnTo>
                  <a:lnTo>
                    <a:pt x="242" y="445"/>
                  </a:lnTo>
                  <a:lnTo>
                    <a:pt x="234" y="439"/>
                  </a:lnTo>
                  <a:lnTo>
                    <a:pt x="224" y="441"/>
                  </a:lnTo>
                  <a:lnTo>
                    <a:pt x="234" y="441"/>
                  </a:lnTo>
                  <a:lnTo>
                    <a:pt x="230" y="443"/>
                  </a:lnTo>
                  <a:lnTo>
                    <a:pt x="218" y="445"/>
                  </a:lnTo>
                  <a:lnTo>
                    <a:pt x="205" y="451"/>
                  </a:lnTo>
                  <a:lnTo>
                    <a:pt x="199" y="451"/>
                  </a:lnTo>
                  <a:lnTo>
                    <a:pt x="201" y="449"/>
                  </a:lnTo>
                  <a:lnTo>
                    <a:pt x="195" y="451"/>
                  </a:lnTo>
                  <a:lnTo>
                    <a:pt x="197" y="451"/>
                  </a:lnTo>
                  <a:lnTo>
                    <a:pt x="195" y="455"/>
                  </a:lnTo>
                  <a:lnTo>
                    <a:pt x="189" y="459"/>
                  </a:lnTo>
                  <a:lnTo>
                    <a:pt x="187" y="466"/>
                  </a:lnTo>
                  <a:lnTo>
                    <a:pt x="181" y="468"/>
                  </a:lnTo>
                  <a:lnTo>
                    <a:pt x="177" y="466"/>
                  </a:lnTo>
                  <a:lnTo>
                    <a:pt x="173" y="461"/>
                  </a:lnTo>
                  <a:lnTo>
                    <a:pt x="171" y="455"/>
                  </a:lnTo>
                  <a:lnTo>
                    <a:pt x="171" y="453"/>
                  </a:lnTo>
                  <a:lnTo>
                    <a:pt x="167" y="447"/>
                  </a:lnTo>
                  <a:lnTo>
                    <a:pt x="165" y="441"/>
                  </a:lnTo>
                  <a:lnTo>
                    <a:pt x="156" y="433"/>
                  </a:lnTo>
                  <a:lnTo>
                    <a:pt x="152" y="427"/>
                  </a:lnTo>
                  <a:lnTo>
                    <a:pt x="150" y="421"/>
                  </a:lnTo>
                  <a:lnTo>
                    <a:pt x="152" y="411"/>
                  </a:lnTo>
                  <a:lnTo>
                    <a:pt x="156" y="398"/>
                  </a:lnTo>
                  <a:lnTo>
                    <a:pt x="158" y="392"/>
                  </a:lnTo>
                  <a:lnTo>
                    <a:pt x="158" y="390"/>
                  </a:lnTo>
                  <a:lnTo>
                    <a:pt x="81" y="396"/>
                  </a:lnTo>
                  <a:lnTo>
                    <a:pt x="2" y="400"/>
                  </a:lnTo>
                  <a:lnTo>
                    <a:pt x="8" y="394"/>
                  </a:lnTo>
                  <a:lnTo>
                    <a:pt x="4" y="388"/>
                  </a:lnTo>
                  <a:lnTo>
                    <a:pt x="4" y="382"/>
                  </a:lnTo>
                  <a:lnTo>
                    <a:pt x="0" y="376"/>
                  </a:lnTo>
                  <a:lnTo>
                    <a:pt x="10" y="374"/>
                  </a:lnTo>
                  <a:lnTo>
                    <a:pt x="12" y="370"/>
                  </a:lnTo>
                  <a:lnTo>
                    <a:pt x="6" y="364"/>
                  </a:lnTo>
                  <a:lnTo>
                    <a:pt x="14" y="364"/>
                  </a:lnTo>
                  <a:lnTo>
                    <a:pt x="10" y="350"/>
                  </a:lnTo>
                  <a:lnTo>
                    <a:pt x="16" y="345"/>
                  </a:lnTo>
                  <a:lnTo>
                    <a:pt x="18" y="343"/>
                  </a:lnTo>
                  <a:lnTo>
                    <a:pt x="12" y="343"/>
                  </a:lnTo>
                  <a:lnTo>
                    <a:pt x="18" y="339"/>
                  </a:lnTo>
                  <a:lnTo>
                    <a:pt x="18" y="333"/>
                  </a:lnTo>
                  <a:lnTo>
                    <a:pt x="24" y="327"/>
                  </a:lnTo>
                  <a:lnTo>
                    <a:pt x="20" y="325"/>
                  </a:lnTo>
                  <a:lnTo>
                    <a:pt x="22" y="319"/>
                  </a:lnTo>
                  <a:lnTo>
                    <a:pt x="28" y="317"/>
                  </a:lnTo>
                  <a:lnTo>
                    <a:pt x="42" y="301"/>
                  </a:lnTo>
                  <a:lnTo>
                    <a:pt x="42" y="299"/>
                  </a:lnTo>
                  <a:lnTo>
                    <a:pt x="36" y="297"/>
                  </a:lnTo>
                  <a:lnTo>
                    <a:pt x="42" y="297"/>
                  </a:lnTo>
                  <a:lnTo>
                    <a:pt x="42" y="295"/>
                  </a:lnTo>
                  <a:lnTo>
                    <a:pt x="47" y="287"/>
                  </a:lnTo>
                  <a:lnTo>
                    <a:pt x="40" y="289"/>
                  </a:lnTo>
                  <a:lnTo>
                    <a:pt x="34" y="287"/>
                  </a:lnTo>
                  <a:lnTo>
                    <a:pt x="38" y="282"/>
                  </a:lnTo>
                  <a:lnTo>
                    <a:pt x="45" y="278"/>
                  </a:lnTo>
                  <a:lnTo>
                    <a:pt x="49" y="272"/>
                  </a:lnTo>
                  <a:lnTo>
                    <a:pt x="55" y="272"/>
                  </a:lnTo>
                  <a:lnTo>
                    <a:pt x="55" y="272"/>
                  </a:lnTo>
                  <a:lnTo>
                    <a:pt x="53" y="270"/>
                  </a:lnTo>
                  <a:lnTo>
                    <a:pt x="47" y="268"/>
                  </a:lnTo>
                  <a:lnTo>
                    <a:pt x="47" y="264"/>
                  </a:lnTo>
                  <a:lnTo>
                    <a:pt x="40" y="260"/>
                  </a:lnTo>
                  <a:lnTo>
                    <a:pt x="36" y="256"/>
                  </a:lnTo>
                  <a:lnTo>
                    <a:pt x="38" y="254"/>
                  </a:lnTo>
                  <a:lnTo>
                    <a:pt x="42" y="256"/>
                  </a:lnTo>
                  <a:lnTo>
                    <a:pt x="38" y="250"/>
                  </a:lnTo>
                  <a:lnTo>
                    <a:pt x="45" y="244"/>
                  </a:lnTo>
                  <a:lnTo>
                    <a:pt x="34" y="246"/>
                  </a:lnTo>
                  <a:lnTo>
                    <a:pt x="32" y="242"/>
                  </a:lnTo>
                  <a:lnTo>
                    <a:pt x="38" y="234"/>
                  </a:lnTo>
                  <a:lnTo>
                    <a:pt x="32" y="230"/>
                  </a:lnTo>
                  <a:lnTo>
                    <a:pt x="30" y="223"/>
                  </a:lnTo>
                  <a:lnTo>
                    <a:pt x="36" y="219"/>
                  </a:lnTo>
                  <a:lnTo>
                    <a:pt x="36" y="213"/>
                  </a:lnTo>
                  <a:lnTo>
                    <a:pt x="30" y="211"/>
                  </a:lnTo>
                  <a:lnTo>
                    <a:pt x="26" y="215"/>
                  </a:lnTo>
                  <a:lnTo>
                    <a:pt x="26" y="209"/>
                  </a:lnTo>
                  <a:lnTo>
                    <a:pt x="28" y="207"/>
                  </a:lnTo>
                </a:path>
              </a:pathLst>
            </a:custGeom>
            <a:noFill/>
            <a:ln w="3175">
              <a:solidFill>
                <a:schemeClr val="bg1">
                  <a:lumMod val="85000"/>
                </a:schemeClr>
              </a:solidFill>
              <a:round/>
              <a:headEnd/>
              <a:tailEnd/>
            </a:ln>
          </p:spPr>
          <p:txBody>
            <a:bodyPr vert="horz" wrap="square" lIns="89606" tIns="44803" rIns="89606" bIns="44803" numCol="1" anchor="t" anchorCtr="0"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6" name="Freeform 380">
              <a:extLst>
                <a:ext uri="{FF2B5EF4-FFF2-40B4-BE49-F238E27FC236}">
                  <a16:creationId xmlns:a16="http://schemas.microsoft.com/office/drawing/2014/main" id="{86763548-E2DA-461D-8C3B-B433A3958D2A}"/>
                </a:ext>
              </a:extLst>
            </p:cNvPr>
            <p:cNvSpPr>
              <a:spLocks/>
            </p:cNvSpPr>
            <p:nvPr/>
          </p:nvSpPr>
          <p:spPr bwMode="auto">
            <a:xfrm>
              <a:off x="8833140" y="4844333"/>
              <a:ext cx="701245" cy="627559"/>
            </a:xfrm>
            <a:custGeom>
              <a:avLst/>
              <a:gdLst/>
              <a:ahLst/>
              <a:cxnLst>
                <a:cxn ang="0">
                  <a:pos x="224" y="8"/>
                </a:cxn>
                <a:cxn ang="0">
                  <a:pos x="230" y="23"/>
                </a:cxn>
                <a:cxn ang="0">
                  <a:pos x="236" y="43"/>
                </a:cxn>
                <a:cxn ang="0">
                  <a:pos x="245" y="57"/>
                </a:cxn>
                <a:cxn ang="0">
                  <a:pos x="247" y="65"/>
                </a:cxn>
                <a:cxn ang="0">
                  <a:pos x="245" y="80"/>
                </a:cxn>
                <a:cxn ang="0">
                  <a:pos x="240" y="94"/>
                </a:cxn>
                <a:cxn ang="0">
                  <a:pos x="216" y="126"/>
                </a:cxn>
                <a:cxn ang="0">
                  <a:pos x="208" y="143"/>
                </a:cxn>
                <a:cxn ang="0">
                  <a:pos x="198" y="169"/>
                </a:cxn>
                <a:cxn ang="0">
                  <a:pos x="279" y="189"/>
                </a:cxn>
                <a:cxn ang="0">
                  <a:pos x="348" y="214"/>
                </a:cxn>
                <a:cxn ang="0">
                  <a:pos x="369" y="246"/>
                </a:cxn>
                <a:cxn ang="0">
                  <a:pos x="371" y="263"/>
                </a:cxn>
                <a:cxn ang="0">
                  <a:pos x="354" y="259"/>
                </a:cxn>
                <a:cxn ang="0">
                  <a:pos x="324" y="244"/>
                </a:cxn>
                <a:cxn ang="0">
                  <a:pos x="314" y="275"/>
                </a:cxn>
                <a:cxn ang="0">
                  <a:pos x="356" y="269"/>
                </a:cxn>
                <a:cxn ang="0">
                  <a:pos x="367" y="271"/>
                </a:cxn>
                <a:cxn ang="0">
                  <a:pos x="367" y="289"/>
                </a:cxn>
                <a:cxn ang="0">
                  <a:pos x="387" y="277"/>
                </a:cxn>
                <a:cxn ang="0">
                  <a:pos x="389" y="297"/>
                </a:cxn>
                <a:cxn ang="0">
                  <a:pos x="379" y="309"/>
                </a:cxn>
                <a:cxn ang="0">
                  <a:pos x="377" y="326"/>
                </a:cxn>
                <a:cxn ang="0">
                  <a:pos x="413" y="340"/>
                </a:cxn>
                <a:cxn ang="0">
                  <a:pos x="422" y="354"/>
                </a:cxn>
                <a:cxn ang="0">
                  <a:pos x="405" y="366"/>
                </a:cxn>
                <a:cxn ang="0">
                  <a:pos x="403" y="354"/>
                </a:cxn>
                <a:cxn ang="0">
                  <a:pos x="385" y="350"/>
                </a:cxn>
                <a:cxn ang="0">
                  <a:pos x="365" y="338"/>
                </a:cxn>
                <a:cxn ang="0">
                  <a:pos x="328" y="322"/>
                </a:cxn>
                <a:cxn ang="0">
                  <a:pos x="342" y="354"/>
                </a:cxn>
                <a:cxn ang="0">
                  <a:pos x="326" y="352"/>
                </a:cxn>
                <a:cxn ang="0">
                  <a:pos x="302" y="350"/>
                </a:cxn>
                <a:cxn ang="0">
                  <a:pos x="283" y="364"/>
                </a:cxn>
                <a:cxn ang="0">
                  <a:pos x="251" y="358"/>
                </a:cxn>
                <a:cxn ang="0">
                  <a:pos x="240" y="330"/>
                </a:cxn>
                <a:cxn ang="0">
                  <a:pos x="234" y="336"/>
                </a:cxn>
                <a:cxn ang="0">
                  <a:pos x="206" y="313"/>
                </a:cxn>
                <a:cxn ang="0">
                  <a:pos x="177" y="309"/>
                </a:cxn>
                <a:cxn ang="0">
                  <a:pos x="171" y="330"/>
                </a:cxn>
                <a:cxn ang="0">
                  <a:pos x="110" y="328"/>
                </a:cxn>
                <a:cxn ang="0">
                  <a:pos x="68" y="313"/>
                </a:cxn>
                <a:cxn ang="0">
                  <a:pos x="68" y="289"/>
                </a:cxn>
                <a:cxn ang="0">
                  <a:pos x="35" y="320"/>
                </a:cxn>
                <a:cxn ang="0">
                  <a:pos x="31" y="303"/>
                </a:cxn>
                <a:cxn ang="0">
                  <a:pos x="37" y="283"/>
                </a:cxn>
                <a:cxn ang="0">
                  <a:pos x="37" y="236"/>
                </a:cxn>
                <a:cxn ang="0">
                  <a:pos x="47" y="206"/>
                </a:cxn>
                <a:cxn ang="0">
                  <a:pos x="43" y="183"/>
                </a:cxn>
                <a:cxn ang="0">
                  <a:pos x="25" y="151"/>
                </a:cxn>
                <a:cxn ang="0">
                  <a:pos x="2" y="108"/>
                </a:cxn>
              </a:cxnLst>
              <a:rect l="0" t="0" r="r" b="b"/>
              <a:pathLst>
                <a:path w="428" h="379">
                  <a:moveTo>
                    <a:pt x="0" y="10"/>
                  </a:moveTo>
                  <a:lnTo>
                    <a:pt x="98" y="6"/>
                  </a:lnTo>
                  <a:lnTo>
                    <a:pt x="226" y="0"/>
                  </a:lnTo>
                  <a:lnTo>
                    <a:pt x="224" y="2"/>
                  </a:lnTo>
                  <a:lnTo>
                    <a:pt x="224" y="8"/>
                  </a:lnTo>
                  <a:lnTo>
                    <a:pt x="228" y="4"/>
                  </a:lnTo>
                  <a:lnTo>
                    <a:pt x="234" y="6"/>
                  </a:lnTo>
                  <a:lnTo>
                    <a:pt x="234" y="12"/>
                  </a:lnTo>
                  <a:lnTo>
                    <a:pt x="228" y="16"/>
                  </a:lnTo>
                  <a:lnTo>
                    <a:pt x="230" y="23"/>
                  </a:lnTo>
                  <a:lnTo>
                    <a:pt x="236" y="27"/>
                  </a:lnTo>
                  <a:lnTo>
                    <a:pt x="230" y="35"/>
                  </a:lnTo>
                  <a:lnTo>
                    <a:pt x="232" y="39"/>
                  </a:lnTo>
                  <a:lnTo>
                    <a:pt x="243" y="37"/>
                  </a:lnTo>
                  <a:lnTo>
                    <a:pt x="236" y="43"/>
                  </a:lnTo>
                  <a:lnTo>
                    <a:pt x="240" y="49"/>
                  </a:lnTo>
                  <a:lnTo>
                    <a:pt x="236" y="47"/>
                  </a:lnTo>
                  <a:lnTo>
                    <a:pt x="234" y="49"/>
                  </a:lnTo>
                  <a:lnTo>
                    <a:pt x="238" y="53"/>
                  </a:lnTo>
                  <a:lnTo>
                    <a:pt x="245" y="57"/>
                  </a:lnTo>
                  <a:lnTo>
                    <a:pt x="245" y="61"/>
                  </a:lnTo>
                  <a:lnTo>
                    <a:pt x="251" y="63"/>
                  </a:lnTo>
                  <a:lnTo>
                    <a:pt x="253" y="65"/>
                  </a:lnTo>
                  <a:lnTo>
                    <a:pt x="253" y="65"/>
                  </a:lnTo>
                  <a:lnTo>
                    <a:pt x="247" y="65"/>
                  </a:lnTo>
                  <a:lnTo>
                    <a:pt x="243" y="71"/>
                  </a:lnTo>
                  <a:lnTo>
                    <a:pt x="236" y="75"/>
                  </a:lnTo>
                  <a:lnTo>
                    <a:pt x="232" y="80"/>
                  </a:lnTo>
                  <a:lnTo>
                    <a:pt x="238" y="82"/>
                  </a:lnTo>
                  <a:lnTo>
                    <a:pt x="245" y="80"/>
                  </a:lnTo>
                  <a:lnTo>
                    <a:pt x="240" y="88"/>
                  </a:lnTo>
                  <a:lnTo>
                    <a:pt x="240" y="90"/>
                  </a:lnTo>
                  <a:lnTo>
                    <a:pt x="234" y="90"/>
                  </a:lnTo>
                  <a:lnTo>
                    <a:pt x="240" y="92"/>
                  </a:lnTo>
                  <a:lnTo>
                    <a:pt x="240" y="94"/>
                  </a:lnTo>
                  <a:lnTo>
                    <a:pt x="226" y="110"/>
                  </a:lnTo>
                  <a:lnTo>
                    <a:pt x="220" y="112"/>
                  </a:lnTo>
                  <a:lnTo>
                    <a:pt x="218" y="118"/>
                  </a:lnTo>
                  <a:lnTo>
                    <a:pt x="222" y="120"/>
                  </a:lnTo>
                  <a:lnTo>
                    <a:pt x="216" y="126"/>
                  </a:lnTo>
                  <a:lnTo>
                    <a:pt x="216" y="132"/>
                  </a:lnTo>
                  <a:lnTo>
                    <a:pt x="210" y="136"/>
                  </a:lnTo>
                  <a:lnTo>
                    <a:pt x="216" y="136"/>
                  </a:lnTo>
                  <a:lnTo>
                    <a:pt x="214" y="138"/>
                  </a:lnTo>
                  <a:lnTo>
                    <a:pt x="208" y="143"/>
                  </a:lnTo>
                  <a:lnTo>
                    <a:pt x="212" y="157"/>
                  </a:lnTo>
                  <a:lnTo>
                    <a:pt x="204" y="157"/>
                  </a:lnTo>
                  <a:lnTo>
                    <a:pt x="210" y="163"/>
                  </a:lnTo>
                  <a:lnTo>
                    <a:pt x="208" y="167"/>
                  </a:lnTo>
                  <a:lnTo>
                    <a:pt x="198" y="169"/>
                  </a:lnTo>
                  <a:lnTo>
                    <a:pt x="202" y="175"/>
                  </a:lnTo>
                  <a:lnTo>
                    <a:pt x="202" y="181"/>
                  </a:lnTo>
                  <a:lnTo>
                    <a:pt x="206" y="187"/>
                  </a:lnTo>
                  <a:lnTo>
                    <a:pt x="200" y="193"/>
                  </a:lnTo>
                  <a:lnTo>
                    <a:pt x="279" y="189"/>
                  </a:lnTo>
                  <a:lnTo>
                    <a:pt x="356" y="183"/>
                  </a:lnTo>
                  <a:lnTo>
                    <a:pt x="356" y="185"/>
                  </a:lnTo>
                  <a:lnTo>
                    <a:pt x="354" y="191"/>
                  </a:lnTo>
                  <a:lnTo>
                    <a:pt x="350" y="204"/>
                  </a:lnTo>
                  <a:lnTo>
                    <a:pt x="348" y="214"/>
                  </a:lnTo>
                  <a:lnTo>
                    <a:pt x="350" y="220"/>
                  </a:lnTo>
                  <a:lnTo>
                    <a:pt x="354" y="226"/>
                  </a:lnTo>
                  <a:lnTo>
                    <a:pt x="363" y="234"/>
                  </a:lnTo>
                  <a:lnTo>
                    <a:pt x="365" y="240"/>
                  </a:lnTo>
                  <a:lnTo>
                    <a:pt x="369" y="246"/>
                  </a:lnTo>
                  <a:lnTo>
                    <a:pt x="369" y="248"/>
                  </a:lnTo>
                  <a:lnTo>
                    <a:pt x="371" y="254"/>
                  </a:lnTo>
                  <a:lnTo>
                    <a:pt x="375" y="259"/>
                  </a:lnTo>
                  <a:lnTo>
                    <a:pt x="379" y="261"/>
                  </a:lnTo>
                  <a:lnTo>
                    <a:pt x="371" y="263"/>
                  </a:lnTo>
                  <a:lnTo>
                    <a:pt x="371" y="261"/>
                  </a:lnTo>
                  <a:lnTo>
                    <a:pt x="369" y="263"/>
                  </a:lnTo>
                  <a:lnTo>
                    <a:pt x="363" y="261"/>
                  </a:lnTo>
                  <a:lnTo>
                    <a:pt x="356" y="256"/>
                  </a:lnTo>
                  <a:lnTo>
                    <a:pt x="354" y="259"/>
                  </a:lnTo>
                  <a:lnTo>
                    <a:pt x="350" y="256"/>
                  </a:lnTo>
                  <a:lnTo>
                    <a:pt x="344" y="256"/>
                  </a:lnTo>
                  <a:lnTo>
                    <a:pt x="338" y="250"/>
                  </a:lnTo>
                  <a:lnTo>
                    <a:pt x="332" y="246"/>
                  </a:lnTo>
                  <a:lnTo>
                    <a:pt x="324" y="244"/>
                  </a:lnTo>
                  <a:lnTo>
                    <a:pt x="318" y="246"/>
                  </a:lnTo>
                  <a:lnTo>
                    <a:pt x="310" y="261"/>
                  </a:lnTo>
                  <a:lnTo>
                    <a:pt x="306" y="265"/>
                  </a:lnTo>
                  <a:lnTo>
                    <a:pt x="306" y="271"/>
                  </a:lnTo>
                  <a:lnTo>
                    <a:pt x="314" y="275"/>
                  </a:lnTo>
                  <a:lnTo>
                    <a:pt x="322" y="275"/>
                  </a:lnTo>
                  <a:lnTo>
                    <a:pt x="340" y="273"/>
                  </a:lnTo>
                  <a:lnTo>
                    <a:pt x="346" y="271"/>
                  </a:lnTo>
                  <a:lnTo>
                    <a:pt x="350" y="265"/>
                  </a:lnTo>
                  <a:lnTo>
                    <a:pt x="356" y="269"/>
                  </a:lnTo>
                  <a:lnTo>
                    <a:pt x="361" y="263"/>
                  </a:lnTo>
                  <a:lnTo>
                    <a:pt x="363" y="269"/>
                  </a:lnTo>
                  <a:lnTo>
                    <a:pt x="369" y="265"/>
                  </a:lnTo>
                  <a:lnTo>
                    <a:pt x="369" y="265"/>
                  </a:lnTo>
                  <a:lnTo>
                    <a:pt x="367" y="271"/>
                  </a:lnTo>
                  <a:lnTo>
                    <a:pt x="352" y="279"/>
                  </a:lnTo>
                  <a:lnTo>
                    <a:pt x="354" y="281"/>
                  </a:lnTo>
                  <a:lnTo>
                    <a:pt x="359" y="285"/>
                  </a:lnTo>
                  <a:lnTo>
                    <a:pt x="365" y="283"/>
                  </a:lnTo>
                  <a:lnTo>
                    <a:pt x="367" y="289"/>
                  </a:lnTo>
                  <a:lnTo>
                    <a:pt x="373" y="289"/>
                  </a:lnTo>
                  <a:lnTo>
                    <a:pt x="375" y="283"/>
                  </a:lnTo>
                  <a:lnTo>
                    <a:pt x="377" y="277"/>
                  </a:lnTo>
                  <a:lnTo>
                    <a:pt x="385" y="271"/>
                  </a:lnTo>
                  <a:lnTo>
                    <a:pt x="387" y="277"/>
                  </a:lnTo>
                  <a:lnTo>
                    <a:pt x="387" y="283"/>
                  </a:lnTo>
                  <a:lnTo>
                    <a:pt x="393" y="287"/>
                  </a:lnTo>
                  <a:lnTo>
                    <a:pt x="393" y="293"/>
                  </a:lnTo>
                  <a:lnTo>
                    <a:pt x="391" y="299"/>
                  </a:lnTo>
                  <a:lnTo>
                    <a:pt x="389" y="297"/>
                  </a:lnTo>
                  <a:lnTo>
                    <a:pt x="383" y="295"/>
                  </a:lnTo>
                  <a:lnTo>
                    <a:pt x="377" y="301"/>
                  </a:lnTo>
                  <a:lnTo>
                    <a:pt x="381" y="307"/>
                  </a:lnTo>
                  <a:lnTo>
                    <a:pt x="385" y="311"/>
                  </a:lnTo>
                  <a:lnTo>
                    <a:pt x="379" y="309"/>
                  </a:lnTo>
                  <a:lnTo>
                    <a:pt x="373" y="311"/>
                  </a:lnTo>
                  <a:lnTo>
                    <a:pt x="375" y="315"/>
                  </a:lnTo>
                  <a:lnTo>
                    <a:pt x="369" y="318"/>
                  </a:lnTo>
                  <a:lnTo>
                    <a:pt x="371" y="324"/>
                  </a:lnTo>
                  <a:lnTo>
                    <a:pt x="377" y="326"/>
                  </a:lnTo>
                  <a:lnTo>
                    <a:pt x="383" y="328"/>
                  </a:lnTo>
                  <a:lnTo>
                    <a:pt x="387" y="334"/>
                  </a:lnTo>
                  <a:lnTo>
                    <a:pt x="395" y="334"/>
                  </a:lnTo>
                  <a:lnTo>
                    <a:pt x="401" y="338"/>
                  </a:lnTo>
                  <a:lnTo>
                    <a:pt x="413" y="340"/>
                  </a:lnTo>
                  <a:lnTo>
                    <a:pt x="418" y="342"/>
                  </a:lnTo>
                  <a:lnTo>
                    <a:pt x="422" y="348"/>
                  </a:lnTo>
                  <a:lnTo>
                    <a:pt x="426" y="350"/>
                  </a:lnTo>
                  <a:lnTo>
                    <a:pt x="428" y="352"/>
                  </a:lnTo>
                  <a:lnTo>
                    <a:pt x="422" y="354"/>
                  </a:lnTo>
                  <a:lnTo>
                    <a:pt x="422" y="358"/>
                  </a:lnTo>
                  <a:lnTo>
                    <a:pt x="420" y="364"/>
                  </a:lnTo>
                  <a:lnTo>
                    <a:pt x="418" y="370"/>
                  </a:lnTo>
                  <a:lnTo>
                    <a:pt x="409" y="360"/>
                  </a:lnTo>
                  <a:lnTo>
                    <a:pt x="405" y="366"/>
                  </a:lnTo>
                  <a:lnTo>
                    <a:pt x="403" y="372"/>
                  </a:lnTo>
                  <a:lnTo>
                    <a:pt x="397" y="379"/>
                  </a:lnTo>
                  <a:lnTo>
                    <a:pt x="401" y="366"/>
                  </a:lnTo>
                  <a:lnTo>
                    <a:pt x="405" y="360"/>
                  </a:lnTo>
                  <a:lnTo>
                    <a:pt x="403" y="354"/>
                  </a:lnTo>
                  <a:lnTo>
                    <a:pt x="401" y="360"/>
                  </a:lnTo>
                  <a:lnTo>
                    <a:pt x="397" y="360"/>
                  </a:lnTo>
                  <a:lnTo>
                    <a:pt x="391" y="354"/>
                  </a:lnTo>
                  <a:lnTo>
                    <a:pt x="391" y="348"/>
                  </a:lnTo>
                  <a:lnTo>
                    <a:pt x="385" y="350"/>
                  </a:lnTo>
                  <a:lnTo>
                    <a:pt x="377" y="348"/>
                  </a:lnTo>
                  <a:lnTo>
                    <a:pt x="373" y="342"/>
                  </a:lnTo>
                  <a:lnTo>
                    <a:pt x="367" y="344"/>
                  </a:lnTo>
                  <a:lnTo>
                    <a:pt x="361" y="344"/>
                  </a:lnTo>
                  <a:lnTo>
                    <a:pt x="365" y="338"/>
                  </a:lnTo>
                  <a:lnTo>
                    <a:pt x="363" y="334"/>
                  </a:lnTo>
                  <a:lnTo>
                    <a:pt x="356" y="332"/>
                  </a:lnTo>
                  <a:lnTo>
                    <a:pt x="350" y="330"/>
                  </a:lnTo>
                  <a:lnTo>
                    <a:pt x="328" y="322"/>
                  </a:lnTo>
                  <a:lnTo>
                    <a:pt x="328" y="322"/>
                  </a:lnTo>
                  <a:lnTo>
                    <a:pt x="330" y="328"/>
                  </a:lnTo>
                  <a:lnTo>
                    <a:pt x="342" y="336"/>
                  </a:lnTo>
                  <a:lnTo>
                    <a:pt x="344" y="346"/>
                  </a:lnTo>
                  <a:lnTo>
                    <a:pt x="338" y="348"/>
                  </a:lnTo>
                  <a:lnTo>
                    <a:pt x="342" y="354"/>
                  </a:lnTo>
                  <a:lnTo>
                    <a:pt x="338" y="360"/>
                  </a:lnTo>
                  <a:lnTo>
                    <a:pt x="332" y="364"/>
                  </a:lnTo>
                  <a:lnTo>
                    <a:pt x="328" y="368"/>
                  </a:lnTo>
                  <a:lnTo>
                    <a:pt x="324" y="362"/>
                  </a:lnTo>
                  <a:lnTo>
                    <a:pt x="326" y="352"/>
                  </a:lnTo>
                  <a:lnTo>
                    <a:pt x="318" y="350"/>
                  </a:lnTo>
                  <a:lnTo>
                    <a:pt x="314" y="352"/>
                  </a:lnTo>
                  <a:lnTo>
                    <a:pt x="310" y="346"/>
                  </a:lnTo>
                  <a:lnTo>
                    <a:pt x="308" y="348"/>
                  </a:lnTo>
                  <a:lnTo>
                    <a:pt x="302" y="350"/>
                  </a:lnTo>
                  <a:lnTo>
                    <a:pt x="295" y="350"/>
                  </a:lnTo>
                  <a:lnTo>
                    <a:pt x="293" y="356"/>
                  </a:lnTo>
                  <a:lnTo>
                    <a:pt x="293" y="364"/>
                  </a:lnTo>
                  <a:lnTo>
                    <a:pt x="289" y="368"/>
                  </a:lnTo>
                  <a:lnTo>
                    <a:pt x="283" y="364"/>
                  </a:lnTo>
                  <a:lnTo>
                    <a:pt x="281" y="364"/>
                  </a:lnTo>
                  <a:lnTo>
                    <a:pt x="275" y="368"/>
                  </a:lnTo>
                  <a:lnTo>
                    <a:pt x="263" y="360"/>
                  </a:lnTo>
                  <a:lnTo>
                    <a:pt x="257" y="362"/>
                  </a:lnTo>
                  <a:lnTo>
                    <a:pt x="251" y="358"/>
                  </a:lnTo>
                  <a:lnTo>
                    <a:pt x="253" y="354"/>
                  </a:lnTo>
                  <a:lnTo>
                    <a:pt x="251" y="346"/>
                  </a:lnTo>
                  <a:lnTo>
                    <a:pt x="245" y="342"/>
                  </a:lnTo>
                  <a:lnTo>
                    <a:pt x="240" y="338"/>
                  </a:lnTo>
                  <a:lnTo>
                    <a:pt x="240" y="330"/>
                  </a:lnTo>
                  <a:lnTo>
                    <a:pt x="240" y="330"/>
                  </a:lnTo>
                  <a:lnTo>
                    <a:pt x="240" y="324"/>
                  </a:lnTo>
                  <a:lnTo>
                    <a:pt x="240" y="330"/>
                  </a:lnTo>
                  <a:lnTo>
                    <a:pt x="238" y="330"/>
                  </a:lnTo>
                  <a:lnTo>
                    <a:pt x="234" y="336"/>
                  </a:lnTo>
                  <a:lnTo>
                    <a:pt x="224" y="332"/>
                  </a:lnTo>
                  <a:lnTo>
                    <a:pt x="216" y="332"/>
                  </a:lnTo>
                  <a:lnTo>
                    <a:pt x="214" y="322"/>
                  </a:lnTo>
                  <a:lnTo>
                    <a:pt x="208" y="320"/>
                  </a:lnTo>
                  <a:lnTo>
                    <a:pt x="206" y="313"/>
                  </a:lnTo>
                  <a:lnTo>
                    <a:pt x="194" y="313"/>
                  </a:lnTo>
                  <a:lnTo>
                    <a:pt x="190" y="315"/>
                  </a:lnTo>
                  <a:lnTo>
                    <a:pt x="188" y="311"/>
                  </a:lnTo>
                  <a:lnTo>
                    <a:pt x="190" y="305"/>
                  </a:lnTo>
                  <a:lnTo>
                    <a:pt x="177" y="309"/>
                  </a:lnTo>
                  <a:lnTo>
                    <a:pt x="171" y="313"/>
                  </a:lnTo>
                  <a:lnTo>
                    <a:pt x="167" y="315"/>
                  </a:lnTo>
                  <a:lnTo>
                    <a:pt x="161" y="315"/>
                  </a:lnTo>
                  <a:lnTo>
                    <a:pt x="167" y="320"/>
                  </a:lnTo>
                  <a:lnTo>
                    <a:pt x="171" y="330"/>
                  </a:lnTo>
                  <a:lnTo>
                    <a:pt x="165" y="330"/>
                  </a:lnTo>
                  <a:lnTo>
                    <a:pt x="157" y="334"/>
                  </a:lnTo>
                  <a:lnTo>
                    <a:pt x="151" y="336"/>
                  </a:lnTo>
                  <a:lnTo>
                    <a:pt x="120" y="330"/>
                  </a:lnTo>
                  <a:lnTo>
                    <a:pt x="110" y="328"/>
                  </a:lnTo>
                  <a:lnTo>
                    <a:pt x="104" y="324"/>
                  </a:lnTo>
                  <a:lnTo>
                    <a:pt x="92" y="320"/>
                  </a:lnTo>
                  <a:lnTo>
                    <a:pt x="80" y="315"/>
                  </a:lnTo>
                  <a:lnTo>
                    <a:pt x="74" y="315"/>
                  </a:lnTo>
                  <a:lnTo>
                    <a:pt x="68" y="313"/>
                  </a:lnTo>
                  <a:lnTo>
                    <a:pt x="70" y="309"/>
                  </a:lnTo>
                  <a:lnTo>
                    <a:pt x="74" y="307"/>
                  </a:lnTo>
                  <a:lnTo>
                    <a:pt x="74" y="301"/>
                  </a:lnTo>
                  <a:lnTo>
                    <a:pt x="72" y="295"/>
                  </a:lnTo>
                  <a:lnTo>
                    <a:pt x="68" y="289"/>
                  </a:lnTo>
                  <a:lnTo>
                    <a:pt x="65" y="305"/>
                  </a:lnTo>
                  <a:lnTo>
                    <a:pt x="59" y="309"/>
                  </a:lnTo>
                  <a:lnTo>
                    <a:pt x="65" y="313"/>
                  </a:lnTo>
                  <a:lnTo>
                    <a:pt x="63" y="318"/>
                  </a:lnTo>
                  <a:lnTo>
                    <a:pt x="35" y="320"/>
                  </a:lnTo>
                  <a:lnTo>
                    <a:pt x="29" y="324"/>
                  </a:lnTo>
                  <a:lnTo>
                    <a:pt x="23" y="320"/>
                  </a:lnTo>
                  <a:lnTo>
                    <a:pt x="23" y="313"/>
                  </a:lnTo>
                  <a:lnTo>
                    <a:pt x="29" y="309"/>
                  </a:lnTo>
                  <a:lnTo>
                    <a:pt x="31" y="303"/>
                  </a:lnTo>
                  <a:lnTo>
                    <a:pt x="29" y="297"/>
                  </a:lnTo>
                  <a:lnTo>
                    <a:pt x="29" y="297"/>
                  </a:lnTo>
                  <a:lnTo>
                    <a:pt x="29" y="297"/>
                  </a:lnTo>
                  <a:lnTo>
                    <a:pt x="35" y="289"/>
                  </a:lnTo>
                  <a:lnTo>
                    <a:pt x="37" y="283"/>
                  </a:lnTo>
                  <a:lnTo>
                    <a:pt x="35" y="269"/>
                  </a:lnTo>
                  <a:lnTo>
                    <a:pt x="31" y="261"/>
                  </a:lnTo>
                  <a:lnTo>
                    <a:pt x="35" y="254"/>
                  </a:lnTo>
                  <a:lnTo>
                    <a:pt x="33" y="242"/>
                  </a:lnTo>
                  <a:lnTo>
                    <a:pt x="37" y="236"/>
                  </a:lnTo>
                  <a:lnTo>
                    <a:pt x="41" y="230"/>
                  </a:lnTo>
                  <a:lnTo>
                    <a:pt x="43" y="224"/>
                  </a:lnTo>
                  <a:lnTo>
                    <a:pt x="45" y="218"/>
                  </a:lnTo>
                  <a:lnTo>
                    <a:pt x="45" y="212"/>
                  </a:lnTo>
                  <a:lnTo>
                    <a:pt x="47" y="206"/>
                  </a:lnTo>
                  <a:lnTo>
                    <a:pt x="45" y="200"/>
                  </a:lnTo>
                  <a:lnTo>
                    <a:pt x="47" y="195"/>
                  </a:lnTo>
                  <a:lnTo>
                    <a:pt x="45" y="189"/>
                  </a:lnTo>
                  <a:lnTo>
                    <a:pt x="47" y="183"/>
                  </a:lnTo>
                  <a:lnTo>
                    <a:pt x="43" y="183"/>
                  </a:lnTo>
                  <a:lnTo>
                    <a:pt x="35" y="169"/>
                  </a:lnTo>
                  <a:lnTo>
                    <a:pt x="35" y="163"/>
                  </a:lnTo>
                  <a:lnTo>
                    <a:pt x="31" y="157"/>
                  </a:lnTo>
                  <a:lnTo>
                    <a:pt x="29" y="157"/>
                  </a:lnTo>
                  <a:lnTo>
                    <a:pt x="25" y="151"/>
                  </a:lnTo>
                  <a:lnTo>
                    <a:pt x="21" y="145"/>
                  </a:lnTo>
                  <a:lnTo>
                    <a:pt x="23" y="134"/>
                  </a:lnTo>
                  <a:lnTo>
                    <a:pt x="17" y="122"/>
                  </a:lnTo>
                  <a:lnTo>
                    <a:pt x="13" y="116"/>
                  </a:lnTo>
                  <a:lnTo>
                    <a:pt x="2" y="108"/>
                  </a:lnTo>
                  <a:lnTo>
                    <a:pt x="0" y="10"/>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Freeform 388">
              <a:extLst>
                <a:ext uri="{FF2B5EF4-FFF2-40B4-BE49-F238E27FC236}">
                  <a16:creationId xmlns:a16="http://schemas.microsoft.com/office/drawing/2014/main" id="{18C6BEEE-564C-487F-86E8-4763A0BB31AA}"/>
                </a:ext>
              </a:extLst>
            </p:cNvPr>
            <p:cNvSpPr>
              <a:spLocks/>
            </p:cNvSpPr>
            <p:nvPr/>
          </p:nvSpPr>
          <p:spPr bwMode="auto">
            <a:xfrm>
              <a:off x="9160116" y="4501575"/>
              <a:ext cx="442373" cy="774928"/>
            </a:xfrm>
            <a:custGeom>
              <a:avLst/>
              <a:gdLst/>
              <a:ahLst/>
              <a:cxnLst>
                <a:cxn ang="0">
                  <a:pos x="28" y="193"/>
                </a:cxn>
                <a:cxn ang="0">
                  <a:pos x="32" y="183"/>
                </a:cxn>
                <a:cxn ang="0">
                  <a:pos x="30" y="169"/>
                </a:cxn>
                <a:cxn ang="0">
                  <a:pos x="30" y="164"/>
                </a:cxn>
                <a:cxn ang="0">
                  <a:pos x="24" y="158"/>
                </a:cxn>
                <a:cxn ang="0">
                  <a:pos x="22" y="142"/>
                </a:cxn>
                <a:cxn ang="0">
                  <a:pos x="32" y="138"/>
                </a:cxn>
                <a:cxn ang="0">
                  <a:pos x="32" y="132"/>
                </a:cxn>
                <a:cxn ang="0">
                  <a:pos x="34" y="118"/>
                </a:cxn>
                <a:cxn ang="0">
                  <a:pos x="42" y="101"/>
                </a:cxn>
                <a:cxn ang="0">
                  <a:pos x="40" y="89"/>
                </a:cxn>
                <a:cxn ang="0">
                  <a:pos x="55" y="81"/>
                </a:cxn>
                <a:cxn ang="0">
                  <a:pos x="63" y="73"/>
                </a:cxn>
                <a:cxn ang="0">
                  <a:pos x="69" y="55"/>
                </a:cxn>
                <a:cxn ang="0">
                  <a:pos x="67" y="48"/>
                </a:cxn>
                <a:cxn ang="0">
                  <a:pos x="67" y="32"/>
                </a:cxn>
                <a:cxn ang="0">
                  <a:pos x="73" y="26"/>
                </a:cxn>
                <a:cxn ang="0">
                  <a:pos x="87" y="22"/>
                </a:cxn>
                <a:cxn ang="0">
                  <a:pos x="189" y="6"/>
                </a:cxn>
                <a:cxn ang="0">
                  <a:pos x="250" y="4"/>
                </a:cxn>
                <a:cxn ang="0">
                  <a:pos x="270" y="437"/>
                </a:cxn>
                <a:cxn ang="0">
                  <a:pos x="254" y="441"/>
                </a:cxn>
                <a:cxn ang="0">
                  <a:pos x="242" y="445"/>
                </a:cxn>
                <a:cxn ang="0">
                  <a:pos x="234" y="441"/>
                </a:cxn>
                <a:cxn ang="0">
                  <a:pos x="205" y="451"/>
                </a:cxn>
                <a:cxn ang="0">
                  <a:pos x="195" y="451"/>
                </a:cxn>
                <a:cxn ang="0">
                  <a:pos x="189" y="459"/>
                </a:cxn>
                <a:cxn ang="0">
                  <a:pos x="177" y="466"/>
                </a:cxn>
                <a:cxn ang="0">
                  <a:pos x="171" y="453"/>
                </a:cxn>
                <a:cxn ang="0">
                  <a:pos x="156" y="433"/>
                </a:cxn>
                <a:cxn ang="0">
                  <a:pos x="152" y="411"/>
                </a:cxn>
                <a:cxn ang="0">
                  <a:pos x="158" y="390"/>
                </a:cxn>
                <a:cxn ang="0">
                  <a:pos x="8" y="394"/>
                </a:cxn>
                <a:cxn ang="0">
                  <a:pos x="0" y="376"/>
                </a:cxn>
                <a:cxn ang="0">
                  <a:pos x="6" y="364"/>
                </a:cxn>
                <a:cxn ang="0">
                  <a:pos x="16" y="345"/>
                </a:cxn>
                <a:cxn ang="0">
                  <a:pos x="18" y="339"/>
                </a:cxn>
                <a:cxn ang="0">
                  <a:pos x="20" y="325"/>
                </a:cxn>
                <a:cxn ang="0">
                  <a:pos x="42" y="301"/>
                </a:cxn>
                <a:cxn ang="0">
                  <a:pos x="42" y="297"/>
                </a:cxn>
                <a:cxn ang="0">
                  <a:pos x="40" y="289"/>
                </a:cxn>
                <a:cxn ang="0">
                  <a:pos x="45" y="278"/>
                </a:cxn>
                <a:cxn ang="0">
                  <a:pos x="55" y="272"/>
                </a:cxn>
                <a:cxn ang="0">
                  <a:pos x="47" y="264"/>
                </a:cxn>
                <a:cxn ang="0">
                  <a:pos x="38" y="254"/>
                </a:cxn>
                <a:cxn ang="0">
                  <a:pos x="45" y="244"/>
                </a:cxn>
                <a:cxn ang="0">
                  <a:pos x="38" y="234"/>
                </a:cxn>
                <a:cxn ang="0">
                  <a:pos x="36" y="219"/>
                </a:cxn>
                <a:cxn ang="0">
                  <a:pos x="26" y="215"/>
                </a:cxn>
              </a:cxnLst>
              <a:rect l="0" t="0" r="r" b="b"/>
              <a:pathLst>
                <a:path w="270" h="468">
                  <a:moveTo>
                    <a:pt x="28" y="207"/>
                  </a:moveTo>
                  <a:lnTo>
                    <a:pt x="30" y="199"/>
                  </a:lnTo>
                  <a:lnTo>
                    <a:pt x="28" y="193"/>
                  </a:lnTo>
                  <a:lnTo>
                    <a:pt x="34" y="193"/>
                  </a:lnTo>
                  <a:lnTo>
                    <a:pt x="34" y="193"/>
                  </a:lnTo>
                  <a:lnTo>
                    <a:pt x="32" y="183"/>
                  </a:lnTo>
                  <a:lnTo>
                    <a:pt x="30" y="181"/>
                  </a:lnTo>
                  <a:lnTo>
                    <a:pt x="28" y="175"/>
                  </a:lnTo>
                  <a:lnTo>
                    <a:pt x="30" y="169"/>
                  </a:lnTo>
                  <a:lnTo>
                    <a:pt x="30" y="171"/>
                  </a:lnTo>
                  <a:lnTo>
                    <a:pt x="24" y="169"/>
                  </a:lnTo>
                  <a:lnTo>
                    <a:pt x="30" y="164"/>
                  </a:lnTo>
                  <a:lnTo>
                    <a:pt x="26" y="160"/>
                  </a:lnTo>
                  <a:lnTo>
                    <a:pt x="20" y="164"/>
                  </a:lnTo>
                  <a:lnTo>
                    <a:pt x="24" y="158"/>
                  </a:lnTo>
                  <a:lnTo>
                    <a:pt x="20" y="152"/>
                  </a:lnTo>
                  <a:lnTo>
                    <a:pt x="26" y="148"/>
                  </a:lnTo>
                  <a:lnTo>
                    <a:pt x="22" y="142"/>
                  </a:lnTo>
                  <a:lnTo>
                    <a:pt x="26" y="140"/>
                  </a:lnTo>
                  <a:lnTo>
                    <a:pt x="26" y="142"/>
                  </a:lnTo>
                  <a:lnTo>
                    <a:pt x="32" y="138"/>
                  </a:lnTo>
                  <a:lnTo>
                    <a:pt x="26" y="136"/>
                  </a:lnTo>
                  <a:lnTo>
                    <a:pt x="26" y="132"/>
                  </a:lnTo>
                  <a:lnTo>
                    <a:pt x="32" y="132"/>
                  </a:lnTo>
                  <a:lnTo>
                    <a:pt x="34" y="128"/>
                  </a:lnTo>
                  <a:lnTo>
                    <a:pt x="32" y="124"/>
                  </a:lnTo>
                  <a:lnTo>
                    <a:pt x="34" y="118"/>
                  </a:lnTo>
                  <a:lnTo>
                    <a:pt x="30" y="114"/>
                  </a:lnTo>
                  <a:lnTo>
                    <a:pt x="45" y="107"/>
                  </a:lnTo>
                  <a:lnTo>
                    <a:pt x="42" y="101"/>
                  </a:lnTo>
                  <a:lnTo>
                    <a:pt x="42" y="95"/>
                  </a:lnTo>
                  <a:lnTo>
                    <a:pt x="45" y="93"/>
                  </a:lnTo>
                  <a:lnTo>
                    <a:pt x="40" y="89"/>
                  </a:lnTo>
                  <a:lnTo>
                    <a:pt x="47" y="91"/>
                  </a:lnTo>
                  <a:lnTo>
                    <a:pt x="49" y="87"/>
                  </a:lnTo>
                  <a:lnTo>
                    <a:pt x="55" y="81"/>
                  </a:lnTo>
                  <a:lnTo>
                    <a:pt x="53" y="75"/>
                  </a:lnTo>
                  <a:lnTo>
                    <a:pt x="59" y="75"/>
                  </a:lnTo>
                  <a:lnTo>
                    <a:pt x="63" y="73"/>
                  </a:lnTo>
                  <a:lnTo>
                    <a:pt x="67" y="67"/>
                  </a:lnTo>
                  <a:lnTo>
                    <a:pt x="65" y="63"/>
                  </a:lnTo>
                  <a:lnTo>
                    <a:pt x="69" y="55"/>
                  </a:lnTo>
                  <a:lnTo>
                    <a:pt x="65" y="53"/>
                  </a:lnTo>
                  <a:lnTo>
                    <a:pt x="65" y="42"/>
                  </a:lnTo>
                  <a:lnTo>
                    <a:pt x="67" y="48"/>
                  </a:lnTo>
                  <a:lnTo>
                    <a:pt x="73" y="44"/>
                  </a:lnTo>
                  <a:lnTo>
                    <a:pt x="67" y="42"/>
                  </a:lnTo>
                  <a:lnTo>
                    <a:pt x="67" y="32"/>
                  </a:lnTo>
                  <a:lnTo>
                    <a:pt x="69" y="40"/>
                  </a:lnTo>
                  <a:lnTo>
                    <a:pt x="73" y="38"/>
                  </a:lnTo>
                  <a:lnTo>
                    <a:pt x="73" y="26"/>
                  </a:lnTo>
                  <a:lnTo>
                    <a:pt x="75" y="30"/>
                  </a:lnTo>
                  <a:lnTo>
                    <a:pt x="81" y="26"/>
                  </a:lnTo>
                  <a:lnTo>
                    <a:pt x="87" y="22"/>
                  </a:lnTo>
                  <a:lnTo>
                    <a:pt x="87" y="14"/>
                  </a:lnTo>
                  <a:lnTo>
                    <a:pt x="83" y="14"/>
                  </a:lnTo>
                  <a:lnTo>
                    <a:pt x="189" y="6"/>
                  </a:lnTo>
                  <a:lnTo>
                    <a:pt x="246" y="0"/>
                  </a:lnTo>
                  <a:lnTo>
                    <a:pt x="248" y="0"/>
                  </a:lnTo>
                  <a:lnTo>
                    <a:pt x="250" y="4"/>
                  </a:lnTo>
                  <a:lnTo>
                    <a:pt x="256" y="8"/>
                  </a:lnTo>
                  <a:lnTo>
                    <a:pt x="250" y="295"/>
                  </a:lnTo>
                  <a:lnTo>
                    <a:pt x="270" y="437"/>
                  </a:lnTo>
                  <a:lnTo>
                    <a:pt x="270" y="439"/>
                  </a:lnTo>
                  <a:lnTo>
                    <a:pt x="266" y="445"/>
                  </a:lnTo>
                  <a:lnTo>
                    <a:pt x="254" y="441"/>
                  </a:lnTo>
                  <a:lnTo>
                    <a:pt x="252" y="443"/>
                  </a:lnTo>
                  <a:lnTo>
                    <a:pt x="246" y="445"/>
                  </a:lnTo>
                  <a:lnTo>
                    <a:pt x="242" y="445"/>
                  </a:lnTo>
                  <a:lnTo>
                    <a:pt x="234" y="439"/>
                  </a:lnTo>
                  <a:lnTo>
                    <a:pt x="224" y="441"/>
                  </a:lnTo>
                  <a:lnTo>
                    <a:pt x="234" y="441"/>
                  </a:lnTo>
                  <a:lnTo>
                    <a:pt x="230" y="443"/>
                  </a:lnTo>
                  <a:lnTo>
                    <a:pt x="218" y="445"/>
                  </a:lnTo>
                  <a:lnTo>
                    <a:pt x="205" y="451"/>
                  </a:lnTo>
                  <a:lnTo>
                    <a:pt x="199" y="451"/>
                  </a:lnTo>
                  <a:lnTo>
                    <a:pt x="201" y="449"/>
                  </a:lnTo>
                  <a:lnTo>
                    <a:pt x="195" y="451"/>
                  </a:lnTo>
                  <a:lnTo>
                    <a:pt x="197" y="451"/>
                  </a:lnTo>
                  <a:lnTo>
                    <a:pt x="195" y="455"/>
                  </a:lnTo>
                  <a:lnTo>
                    <a:pt x="189" y="459"/>
                  </a:lnTo>
                  <a:lnTo>
                    <a:pt x="187" y="466"/>
                  </a:lnTo>
                  <a:lnTo>
                    <a:pt x="181" y="468"/>
                  </a:lnTo>
                  <a:lnTo>
                    <a:pt x="177" y="466"/>
                  </a:lnTo>
                  <a:lnTo>
                    <a:pt x="173" y="461"/>
                  </a:lnTo>
                  <a:lnTo>
                    <a:pt x="171" y="455"/>
                  </a:lnTo>
                  <a:lnTo>
                    <a:pt x="171" y="453"/>
                  </a:lnTo>
                  <a:lnTo>
                    <a:pt x="167" y="447"/>
                  </a:lnTo>
                  <a:lnTo>
                    <a:pt x="165" y="441"/>
                  </a:lnTo>
                  <a:lnTo>
                    <a:pt x="156" y="433"/>
                  </a:lnTo>
                  <a:lnTo>
                    <a:pt x="152" y="427"/>
                  </a:lnTo>
                  <a:lnTo>
                    <a:pt x="150" y="421"/>
                  </a:lnTo>
                  <a:lnTo>
                    <a:pt x="152" y="411"/>
                  </a:lnTo>
                  <a:lnTo>
                    <a:pt x="156" y="398"/>
                  </a:lnTo>
                  <a:lnTo>
                    <a:pt x="158" y="392"/>
                  </a:lnTo>
                  <a:lnTo>
                    <a:pt x="158" y="390"/>
                  </a:lnTo>
                  <a:lnTo>
                    <a:pt x="81" y="396"/>
                  </a:lnTo>
                  <a:lnTo>
                    <a:pt x="2" y="400"/>
                  </a:lnTo>
                  <a:lnTo>
                    <a:pt x="8" y="394"/>
                  </a:lnTo>
                  <a:lnTo>
                    <a:pt x="4" y="388"/>
                  </a:lnTo>
                  <a:lnTo>
                    <a:pt x="4" y="382"/>
                  </a:lnTo>
                  <a:lnTo>
                    <a:pt x="0" y="376"/>
                  </a:lnTo>
                  <a:lnTo>
                    <a:pt x="10" y="374"/>
                  </a:lnTo>
                  <a:lnTo>
                    <a:pt x="12" y="370"/>
                  </a:lnTo>
                  <a:lnTo>
                    <a:pt x="6" y="364"/>
                  </a:lnTo>
                  <a:lnTo>
                    <a:pt x="14" y="364"/>
                  </a:lnTo>
                  <a:lnTo>
                    <a:pt x="10" y="350"/>
                  </a:lnTo>
                  <a:lnTo>
                    <a:pt x="16" y="345"/>
                  </a:lnTo>
                  <a:lnTo>
                    <a:pt x="18" y="343"/>
                  </a:lnTo>
                  <a:lnTo>
                    <a:pt x="12" y="343"/>
                  </a:lnTo>
                  <a:lnTo>
                    <a:pt x="18" y="339"/>
                  </a:lnTo>
                  <a:lnTo>
                    <a:pt x="18" y="333"/>
                  </a:lnTo>
                  <a:lnTo>
                    <a:pt x="24" y="327"/>
                  </a:lnTo>
                  <a:lnTo>
                    <a:pt x="20" y="325"/>
                  </a:lnTo>
                  <a:lnTo>
                    <a:pt x="22" y="319"/>
                  </a:lnTo>
                  <a:lnTo>
                    <a:pt x="28" y="317"/>
                  </a:lnTo>
                  <a:lnTo>
                    <a:pt x="42" y="301"/>
                  </a:lnTo>
                  <a:lnTo>
                    <a:pt x="42" y="299"/>
                  </a:lnTo>
                  <a:lnTo>
                    <a:pt x="36" y="297"/>
                  </a:lnTo>
                  <a:lnTo>
                    <a:pt x="42" y="297"/>
                  </a:lnTo>
                  <a:lnTo>
                    <a:pt x="42" y="295"/>
                  </a:lnTo>
                  <a:lnTo>
                    <a:pt x="47" y="287"/>
                  </a:lnTo>
                  <a:lnTo>
                    <a:pt x="40" y="289"/>
                  </a:lnTo>
                  <a:lnTo>
                    <a:pt x="34" y="287"/>
                  </a:lnTo>
                  <a:lnTo>
                    <a:pt x="38" y="282"/>
                  </a:lnTo>
                  <a:lnTo>
                    <a:pt x="45" y="278"/>
                  </a:lnTo>
                  <a:lnTo>
                    <a:pt x="49" y="272"/>
                  </a:lnTo>
                  <a:lnTo>
                    <a:pt x="55" y="272"/>
                  </a:lnTo>
                  <a:lnTo>
                    <a:pt x="55" y="272"/>
                  </a:lnTo>
                  <a:lnTo>
                    <a:pt x="53" y="270"/>
                  </a:lnTo>
                  <a:lnTo>
                    <a:pt x="47" y="268"/>
                  </a:lnTo>
                  <a:lnTo>
                    <a:pt x="47" y="264"/>
                  </a:lnTo>
                  <a:lnTo>
                    <a:pt x="40" y="260"/>
                  </a:lnTo>
                  <a:lnTo>
                    <a:pt x="36" y="256"/>
                  </a:lnTo>
                  <a:lnTo>
                    <a:pt x="38" y="254"/>
                  </a:lnTo>
                  <a:lnTo>
                    <a:pt x="42" y="256"/>
                  </a:lnTo>
                  <a:lnTo>
                    <a:pt x="38" y="250"/>
                  </a:lnTo>
                  <a:lnTo>
                    <a:pt x="45" y="244"/>
                  </a:lnTo>
                  <a:lnTo>
                    <a:pt x="34" y="246"/>
                  </a:lnTo>
                  <a:lnTo>
                    <a:pt x="32" y="242"/>
                  </a:lnTo>
                  <a:lnTo>
                    <a:pt x="38" y="234"/>
                  </a:lnTo>
                  <a:lnTo>
                    <a:pt x="32" y="230"/>
                  </a:lnTo>
                  <a:lnTo>
                    <a:pt x="30" y="223"/>
                  </a:lnTo>
                  <a:lnTo>
                    <a:pt x="36" y="219"/>
                  </a:lnTo>
                  <a:lnTo>
                    <a:pt x="36" y="213"/>
                  </a:lnTo>
                  <a:lnTo>
                    <a:pt x="30" y="211"/>
                  </a:lnTo>
                  <a:lnTo>
                    <a:pt x="26" y="215"/>
                  </a:lnTo>
                  <a:lnTo>
                    <a:pt x="26" y="209"/>
                  </a:lnTo>
                  <a:lnTo>
                    <a:pt x="28" y="207"/>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8" name="Freeform 390">
              <a:extLst>
                <a:ext uri="{FF2B5EF4-FFF2-40B4-BE49-F238E27FC236}">
                  <a16:creationId xmlns:a16="http://schemas.microsoft.com/office/drawing/2014/main" id="{08E2CBA6-E9D9-4987-BB1E-00364420AE94}"/>
                </a:ext>
              </a:extLst>
            </p:cNvPr>
            <p:cNvSpPr>
              <a:spLocks/>
            </p:cNvSpPr>
            <p:nvPr/>
          </p:nvSpPr>
          <p:spPr bwMode="auto">
            <a:xfrm>
              <a:off x="9296106" y="4143915"/>
              <a:ext cx="1050228" cy="380840"/>
            </a:xfrm>
            <a:custGeom>
              <a:avLst/>
              <a:gdLst/>
              <a:ahLst/>
              <a:cxnLst>
                <a:cxn ang="0">
                  <a:pos x="2" y="228"/>
                </a:cxn>
                <a:cxn ang="0">
                  <a:pos x="10" y="218"/>
                </a:cxn>
                <a:cxn ang="0">
                  <a:pos x="16" y="214"/>
                </a:cxn>
                <a:cxn ang="0">
                  <a:pos x="14" y="191"/>
                </a:cxn>
                <a:cxn ang="0">
                  <a:pos x="10" y="185"/>
                </a:cxn>
                <a:cxn ang="0">
                  <a:pos x="19" y="187"/>
                </a:cxn>
                <a:cxn ang="0">
                  <a:pos x="16" y="177"/>
                </a:cxn>
                <a:cxn ang="0">
                  <a:pos x="25" y="171"/>
                </a:cxn>
                <a:cxn ang="0">
                  <a:pos x="25" y="161"/>
                </a:cxn>
                <a:cxn ang="0">
                  <a:pos x="27" y="157"/>
                </a:cxn>
                <a:cxn ang="0">
                  <a:pos x="39" y="149"/>
                </a:cxn>
                <a:cxn ang="0">
                  <a:pos x="43" y="140"/>
                </a:cxn>
                <a:cxn ang="0">
                  <a:pos x="39" y="130"/>
                </a:cxn>
                <a:cxn ang="0">
                  <a:pos x="47" y="114"/>
                </a:cxn>
                <a:cxn ang="0">
                  <a:pos x="49" y="102"/>
                </a:cxn>
                <a:cxn ang="0">
                  <a:pos x="51" y="94"/>
                </a:cxn>
                <a:cxn ang="0">
                  <a:pos x="47" y="81"/>
                </a:cxn>
                <a:cxn ang="0">
                  <a:pos x="51" y="85"/>
                </a:cxn>
                <a:cxn ang="0">
                  <a:pos x="161" y="71"/>
                </a:cxn>
                <a:cxn ang="0">
                  <a:pos x="159" y="53"/>
                </a:cxn>
                <a:cxn ang="0">
                  <a:pos x="177" y="57"/>
                </a:cxn>
                <a:cxn ang="0">
                  <a:pos x="240" y="49"/>
                </a:cxn>
                <a:cxn ang="0">
                  <a:pos x="316" y="43"/>
                </a:cxn>
                <a:cxn ang="0">
                  <a:pos x="373" y="37"/>
                </a:cxn>
                <a:cxn ang="0">
                  <a:pos x="432" y="33"/>
                </a:cxn>
                <a:cxn ang="0">
                  <a:pos x="482" y="26"/>
                </a:cxn>
                <a:cxn ang="0">
                  <a:pos x="513" y="20"/>
                </a:cxn>
                <a:cxn ang="0">
                  <a:pos x="576" y="12"/>
                </a:cxn>
                <a:cxn ang="0">
                  <a:pos x="631" y="2"/>
                </a:cxn>
                <a:cxn ang="0">
                  <a:pos x="637" y="8"/>
                </a:cxn>
                <a:cxn ang="0">
                  <a:pos x="635" y="26"/>
                </a:cxn>
                <a:cxn ang="0">
                  <a:pos x="625" y="35"/>
                </a:cxn>
                <a:cxn ang="0">
                  <a:pos x="615" y="53"/>
                </a:cxn>
                <a:cxn ang="0">
                  <a:pos x="598" y="55"/>
                </a:cxn>
                <a:cxn ang="0">
                  <a:pos x="590" y="65"/>
                </a:cxn>
                <a:cxn ang="0">
                  <a:pos x="580" y="71"/>
                </a:cxn>
                <a:cxn ang="0">
                  <a:pos x="568" y="69"/>
                </a:cxn>
                <a:cxn ang="0">
                  <a:pos x="564" y="77"/>
                </a:cxn>
                <a:cxn ang="0">
                  <a:pos x="556" y="87"/>
                </a:cxn>
                <a:cxn ang="0">
                  <a:pos x="546" y="94"/>
                </a:cxn>
                <a:cxn ang="0">
                  <a:pos x="517" y="120"/>
                </a:cxn>
                <a:cxn ang="0">
                  <a:pos x="499" y="122"/>
                </a:cxn>
                <a:cxn ang="0">
                  <a:pos x="482" y="136"/>
                </a:cxn>
                <a:cxn ang="0">
                  <a:pos x="478" y="151"/>
                </a:cxn>
                <a:cxn ang="0">
                  <a:pos x="460" y="159"/>
                </a:cxn>
                <a:cxn ang="0">
                  <a:pos x="430" y="187"/>
                </a:cxn>
                <a:cxn ang="0">
                  <a:pos x="275" y="205"/>
                </a:cxn>
                <a:cxn ang="0">
                  <a:pos x="165" y="216"/>
                </a:cxn>
                <a:cxn ang="0">
                  <a:pos x="106" y="222"/>
                </a:cxn>
              </a:cxnLst>
              <a:rect l="0" t="0" r="r" b="b"/>
              <a:pathLst>
                <a:path w="641" h="230">
                  <a:moveTo>
                    <a:pt x="0" y="230"/>
                  </a:moveTo>
                  <a:lnTo>
                    <a:pt x="2" y="228"/>
                  </a:lnTo>
                  <a:lnTo>
                    <a:pt x="8" y="224"/>
                  </a:lnTo>
                  <a:lnTo>
                    <a:pt x="10" y="218"/>
                  </a:lnTo>
                  <a:lnTo>
                    <a:pt x="16" y="216"/>
                  </a:lnTo>
                  <a:lnTo>
                    <a:pt x="16" y="214"/>
                  </a:lnTo>
                  <a:lnTo>
                    <a:pt x="14" y="197"/>
                  </a:lnTo>
                  <a:lnTo>
                    <a:pt x="14" y="191"/>
                  </a:lnTo>
                  <a:lnTo>
                    <a:pt x="8" y="191"/>
                  </a:lnTo>
                  <a:lnTo>
                    <a:pt x="10" y="185"/>
                  </a:lnTo>
                  <a:lnTo>
                    <a:pt x="16" y="183"/>
                  </a:lnTo>
                  <a:lnTo>
                    <a:pt x="19" y="187"/>
                  </a:lnTo>
                  <a:lnTo>
                    <a:pt x="21" y="183"/>
                  </a:lnTo>
                  <a:lnTo>
                    <a:pt x="16" y="177"/>
                  </a:lnTo>
                  <a:lnTo>
                    <a:pt x="21" y="175"/>
                  </a:lnTo>
                  <a:lnTo>
                    <a:pt x="25" y="171"/>
                  </a:lnTo>
                  <a:lnTo>
                    <a:pt x="29" y="167"/>
                  </a:lnTo>
                  <a:lnTo>
                    <a:pt x="25" y="161"/>
                  </a:lnTo>
                  <a:lnTo>
                    <a:pt x="25" y="159"/>
                  </a:lnTo>
                  <a:lnTo>
                    <a:pt x="27" y="157"/>
                  </a:lnTo>
                  <a:lnTo>
                    <a:pt x="33" y="153"/>
                  </a:lnTo>
                  <a:lnTo>
                    <a:pt x="39" y="149"/>
                  </a:lnTo>
                  <a:lnTo>
                    <a:pt x="35" y="142"/>
                  </a:lnTo>
                  <a:lnTo>
                    <a:pt x="43" y="140"/>
                  </a:lnTo>
                  <a:lnTo>
                    <a:pt x="41" y="134"/>
                  </a:lnTo>
                  <a:lnTo>
                    <a:pt x="39" y="130"/>
                  </a:lnTo>
                  <a:lnTo>
                    <a:pt x="43" y="120"/>
                  </a:lnTo>
                  <a:lnTo>
                    <a:pt x="47" y="114"/>
                  </a:lnTo>
                  <a:lnTo>
                    <a:pt x="41" y="108"/>
                  </a:lnTo>
                  <a:lnTo>
                    <a:pt x="49" y="102"/>
                  </a:lnTo>
                  <a:lnTo>
                    <a:pt x="45" y="96"/>
                  </a:lnTo>
                  <a:lnTo>
                    <a:pt x="51" y="94"/>
                  </a:lnTo>
                  <a:lnTo>
                    <a:pt x="49" y="87"/>
                  </a:lnTo>
                  <a:lnTo>
                    <a:pt x="47" y="81"/>
                  </a:lnTo>
                  <a:lnTo>
                    <a:pt x="53" y="81"/>
                  </a:lnTo>
                  <a:lnTo>
                    <a:pt x="51" y="85"/>
                  </a:lnTo>
                  <a:lnTo>
                    <a:pt x="57" y="81"/>
                  </a:lnTo>
                  <a:lnTo>
                    <a:pt x="161" y="71"/>
                  </a:lnTo>
                  <a:lnTo>
                    <a:pt x="163" y="65"/>
                  </a:lnTo>
                  <a:lnTo>
                    <a:pt x="159" y="53"/>
                  </a:lnTo>
                  <a:lnTo>
                    <a:pt x="171" y="53"/>
                  </a:lnTo>
                  <a:lnTo>
                    <a:pt x="177" y="57"/>
                  </a:lnTo>
                  <a:lnTo>
                    <a:pt x="210" y="53"/>
                  </a:lnTo>
                  <a:lnTo>
                    <a:pt x="240" y="49"/>
                  </a:lnTo>
                  <a:lnTo>
                    <a:pt x="279" y="45"/>
                  </a:lnTo>
                  <a:lnTo>
                    <a:pt x="316" y="43"/>
                  </a:lnTo>
                  <a:lnTo>
                    <a:pt x="352" y="39"/>
                  </a:lnTo>
                  <a:lnTo>
                    <a:pt x="373" y="37"/>
                  </a:lnTo>
                  <a:lnTo>
                    <a:pt x="407" y="35"/>
                  </a:lnTo>
                  <a:lnTo>
                    <a:pt x="432" y="33"/>
                  </a:lnTo>
                  <a:lnTo>
                    <a:pt x="456" y="28"/>
                  </a:lnTo>
                  <a:lnTo>
                    <a:pt x="482" y="26"/>
                  </a:lnTo>
                  <a:lnTo>
                    <a:pt x="491" y="24"/>
                  </a:lnTo>
                  <a:lnTo>
                    <a:pt x="513" y="20"/>
                  </a:lnTo>
                  <a:lnTo>
                    <a:pt x="525" y="20"/>
                  </a:lnTo>
                  <a:lnTo>
                    <a:pt x="576" y="12"/>
                  </a:lnTo>
                  <a:lnTo>
                    <a:pt x="607" y="6"/>
                  </a:lnTo>
                  <a:lnTo>
                    <a:pt x="631" y="2"/>
                  </a:lnTo>
                  <a:lnTo>
                    <a:pt x="641" y="0"/>
                  </a:lnTo>
                  <a:lnTo>
                    <a:pt x="637" y="8"/>
                  </a:lnTo>
                  <a:lnTo>
                    <a:pt x="637" y="14"/>
                  </a:lnTo>
                  <a:lnTo>
                    <a:pt x="635" y="26"/>
                  </a:lnTo>
                  <a:lnTo>
                    <a:pt x="629" y="28"/>
                  </a:lnTo>
                  <a:lnTo>
                    <a:pt x="625" y="35"/>
                  </a:lnTo>
                  <a:lnTo>
                    <a:pt x="621" y="47"/>
                  </a:lnTo>
                  <a:lnTo>
                    <a:pt x="615" y="53"/>
                  </a:lnTo>
                  <a:lnTo>
                    <a:pt x="609" y="49"/>
                  </a:lnTo>
                  <a:lnTo>
                    <a:pt x="598" y="55"/>
                  </a:lnTo>
                  <a:lnTo>
                    <a:pt x="592" y="59"/>
                  </a:lnTo>
                  <a:lnTo>
                    <a:pt x="590" y="65"/>
                  </a:lnTo>
                  <a:lnTo>
                    <a:pt x="584" y="71"/>
                  </a:lnTo>
                  <a:lnTo>
                    <a:pt x="580" y="71"/>
                  </a:lnTo>
                  <a:lnTo>
                    <a:pt x="574" y="65"/>
                  </a:lnTo>
                  <a:lnTo>
                    <a:pt x="568" y="69"/>
                  </a:lnTo>
                  <a:lnTo>
                    <a:pt x="566" y="71"/>
                  </a:lnTo>
                  <a:lnTo>
                    <a:pt x="564" y="77"/>
                  </a:lnTo>
                  <a:lnTo>
                    <a:pt x="558" y="75"/>
                  </a:lnTo>
                  <a:lnTo>
                    <a:pt x="556" y="87"/>
                  </a:lnTo>
                  <a:lnTo>
                    <a:pt x="552" y="94"/>
                  </a:lnTo>
                  <a:lnTo>
                    <a:pt x="546" y="94"/>
                  </a:lnTo>
                  <a:lnTo>
                    <a:pt x="533" y="102"/>
                  </a:lnTo>
                  <a:lnTo>
                    <a:pt x="517" y="120"/>
                  </a:lnTo>
                  <a:lnTo>
                    <a:pt x="511" y="122"/>
                  </a:lnTo>
                  <a:lnTo>
                    <a:pt x="499" y="122"/>
                  </a:lnTo>
                  <a:lnTo>
                    <a:pt x="487" y="130"/>
                  </a:lnTo>
                  <a:lnTo>
                    <a:pt x="482" y="136"/>
                  </a:lnTo>
                  <a:lnTo>
                    <a:pt x="480" y="142"/>
                  </a:lnTo>
                  <a:lnTo>
                    <a:pt x="478" y="151"/>
                  </a:lnTo>
                  <a:lnTo>
                    <a:pt x="472" y="157"/>
                  </a:lnTo>
                  <a:lnTo>
                    <a:pt x="460" y="159"/>
                  </a:lnTo>
                  <a:lnTo>
                    <a:pt x="460" y="183"/>
                  </a:lnTo>
                  <a:lnTo>
                    <a:pt x="430" y="187"/>
                  </a:lnTo>
                  <a:lnTo>
                    <a:pt x="360" y="195"/>
                  </a:lnTo>
                  <a:lnTo>
                    <a:pt x="275" y="205"/>
                  </a:lnTo>
                  <a:lnTo>
                    <a:pt x="163" y="214"/>
                  </a:lnTo>
                  <a:lnTo>
                    <a:pt x="165" y="216"/>
                  </a:lnTo>
                  <a:lnTo>
                    <a:pt x="163" y="216"/>
                  </a:lnTo>
                  <a:lnTo>
                    <a:pt x="106" y="222"/>
                  </a:lnTo>
                  <a:lnTo>
                    <a:pt x="0" y="230"/>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Freeform 392">
              <a:extLst>
                <a:ext uri="{FF2B5EF4-FFF2-40B4-BE49-F238E27FC236}">
                  <a16:creationId xmlns:a16="http://schemas.microsoft.com/office/drawing/2014/main" id="{E2B6C23E-1FE6-41E1-A173-26B667E87A9B}"/>
                </a:ext>
              </a:extLst>
            </p:cNvPr>
            <p:cNvSpPr>
              <a:spLocks/>
            </p:cNvSpPr>
            <p:nvPr/>
          </p:nvSpPr>
          <p:spPr bwMode="auto">
            <a:xfrm>
              <a:off x="9389496" y="3804471"/>
              <a:ext cx="894578" cy="473566"/>
            </a:xfrm>
            <a:custGeom>
              <a:avLst/>
              <a:gdLst/>
              <a:ahLst/>
              <a:cxnLst>
                <a:cxn ang="0">
                  <a:pos x="8" y="276"/>
                </a:cxn>
                <a:cxn ang="0">
                  <a:pos x="14" y="264"/>
                </a:cxn>
                <a:cxn ang="0">
                  <a:pos x="21" y="244"/>
                </a:cxn>
                <a:cxn ang="0">
                  <a:pos x="16" y="227"/>
                </a:cxn>
                <a:cxn ang="0">
                  <a:pos x="37" y="215"/>
                </a:cxn>
                <a:cxn ang="0">
                  <a:pos x="59" y="225"/>
                </a:cxn>
                <a:cxn ang="0">
                  <a:pos x="69" y="213"/>
                </a:cxn>
                <a:cxn ang="0">
                  <a:pos x="65" y="195"/>
                </a:cxn>
                <a:cxn ang="0">
                  <a:pos x="88" y="185"/>
                </a:cxn>
                <a:cxn ang="0">
                  <a:pos x="88" y="166"/>
                </a:cxn>
                <a:cxn ang="0">
                  <a:pos x="94" y="152"/>
                </a:cxn>
                <a:cxn ang="0">
                  <a:pos x="102" y="142"/>
                </a:cxn>
                <a:cxn ang="0">
                  <a:pos x="120" y="146"/>
                </a:cxn>
                <a:cxn ang="0">
                  <a:pos x="132" y="138"/>
                </a:cxn>
                <a:cxn ang="0">
                  <a:pos x="163" y="146"/>
                </a:cxn>
                <a:cxn ang="0">
                  <a:pos x="171" y="132"/>
                </a:cxn>
                <a:cxn ang="0">
                  <a:pos x="187" y="132"/>
                </a:cxn>
                <a:cxn ang="0">
                  <a:pos x="200" y="130"/>
                </a:cxn>
                <a:cxn ang="0">
                  <a:pos x="210" y="111"/>
                </a:cxn>
                <a:cxn ang="0">
                  <a:pos x="218" y="105"/>
                </a:cxn>
                <a:cxn ang="0">
                  <a:pos x="242" y="118"/>
                </a:cxn>
                <a:cxn ang="0">
                  <a:pos x="248" y="101"/>
                </a:cxn>
                <a:cxn ang="0">
                  <a:pos x="265" y="85"/>
                </a:cxn>
                <a:cxn ang="0">
                  <a:pos x="277" y="63"/>
                </a:cxn>
                <a:cxn ang="0">
                  <a:pos x="277" y="44"/>
                </a:cxn>
                <a:cxn ang="0">
                  <a:pos x="295" y="44"/>
                </a:cxn>
                <a:cxn ang="0">
                  <a:pos x="322" y="26"/>
                </a:cxn>
                <a:cxn ang="0">
                  <a:pos x="314" y="6"/>
                </a:cxn>
                <a:cxn ang="0">
                  <a:pos x="330" y="4"/>
                </a:cxn>
                <a:cxn ang="0">
                  <a:pos x="358" y="14"/>
                </a:cxn>
                <a:cxn ang="0">
                  <a:pos x="387" y="26"/>
                </a:cxn>
                <a:cxn ang="0">
                  <a:pos x="409" y="34"/>
                </a:cxn>
                <a:cxn ang="0">
                  <a:pos x="425" y="30"/>
                </a:cxn>
                <a:cxn ang="0">
                  <a:pos x="444" y="32"/>
                </a:cxn>
                <a:cxn ang="0">
                  <a:pos x="460" y="18"/>
                </a:cxn>
                <a:cxn ang="0">
                  <a:pos x="476" y="34"/>
                </a:cxn>
                <a:cxn ang="0">
                  <a:pos x="489" y="48"/>
                </a:cxn>
                <a:cxn ang="0">
                  <a:pos x="489" y="71"/>
                </a:cxn>
                <a:cxn ang="0">
                  <a:pos x="509" y="95"/>
                </a:cxn>
                <a:cxn ang="0">
                  <a:pos x="546" y="122"/>
                </a:cxn>
                <a:cxn ang="0">
                  <a:pos x="499" y="170"/>
                </a:cxn>
                <a:cxn ang="0">
                  <a:pos x="489" y="189"/>
                </a:cxn>
                <a:cxn ang="0">
                  <a:pos x="472" y="203"/>
                </a:cxn>
                <a:cxn ang="0">
                  <a:pos x="452" y="219"/>
                </a:cxn>
                <a:cxn ang="0">
                  <a:pos x="425" y="231"/>
                </a:cxn>
                <a:cxn ang="0">
                  <a:pos x="350" y="240"/>
                </a:cxn>
                <a:cxn ang="0">
                  <a:pos x="259" y="248"/>
                </a:cxn>
                <a:cxn ang="0">
                  <a:pos x="153" y="258"/>
                </a:cxn>
                <a:cxn ang="0">
                  <a:pos x="102" y="258"/>
                </a:cxn>
                <a:cxn ang="0">
                  <a:pos x="0" y="286"/>
                </a:cxn>
              </a:cxnLst>
              <a:rect l="0" t="0" r="r" b="b"/>
              <a:pathLst>
                <a:path w="546" h="286">
                  <a:moveTo>
                    <a:pt x="0" y="286"/>
                  </a:moveTo>
                  <a:lnTo>
                    <a:pt x="2" y="278"/>
                  </a:lnTo>
                  <a:lnTo>
                    <a:pt x="8" y="276"/>
                  </a:lnTo>
                  <a:lnTo>
                    <a:pt x="14" y="278"/>
                  </a:lnTo>
                  <a:lnTo>
                    <a:pt x="18" y="268"/>
                  </a:lnTo>
                  <a:lnTo>
                    <a:pt x="14" y="264"/>
                  </a:lnTo>
                  <a:lnTo>
                    <a:pt x="21" y="258"/>
                  </a:lnTo>
                  <a:lnTo>
                    <a:pt x="21" y="250"/>
                  </a:lnTo>
                  <a:lnTo>
                    <a:pt x="21" y="244"/>
                  </a:lnTo>
                  <a:lnTo>
                    <a:pt x="21" y="238"/>
                  </a:lnTo>
                  <a:lnTo>
                    <a:pt x="16" y="233"/>
                  </a:lnTo>
                  <a:lnTo>
                    <a:pt x="16" y="227"/>
                  </a:lnTo>
                  <a:lnTo>
                    <a:pt x="25" y="215"/>
                  </a:lnTo>
                  <a:lnTo>
                    <a:pt x="31" y="213"/>
                  </a:lnTo>
                  <a:lnTo>
                    <a:pt x="37" y="215"/>
                  </a:lnTo>
                  <a:lnTo>
                    <a:pt x="43" y="217"/>
                  </a:lnTo>
                  <a:lnTo>
                    <a:pt x="55" y="221"/>
                  </a:lnTo>
                  <a:lnTo>
                    <a:pt x="59" y="225"/>
                  </a:lnTo>
                  <a:lnTo>
                    <a:pt x="65" y="225"/>
                  </a:lnTo>
                  <a:lnTo>
                    <a:pt x="71" y="219"/>
                  </a:lnTo>
                  <a:lnTo>
                    <a:pt x="69" y="213"/>
                  </a:lnTo>
                  <a:lnTo>
                    <a:pt x="63" y="207"/>
                  </a:lnTo>
                  <a:lnTo>
                    <a:pt x="63" y="201"/>
                  </a:lnTo>
                  <a:lnTo>
                    <a:pt x="65" y="195"/>
                  </a:lnTo>
                  <a:lnTo>
                    <a:pt x="71" y="193"/>
                  </a:lnTo>
                  <a:lnTo>
                    <a:pt x="78" y="189"/>
                  </a:lnTo>
                  <a:lnTo>
                    <a:pt x="88" y="185"/>
                  </a:lnTo>
                  <a:lnTo>
                    <a:pt x="94" y="179"/>
                  </a:lnTo>
                  <a:lnTo>
                    <a:pt x="88" y="172"/>
                  </a:lnTo>
                  <a:lnTo>
                    <a:pt x="88" y="166"/>
                  </a:lnTo>
                  <a:lnTo>
                    <a:pt x="92" y="160"/>
                  </a:lnTo>
                  <a:lnTo>
                    <a:pt x="94" y="154"/>
                  </a:lnTo>
                  <a:lnTo>
                    <a:pt x="94" y="152"/>
                  </a:lnTo>
                  <a:lnTo>
                    <a:pt x="100" y="154"/>
                  </a:lnTo>
                  <a:lnTo>
                    <a:pt x="104" y="148"/>
                  </a:lnTo>
                  <a:lnTo>
                    <a:pt x="102" y="142"/>
                  </a:lnTo>
                  <a:lnTo>
                    <a:pt x="114" y="144"/>
                  </a:lnTo>
                  <a:lnTo>
                    <a:pt x="118" y="140"/>
                  </a:lnTo>
                  <a:lnTo>
                    <a:pt x="120" y="146"/>
                  </a:lnTo>
                  <a:lnTo>
                    <a:pt x="126" y="144"/>
                  </a:lnTo>
                  <a:lnTo>
                    <a:pt x="124" y="138"/>
                  </a:lnTo>
                  <a:lnTo>
                    <a:pt x="132" y="138"/>
                  </a:lnTo>
                  <a:lnTo>
                    <a:pt x="139" y="134"/>
                  </a:lnTo>
                  <a:lnTo>
                    <a:pt x="157" y="142"/>
                  </a:lnTo>
                  <a:lnTo>
                    <a:pt x="163" y="146"/>
                  </a:lnTo>
                  <a:lnTo>
                    <a:pt x="167" y="140"/>
                  </a:lnTo>
                  <a:lnTo>
                    <a:pt x="167" y="138"/>
                  </a:lnTo>
                  <a:lnTo>
                    <a:pt x="171" y="132"/>
                  </a:lnTo>
                  <a:lnTo>
                    <a:pt x="177" y="130"/>
                  </a:lnTo>
                  <a:lnTo>
                    <a:pt x="181" y="126"/>
                  </a:lnTo>
                  <a:lnTo>
                    <a:pt x="187" y="132"/>
                  </a:lnTo>
                  <a:lnTo>
                    <a:pt x="191" y="134"/>
                  </a:lnTo>
                  <a:lnTo>
                    <a:pt x="200" y="138"/>
                  </a:lnTo>
                  <a:lnTo>
                    <a:pt x="200" y="130"/>
                  </a:lnTo>
                  <a:lnTo>
                    <a:pt x="206" y="126"/>
                  </a:lnTo>
                  <a:lnTo>
                    <a:pt x="204" y="118"/>
                  </a:lnTo>
                  <a:lnTo>
                    <a:pt x="210" y="111"/>
                  </a:lnTo>
                  <a:lnTo>
                    <a:pt x="216" y="107"/>
                  </a:lnTo>
                  <a:lnTo>
                    <a:pt x="212" y="103"/>
                  </a:lnTo>
                  <a:lnTo>
                    <a:pt x="218" y="105"/>
                  </a:lnTo>
                  <a:lnTo>
                    <a:pt x="224" y="115"/>
                  </a:lnTo>
                  <a:lnTo>
                    <a:pt x="230" y="118"/>
                  </a:lnTo>
                  <a:lnTo>
                    <a:pt x="242" y="118"/>
                  </a:lnTo>
                  <a:lnTo>
                    <a:pt x="248" y="115"/>
                  </a:lnTo>
                  <a:lnTo>
                    <a:pt x="248" y="107"/>
                  </a:lnTo>
                  <a:lnTo>
                    <a:pt x="248" y="101"/>
                  </a:lnTo>
                  <a:lnTo>
                    <a:pt x="253" y="89"/>
                  </a:lnTo>
                  <a:lnTo>
                    <a:pt x="259" y="91"/>
                  </a:lnTo>
                  <a:lnTo>
                    <a:pt x="265" y="85"/>
                  </a:lnTo>
                  <a:lnTo>
                    <a:pt x="267" y="73"/>
                  </a:lnTo>
                  <a:lnTo>
                    <a:pt x="273" y="69"/>
                  </a:lnTo>
                  <a:lnTo>
                    <a:pt x="277" y="63"/>
                  </a:lnTo>
                  <a:lnTo>
                    <a:pt x="279" y="57"/>
                  </a:lnTo>
                  <a:lnTo>
                    <a:pt x="277" y="50"/>
                  </a:lnTo>
                  <a:lnTo>
                    <a:pt x="277" y="44"/>
                  </a:lnTo>
                  <a:lnTo>
                    <a:pt x="283" y="42"/>
                  </a:lnTo>
                  <a:lnTo>
                    <a:pt x="287" y="40"/>
                  </a:lnTo>
                  <a:lnTo>
                    <a:pt x="295" y="44"/>
                  </a:lnTo>
                  <a:lnTo>
                    <a:pt x="307" y="36"/>
                  </a:lnTo>
                  <a:lnTo>
                    <a:pt x="320" y="32"/>
                  </a:lnTo>
                  <a:lnTo>
                    <a:pt x="322" y="26"/>
                  </a:lnTo>
                  <a:lnTo>
                    <a:pt x="316" y="20"/>
                  </a:lnTo>
                  <a:lnTo>
                    <a:pt x="318" y="14"/>
                  </a:lnTo>
                  <a:lnTo>
                    <a:pt x="314" y="6"/>
                  </a:lnTo>
                  <a:lnTo>
                    <a:pt x="316" y="4"/>
                  </a:lnTo>
                  <a:lnTo>
                    <a:pt x="324" y="0"/>
                  </a:lnTo>
                  <a:lnTo>
                    <a:pt x="330" y="4"/>
                  </a:lnTo>
                  <a:lnTo>
                    <a:pt x="340" y="0"/>
                  </a:lnTo>
                  <a:lnTo>
                    <a:pt x="354" y="6"/>
                  </a:lnTo>
                  <a:lnTo>
                    <a:pt x="358" y="14"/>
                  </a:lnTo>
                  <a:lnTo>
                    <a:pt x="369" y="26"/>
                  </a:lnTo>
                  <a:lnTo>
                    <a:pt x="375" y="26"/>
                  </a:lnTo>
                  <a:lnTo>
                    <a:pt x="387" y="26"/>
                  </a:lnTo>
                  <a:lnTo>
                    <a:pt x="391" y="26"/>
                  </a:lnTo>
                  <a:lnTo>
                    <a:pt x="403" y="36"/>
                  </a:lnTo>
                  <a:lnTo>
                    <a:pt x="409" y="34"/>
                  </a:lnTo>
                  <a:lnTo>
                    <a:pt x="413" y="30"/>
                  </a:lnTo>
                  <a:lnTo>
                    <a:pt x="419" y="28"/>
                  </a:lnTo>
                  <a:lnTo>
                    <a:pt x="425" y="30"/>
                  </a:lnTo>
                  <a:lnTo>
                    <a:pt x="432" y="34"/>
                  </a:lnTo>
                  <a:lnTo>
                    <a:pt x="438" y="32"/>
                  </a:lnTo>
                  <a:lnTo>
                    <a:pt x="444" y="32"/>
                  </a:lnTo>
                  <a:lnTo>
                    <a:pt x="448" y="26"/>
                  </a:lnTo>
                  <a:lnTo>
                    <a:pt x="454" y="20"/>
                  </a:lnTo>
                  <a:lnTo>
                    <a:pt x="460" y="18"/>
                  </a:lnTo>
                  <a:lnTo>
                    <a:pt x="466" y="28"/>
                  </a:lnTo>
                  <a:lnTo>
                    <a:pt x="472" y="34"/>
                  </a:lnTo>
                  <a:lnTo>
                    <a:pt x="476" y="34"/>
                  </a:lnTo>
                  <a:lnTo>
                    <a:pt x="482" y="38"/>
                  </a:lnTo>
                  <a:lnTo>
                    <a:pt x="489" y="44"/>
                  </a:lnTo>
                  <a:lnTo>
                    <a:pt x="489" y="48"/>
                  </a:lnTo>
                  <a:lnTo>
                    <a:pt x="491" y="52"/>
                  </a:lnTo>
                  <a:lnTo>
                    <a:pt x="491" y="59"/>
                  </a:lnTo>
                  <a:lnTo>
                    <a:pt x="489" y="71"/>
                  </a:lnTo>
                  <a:lnTo>
                    <a:pt x="501" y="83"/>
                  </a:lnTo>
                  <a:lnTo>
                    <a:pt x="503" y="89"/>
                  </a:lnTo>
                  <a:lnTo>
                    <a:pt x="509" y="95"/>
                  </a:lnTo>
                  <a:lnTo>
                    <a:pt x="521" y="111"/>
                  </a:lnTo>
                  <a:lnTo>
                    <a:pt x="533" y="122"/>
                  </a:lnTo>
                  <a:lnTo>
                    <a:pt x="546" y="122"/>
                  </a:lnTo>
                  <a:lnTo>
                    <a:pt x="523" y="148"/>
                  </a:lnTo>
                  <a:lnTo>
                    <a:pt x="503" y="164"/>
                  </a:lnTo>
                  <a:lnTo>
                    <a:pt x="499" y="170"/>
                  </a:lnTo>
                  <a:lnTo>
                    <a:pt x="497" y="177"/>
                  </a:lnTo>
                  <a:lnTo>
                    <a:pt x="491" y="183"/>
                  </a:lnTo>
                  <a:lnTo>
                    <a:pt x="489" y="189"/>
                  </a:lnTo>
                  <a:lnTo>
                    <a:pt x="485" y="195"/>
                  </a:lnTo>
                  <a:lnTo>
                    <a:pt x="478" y="197"/>
                  </a:lnTo>
                  <a:lnTo>
                    <a:pt x="472" y="203"/>
                  </a:lnTo>
                  <a:lnTo>
                    <a:pt x="472" y="209"/>
                  </a:lnTo>
                  <a:lnTo>
                    <a:pt x="458" y="215"/>
                  </a:lnTo>
                  <a:lnTo>
                    <a:pt x="452" y="219"/>
                  </a:lnTo>
                  <a:lnTo>
                    <a:pt x="446" y="219"/>
                  </a:lnTo>
                  <a:lnTo>
                    <a:pt x="434" y="229"/>
                  </a:lnTo>
                  <a:lnTo>
                    <a:pt x="425" y="231"/>
                  </a:lnTo>
                  <a:lnTo>
                    <a:pt x="399" y="233"/>
                  </a:lnTo>
                  <a:lnTo>
                    <a:pt x="375" y="238"/>
                  </a:lnTo>
                  <a:lnTo>
                    <a:pt x="350" y="240"/>
                  </a:lnTo>
                  <a:lnTo>
                    <a:pt x="316" y="242"/>
                  </a:lnTo>
                  <a:lnTo>
                    <a:pt x="295" y="244"/>
                  </a:lnTo>
                  <a:lnTo>
                    <a:pt x="259" y="248"/>
                  </a:lnTo>
                  <a:lnTo>
                    <a:pt x="222" y="250"/>
                  </a:lnTo>
                  <a:lnTo>
                    <a:pt x="183" y="254"/>
                  </a:lnTo>
                  <a:lnTo>
                    <a:pt x="153" y="258"/>
                  </a:lnTo>
                  <a:lnTo>
                    <a:pt x="120" y="262"/>
                  </a:lnTo>
                  <a:lnTo>
                    <a:pt x="114" y="258"/>
                  </a:lnTo>
                  <a:lnTo>
                    <a:pt x="102" y="258"/>
                  </a:lnTo>
                  <a:lnTo>
                    <a:pt x="106" y="270"/>
                  </a:lnTo>
                  <a:lnTo>
                    <a:pt x="104" y="276"/>
                  </a:lnTo>
                  <a:lnTo>
                    <a:pt x="0" y="286"/>
                  </a:lnTo>
                  <a:close/>
                </a:path>
              </a:pathLst>
            </a:custGeom>
            <a:solidFill>
              <a:schemeClr val="tx2"/>
            </a:solidFill>
            <a:ln w="3175">
              <a:solidFill>
                <a:schemeClr val="bg1">
                  <a:lumMod val="85000"/>
                </a:schemeClr>
              </a:solidFill>
              <a:round/>
              <a:headEnd/>
              <a:tailEnd/>
            </a:ln>
          </p:spPr>
          <p:txBody>
            <a:bodyPr lIns="268820" rIns="89606"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2" name="Freeform 394">
              <a:extLst>
                <a:ext uri="{FF2B5EF4-FFF2-40B4-BE49-F238E27FC236}">
                  <a16:creationId xmlns:a16="http://schemas.microsoft.com/office/drawing/2014/main" id="{18234B98-CDD9-404B-A75A-EF8362B17EDF}"/>
                </a:ext>
              </a:extLst>
            </p:cNvPr>
            <p:cNvSpPr>
              <a:spLocks/>
            </p:cNvSpPr>
            <p:nvPr/>
          </p:nvSpPr>
          <p:spPr bwMode="auto">
            <a:xfrm>
              <a:off x="9536953" y="3392168"/>
              <a:ext cx="380115" cy="667300"/>
            </a:xfrm>
            <a:custGeom>
              <a:avLst/>
              <a:gdLst/>
              <a:ahLst/>
              <a:cxnLst>
                <a:cxn ang="0">
                  <a:pos x="0" y="395"/>
                </a:cxn>
                <a:cxn ang="0">
                  <a:pos x="4" y="377"/>
                </a:cxn>
                <a:cxn ang="0">
                  <a:pos x="6" y="364"/>
                </a:cxn>
                <a:cxn ang="0">
                  <a:pos x="6" y="356"/>
                </a:cxn>
                <a:cxn ang="0">
                  <a:pos x="16" y="346"/>
                </a:cxn>
                <a:cxn ang="0">
                  <a:pos x="24" y="326"/>
                </a:cxn>
                <a:cxn ang="0">
                  <a:pos x="32" y="314"/>
                </a:cxn>
                <a:cxn ang="0">
                  <a:pos x="30" y="295"/>
                </a:cxn>
                <a:cxn ang="0">
                  <a:pos x="26" y="283"/>
                </a:cxn>
                <a:cxn ang="0">
                  <a:pos x="20" y="269"/>
                </a:cxn>
                <a:cxn ang="0">
                  <a:pos x="20" y="257"/>
                </a:cxn>
                <a:cxn ang="0">
                  <a:pos x="6" y="27"/>
                </a:cxn>
                <a:cxn ang="0">
                  <a:pos x="14" y="31"/>
                </a:cxn>
                <a:cxn ang="0">
                  <a:pos x="28" y="31"/>
                </a:cxn>
                <a:cxn ang="0">
                  <a:pos x="53" y="15"/>
                </a:cxn>
                <a:cxn ang="0">
                  <a:pos x="91" y="13"/>
                </a:cxn>
                <a:cxn ang="0">
                  <a:pos x="197" y="4"/>
                </a:cxn>
                <a:cxn ang="0">
                  <a:pos x="226" y="253"/>
                </a:cxn>
                <a:cxn ang="0">
                  <a:pos x="228" y="263"/>
                </a:cxn>
                <a:cxn ang="0">
                  <a:pos x="232" y="275"/>
                </a:cxn>
                <a:cxn ang="0">
                  <a:pos x="217" y="285"/>
                </a:cxn>
                <a:cxn ang="0">
                  <a:pos x="197" y="289"/>
                </a:cxn>
                <a:cxn ang="0">
                  <a:pos x="187" y="293"/>
                </a:cxn>
                <a:cxn ang="0">
                  <a:pos x="189" y="306"/>
                </a:cxn>
                <a:cxn ang="0">
                  <a:pos x="183" y="318"/>
                </a:cxn>
                <a:cxn ang="0">
                  <a:pos x="175" y="334"/>
                </a:cxn>
                <a:cxn ang="0">
                  <a:pos x="163" y="338"/>
                </a:cxn>
                <a:cxn ang="0">
                  <a:pos x="158" y="356"/>
                </a:cxn>
                <a:cxn ang="0">
                  <a:pos x="152" y="367"/>
                </a:cxn>
                <a:cxn ang="0">
                  <a:pos x="134" y="364"/>
                </a:cxn>
                <a:cxn ang="0">
                  <a:pos x="122" y="352"/>
                </a:cxn>
                <a:cxn ang="0">
                  <a:pos x="120" y="360"/>
                </a:cxn>
                <a:cxn ang="0">
                  <a:pos x="116" y="375"/>
                </a:cxn>
                <a:cxn ang="0">
                  <a:pos x="110" y="387"/>
                </a:cxn>
                <a:cxn ang="0">
                  <a:pos x="97" y="381"/>
                </a:cxn>
                <a:cxn ang="0">
                  <a:pos x="87" y="379"/>
                </a:cxn>
                <a:cxn ang="0">
                  <a:pos x="77" y="387"/>
                </a:cxn>
                <a:cxn ang="0">
                  <a:pos x="73" y="395"/>
                </a:cxn>
                <a:cxn ang="0">
                  <a:pos x="49" y="383"/>
                </a:cxn>
                <a:cxn ang="0">
                  <a:pos x="34" y="387"/>
                </a:cxn>
                <a:cxn ang="0">
                  <a:pos x="30" y="395"/>
                </a:cxn>
                <a:cxn ang="0">
                  <a:pos x="24" y="393"/>
                </a:cxn>
                <a:cxn ang="0">
                  <a:pos x="14" y="397"/>
                </a:cxn>
                <a:cxn ang="0">
                  <a:pos x="4" y="401"/>
                </a:cxn>
              </a:cxnLst>
              <a:rect l="0" t="0" r="r" b="b"/>
              <a:pathLst>
                <a:path w="232" h="403">
                  <a:moveTo>
                    <a:pt x="4" y="401"/>
                  </a:moveTo>
                  <a:lnTo>
                    <a:pt x="0" y="395"/>
                  </a:lnTo>
                  <a:lnTo>
                    <a:pt x="2" y="389"/>
                  </a:lnTo>
                  <a:lnTo>
                    <a:pt x="4" y="377"/>
                  </a:lnTo>
                  <a:lnTo>
                    <a:pt x="4" y="377"/>
                  </a:lnTo>
                  <a:lnTo>
                    <a:pt x="6" y="364"/>
                  </a:lnTo>
                  <a:lnTo>
                    <a:pt x="4" y="362"/>
                  </a:lnTo>
                  <a:lnTo>
                    <a:pt x="6" y="356"/>
                  </a:lnTo>
                  <a:lnTo>
                    <a:pt x="12" y="352"/>
                  </a:lnTo>
                  <a:lnTo>
                    <a:pt x="16" y="346"/>
                  </a:lnTo>
                  <a:lnTo>
                    <a:pt x="24" y="332"/>
                  </a:lnTo>
                  <a:lnTo>
                    <a:pt x="24" y="326"/>
                  </a:lnTo>
                  <a:lnTo>
                    <a:pt x="30" y="314"/>
                  </a:lnTo>
                  <a:lnTo>
                    <a:pt x="32" y="314"/>
                  </a:lnTo>
                  <a:lnTo>
                    <a:pt x="34" y="308"/>
                  </a:lnTo>
                  <a:lnTo>
                    <a:pt x="30" y="295"/>
                  </a:lnTo>
                  <a:lnTo>
                    <a:pt x="30" y="287"/>
                  </a:lnTo>
                  <a:lnTo>
                    <a:pt x="26" y="283"/>
                  </a:lnTo>
                  <a:lnTo>
                    <a:pt x="20" y="275"/>
                  </a:lnTo>
                  <a:lnTo>
                    <a:pt x="20" y="269"/>
                  </a:lnTo>
                  <a:lnTo>
                    <a:pt x="24" y="263"/>
                  </a:lnTo>
                  <a:lnTo>
                    <a:pt x="20" y="257"/>
                  </a:lnTo>
                  <a:lnTo>
                    <a:pt x="26" y="249"/>
                  </a:lnTo>
                  <a:lnTo>
                    <a:pt x="6" y="27"/>
                  </a:lnTo>
                  <a:lnTo>
                    <a:pt x="6" y="25"/>
                  </a:lnTo>
                  <a:lnTo>
                    <a:pt x="14" y="31"/>
                  </a:lnTo>
                  <a:lnTo>
                    <a:pt x="22" y="33"/>
                  </a:lnTo>
                  <a:lnTo>
                    <a:pt x="28" y="31"/>
                  </a:lnTo>
                  <a:lnTo>
                    <a:pt x="40" y="25"/>
                  </a:lnTo>
                  <a:lnTo>
                    <a:pt x="53" y="15"/>
                  </a:lnTo>
                  <a:lnTo>
                    <a:pt x="57" y="15"/>
                  </a:lnTo>
                  <a:lnTo>
                    <a:pt x="91" y="13"/>
                  </a:lnTo>
                  <a:lnTo>
                    <a:pt x="189" y="0"/>
                  </a:lnTo>
                  <a:lnTo>
                    <a:pt x="197" y="4"/>
                  </a:lnTo>
                  <a:lnTo>
                    <a:pt x="207" y="94"/>
                  </a:lnTo>
                  <a:lnTo>
                    <a:pt x="226" y="253"/>
                  </a:lnTo>
                  <a:lnTo>
                    <a:pt x="224" y="255"/>
                  </a:lnTo>
                  <a:lnTo>
                    <a:pt x="228" y="263"/>
                  </a:lnTo>
                  <a:lnTo>
                    <a:pt x="226" y="269"/>
                  </a:lnTo>
                  <a:lnTo>
                    <a:pt x="232" y="275"/>
                  </a:lnTo>
                  <a:lnTo>
                    <a:pt x="230" y="281"/>
                  </a:lnTo>
                  <a:lnTo>
                    <a:pt x="217" y="285"/>
                  </a:lnTo>
                  <a:lnTo>
                    <a:pt x="205" y="293"/>
                  </a:lnTo>
                  <a:lnTo>
                    <a:pt x="197" y="289"/>
                  </a:lnTo>
                  <a:lnTo>
                    <a:pt x="193" y="291"/>
                  </a:lnTo>
                  <a:lnTo>
                    <a:pt x="187" y="293"/>
                  </a:lnTo>
                  <a:lnTo>
                    <a:pt x="187" y="299"/>
                  </a:lnTo>
                  <a:lnTo>
                    <a:pt x="189" y="306"/>
                  </a:lnTo>
                  <a:lnTo>
                    <a:pt x="187" y="312"/>
                  </a:lnTo>
                  <a:lnTo>
                    <a:pt x="183" y="318"/>
                  </a:lnTo>
                  <a:lnTo>
                    <a:pt x="177" y="322"/>
                  </a:lnTo>
                  <a:lnTo>
                    <a:pt x="175" y="334"/>
                  </a:lnTo>
                  <a:lnTo>
                    <a:pt x="169" y="340"/>
                  </a:lnTo>
                  <a:lnTo>
                    <a:pt x="163" y="338"/>
                  </a:lnTo>
                  <a:lnTo>
                    <a:pt x="158" y="350"/>
                  </a:lnTo>
                  <a:lnTo>
                    <a:pt x="158" y="356"/>
                  </a:lnTo>
                  <a:lnTo>
                    <a:pt x="158" y="364"/>
                  </a:lnTo>
                  <a:lnTo>
                    <a:pt x="152" y="367"/>
                  </a:lnTo>
                  <a:lnTo>
                    <a:pt x="140" y="367"/>
                  </a:lnTo>
                  <a:lnTo>
                    <a:pt x="134" y="364"/>
                  </a:lnTo>
                  <a:lnTo>
                    <a:pt x="128" y="354"/>
                  </a:lnTo>
                  <a:lnTo>
                    <a:pt x="122" y="352"/>
                  </a:lnTo>
                  <a:lnTo>
                    <a:pt x="126" y="356"/>
                  </a:lnTo>
                  <a:lnTo>
                    <a:pt x="120" y="360"/>
                  </a:lnTo>
                  <a:lnTo>
                    <a:pt x="114" y="367"/>
                  </a:lnTo>
                  <a:lnTo>
                    <a:pt x="116" y="375"/>
                  </a:lnTo>
                  <a:lnTo>
                    <a:pt x="110" y="379"/>
                  </a:lnTo>
                  <a:lnTo>
                    <a:pt x="110" y="387"/>
                  </a:lnTo>
                  <a:lnTo>
                    <a:pt x="101" y="383"/>
                  </a:lnTo>
                  <a:lnTo>
                    <a:pt x="97" y="381"/>
                  </a:lnTo>
                  <a:lnTo>
                    <a:pt x="91" y="375"/>
                  </a:lnTo>
                  <a:lnTo>
                    <a:pt x="87" y="379"/>
                  </a:lnTo>
                  <a:lnTo>
                    <a:pt x="81" y="381"/>
                  </a:lnTo>
                  <a:lnTo>
                    <a:pt x="77" y="387"/>
                  </a:lnTo>
                  <a:lnTo>
                    <a:pt x="77" y="389"/>
                  </a:lnTo>
                  <a:lnTo>
                    <a:pt x="73" y="395"/>
                  </a:lnTo>
                  <a:lnTo>
                    <a:pt x="67" y="391"/>
                  </a:lnTo>
                  <a:lnTo>
                    <a:pt x="49" y="383"/>
                  </a:lnTo>
                  <a:lnTo>
                    <a:pt x="42" y="387"/>
                  </a:lnTo>
                  <a:lnTo>
                    <a:pt x="34" y="387"/>
                  </a:lnTo>
                  <a:lnTo>
                    <a:pt x="36" y="393"/>
                  </a:lnTo>
                  <a:lnTo>
                    <a:pt x="30" y="395"/>
                  </a:lnTo>
                  <a:lnTo>
                    <a:pt x="28" y="389"/>
                  </a:lnTo>
                  <a:lnTo>
                    <a:pt x="24" y="393"/>
                  </a:lnTo>
                  <a:lnTo>
                    <a:pt x="12" y="391"/>
                  </a:lnTo>
                  <a:lnTo>
                    <a:pt x="14" y="397"/>
                  </a:lnTo>
                  <a:lnTo>
                    <a:pt x="10" y="403"/>
                  </a:lnTo>
                  <a:lnTo>
                    <a:pt x="4" y="401"/>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4" name="Freeform 396">
              <a:extLst>
                <a:ext uri="{FF2B5EF4-FFF2-40B4-BE49-F238E27FC236}">
                  <a16:creationId xmlns:a16="http://schemas.microsoft.com/office/drawing/2014/main" id="{74C5EC08-8785-423C-AF4A-C8304654077B}"/>
                </a:ext>
              </a:extLst>
            </p:cNvPr>
            <p:cNvSpPr>
              <a:spLocks/>
            </p:cNvSpPr>
            <p:nvPr/>
          </p:nvSpPr>
          <p:spPr bwMode="auto">
            <a:xfrm>
              <a:off x="9563168" y="4466804"/>
              <a:ext cx="480059" cy="784863"/>
            </a:xfrm>
            <a:custGeom>
              <a:avLst/>
              <a:gdLst/>
              <a:ahLst/>
              <a:cxnLst>
                <a:cxn ang="0">
                  <a:pos x="0" y="19"/>
                </a:cxn>
                <a:cxn ang="0">
                  <a:pos x="197" y="0"/>
                </a:cxn>
                <a:cxn ang="0">
                  <a:pos x="256" y="194"/>
                </a:cxn>
                <a:cxn ang="0">
                  <a:pos x="258" y="204"/>
                </a:cxn>
                <a:cxn ang="0">
                  <a:pos x="269" y="222"/>
                </a:cxn>
                <a:cxn ang="0">
                  <a:pos x="277" y="230"/>
                </a:cxn>
                <a:cxn ang="0">
                  <a:pos x="279" y="246"/>
                </a:cxn>
                <a:cxn ang="0">
                  <a:pos x="285" y="257"/>
                </a:cxn>
                <a:cxn ang="0">
                  <a:pos x="277" y="267"/>
                </a:cxn>
                <a:cxn ang="0">
                  <a:pos x="275" y="285"/>
                </a:cxn>
                <a:cxn ang="0">
                  <a:pos x="277" y="308"/>
                </a:cxn>
                <a:cxn ang="0">
                  <a:pos x="285" y="324"/>
                </a:cxn>
                <a:cxn ang="0">
                  <a:pos x="283" y="336"/>
                </a:cxn>
                <a:cxn ang="0">
                  <a:pos x="283" y="354"/>
                </a:cxn>
                <a:cxn ang="0">
                  <a:pos x="293" y="371"/>
                </a:cxn>
                <a:cxn ang="0">
                  <a:pos x="167" y="389"/>
                </a:cxn>
                <a:cxn ang="0">
                  <a:pos x="85" y="401"/>
                </a:cxn>
                <a:cxn ang="0">
                  <a:pos x="92" y="421"/>
                </a:cxn>
                <a:cxn ang="0">
                  <a:pos x="104" y="430"/>
                </a:cxn>
                <a:cxn ang="0">
                  <a:pos x="104" y="444"/>
                </a:cxn>
                <a:cxn ang="0">
                  <a:pos x="96" y="460"/>
                </a:cxn>
                <a:cxn ang="0">
                  <a:pos x="90" y="462"/>
                </a:cxn>
                <a:cxn ang="0">
                  <a:pos x="81" y="470"/>
                </a:cxn>
                <a:cxn ang="0">
                  <a:pos x="63" y="470"/>
                </a:cxn>
                <a:cxn ang="0">
                  <a:pos x="75" y="468"/>
                </a:cxn>
                <a:cxn ang="0">
                  <a:pos x="71" y="456"/>
                </a:cxn>
                <a:cxn ang="0">
                  <a:pos x="63" y="454"/>
                </a:cxn>
                <a:cxn ang="0">
                  <a:pos x="63" y="442"/>
                </a:cxn>
                <a:cxn ang="0">
                  <a:pos x="59" y="432"/>
                </a:cxn>
                <a:cxn ang="0">
                  <a:pos x="51" y="425"/>
                </a:cxn>
                <a:cxn ang="0">
                  <a:pos x="51" y="434"/>
                </a:cxn>
                <a:cxn ang="0">
                  <a:pos x="47" y="462"/>
                </a:cxn>
                <a:cxn ang="0">
                  <a:pos x="31" y="460"/>
                </a:cxn>
                <a:cxn ang="0">
                  <a:pos x="24" y="458"/>
                </a:cxn>
                <a:cxn ang="0">
                  <a:pos x="10" y="29"/>
                </a:cxn>
                <a:cxn ang="0">
                  <a:pos x="2" y="21"/>
                </a:cxn>
              </a:cxnLst>
              <a:rect l="0" t="0" r="r" b="b"/>
              <a:pathLst>
                <a:path w="293" h="474">
                  <a:moveTo>
                    <a:pt x="2" y="21"/>
                  </a:moveTo>
                  <a:lnTo>
                    <a:pt x="0" y="19"/>
                  </a:lnTo>
                  <a:lnTo>
                    <a:pt x="112" y="10"/>
                  </a:lnTo>
                  <a:lnTo>
                    <a:pt x="197" y="0"/>
                  </a:lnTo>
                  <a:lnTo>
                    <a:pt x="228" y="90"/>
                  </a:lnTo>
                  <a:lnTo>
                    <a:pt x="256" y="194"/>
                  </a:lnTo>
                  <a:lnTo>
                    <a:pt x="258" y="198"/>
                  </a:lnTo>
                  <a:lnTo>
                    <a:pt x="258" y="204"/>
                  </a:lnTo>
                  <a:lnTo>
                    <a:pt x="263" y="210"/>
                  </a:lnTo>
                  <a:lnTo>
                    <a:pt x="269" y="222"/>
                  </a:lnTo>
                  <a:lnTo>
                    <a:pt x="275" y="228"/>
                  </a:lnTo>
                  <a:lnTo>
                    <a:pt x="277" y="230"/>
                  </a:lnTo>
                  <a:lnTo>
                    <a:pt x="281" y="238"/>
                  </a:lnTo>
                  <a:lnTo>
                    <a:pt x="279" y="246"/>
                  </a:lnTo>
                  <a:lnTo>
                    <a:pt x="285" y="251"/>
                  </a:lnTo>
                  <a:lnTo>
                    <a:pt x="285" y="257"/>
                  </a:lnTo>
                  <a:lnTo>
                    <a:pt x="281" y="261"/>
                  </a:lnTo>
                  <a:lnTo>
                    <a:pt x="277" y="267"/>
                  </a:lnTo>
                  <a:lnTo>
                    <a:pt x="277" y="279"/>
                  </a:lnTo>
                  <a:lnTo>
                    <a:pt x="275" y="285"/>
                  </a:lnTo>
                  <a:lnTo>
                    <a:pt x="273" y="297"/>
                  </a:lnTo>
                  <a:lnTo>
                    <a:pt x="277" y="308"/>
                  </a:lnTo>
                  <a:lnTo>
                    <a:pt x="281" y="316"/>
                  </a:lnTo>
                  <a:lnTo>
                    <a:pt x="285" y="324"/>
                  </a:lnTo>
                  <a:lnTo>
                    <a:pt x="283" y="330"/>
                  </a:lnTo>
                  <a:lnTo>
                    <a:pt x="283" y="336"/>
                  </a:lnTo>
                  <a:lnTo>
                    <a:pt x="281" y="348"/>
                  </a:lnTo>
                  <a:lnTo>
                    <a:pt x="283" y="354"/>
                  </a:lnTo>
                  <a:lnTo>
                    <a:pt x="289" y="360"/>
                  </a:lnTo>
                  <a:lnTo>
                    <a:pt x="293" y="371"/>
                  </a:lnTo>
                  <a:lnTo>
                    <a:pt x="293" y="373"/>
                  </a:lnTo>
                  <a:lnTo>
                    <a:pt x="167" y="389"/>
                  </a:lnTo>
                  <a:lnTo>
                    <a:pt x="90" y="397"/>
                  </a:lnTo>
                  <a:lnTo>
                    <a:pt x="85" y="401"/>
                  </a:lnTo>
                  <a:lnTo>
                    <a:pt x="83" y="409"/>
                  </a:lnTo>
                  <a:lnTo>
                    <a:pt x="92" y="421"/>
                  </a:lnTo>
                  <a:lnTo>
                    <a:pt x="98" y="423"/>
                  </a:lnTo>
                  <a:lnTo>
                    <a:pt x="104" y="430"/>
                  </a:lnTo>
                  <a:lnTo>
                    <a:pt x="102" y="438"/>
                  </a:lnTo>
                  <a:lnTo>
                    <a:pt x="104" y="444"/>
                  </a:lnTo>
                  <a:lnTo>
                    <a:pt x="102" y="456"/>
                  </a:lnTo>
                  <a:lnTo>
                    <a:pt x="96" y="460"/>
                  </a:lnTo>
                  <a:lnTo>
                    <a:pt x="90" y="460"/>
                  </a:lnTo>
                  <a:lnTo>
                    <a:pt x="90" y="462"/>
                  </a:lnTo>
                  <a:lnTo>
                    <a:pt x="90" y="466"/>
                  </a:lnTo>
                  <a:lnTo>
                    <a:pt x="81" y="470"/>
                  </a:lnTo>
                  <a:lnTo>
                    <a:pt x="59" y="474"/>
                  </a:lnTo>
                  <a:lnTo>
                    <a:pt x="63" y="470"/>
                  </a:lnTo>
                  <a:lnTo>
                    <a:pt x="69" y="470"/>
                  </a:lnTo>
                  <a:lnTo>
                    <a:pt x="75" y="468"/>
                  </a:lnTo>
                  <a:lnTo>
                    <a:pt x="75" y="462"/>
                  </a:lnTo>
                  <a:lnTo>
                    <a:pt x="71" y="456"/>
                  </a:lnTo>
                  <a:lnTo>
                    <a:pt x="69" y="458"/>
                  </a:lnTo>
                  <a:lnTo>
                    <a:pt x="63" y="454"/>
                  </a:lnTo>
                  <a:lnTo>
                    <a:pt x="61" y="448"/>
                  </a:lnTo>
                  <a:lnTo>
                    <a:pt x="63" y="442"/>
                  </a:lnTo>
                  <a:lnTo>
                    <a:pt x="61" y="436"/>
                  </a:lnTo>
                  <a:lnTo>
                    <a:pt x="59" y="432"/>
                  </a:lnTo>
                  <a:lnTo>
                    <a:pt x="55" y="430"/>
                  </a:lnTo>
                  <a:lnTo>
                    <a:pt x="51" y="425"/>
                  </a:lnTo>
                  <a:lnTo>
                    <a:pt x="53" y="428"/>
                  </a:lnTo>
                  <a:lnTo>
                    <a:pt x="51" y="434"/>
                  </a:lnTo>
                  <a:lnTo>
                    <a:pt x="49" y="440"/>
                  </a:lnTo>
                  <a:lnTo>
                    <a:pt x="47" y="462"/>
                  </a:lnTo>
                  <a:lnTo>
                    <a:pt x="43" y="462"/>
                  </a:lnTo>
                  <a:lnTo>
                    <a:pt x="31" y="460"/>
                  </a:lnTo>
                  <a:lnTo>
                    <a:pt x="24" y="460"/>
                  </a:lnTo>
                  <a:lnTo>
                    <a:pt x="24" y="458"/>
                  </a:lnTo>
                  <a:lnTo>
                    <a:pt x="4" y="316"/>
                  </a:lnTo>
                  <a:lnTo>
                    <a:pt x="10" y="29"/>
                  </a:lnTo>
                  <a:lnTo>
                    <a:pt x="4" y="25"/>
                  </a:lnTo>
                  <a:lnTo>
                    <a:pt x="2" y="21"/>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5" name="Freeform 399">
              <a:extLst>
                <a:ext uri="{FF2B5EF4-FFF2-40B4-BE49-F238E27FC236}">
                  <a16:creationId xmlns:a16="http://schemas.microsoft.com/office/drawing/2014/main" id="{BF4A30CA-7823-47D8-82D8-AD30F97D43C6}"/>
                </a:ext>
              </a:extLst>
            </p:cNvPr>
            <p:cNvSpPr>
              <a:spLocks/>
            </p:cNvSpPr>
            <p:nvPr/>
          </p:nvSpPr>
          <p:spPr bwMode="auto">
            <a:xfrm>
              <a:off x="9623789" y="2756330"/>
              <a:ext cx="480059" cy="660676"/>
            </a:xfrm>
            <a:custGeom>
              <a:avLst/>
              <a:gdLst/>
              <a:ahLst/>
              <a:cxnLst>
                <a:cxn ang="0">
                  <a:pos x="8" y="392"/>
                </a:cxn>
                <a:cxn ang="0">
                  <a:pos x="20" y="362"/>
                </a:cxn>
                <a:cxn ang="0">
                  <a:pos x="32" y="319"/>
                </a:cxn>
                <a:cxn ang="0">
                  <a:pos x="22" y="258"/>
                </a:cxn>
                <a:cxn ang="0">
                  <a:pos x="2" y="224"/>
                </a:cxn>
                <a:cxn ang="0">
                  <a:pos x="8" y="205"/>
                </a:cxn>
                <a:cxn ang="0">
                  <a:pos x="0" y="175"/>
                </a:cxn>
                <a:cxn ang="0">
                  <a:pos x="12" y="144"/>
                </a:cxn>
                <a:cxn ang="0">
                  <a:pos x="10" y="116"/>
                </a:cxn>
                <a:cxn ang="0">
                  <a:pos x="20" y="100"/>
                </a:cxn>
                <a:cxn ang="0">
                  <a:pos x="38" y="83"/>
                </a:cxn>
                <a:cxn ang="0">
                  <a:pos x="44" y="67"/>
                </a:cxn>
                <a:cxn ang="0">
                  <a:pos x="48" y="83"/>
                </a:cxn>
                <a:cxn ang="0">
                  <a:pos x="48" y="102"/>
                </a:cxn>
                <a:cxn ang="0">
                  <a:pos x="57" y="81"/>
                </a:cxn>
                <a:cxn ang="0">
                  <a:pos x="61" y="95"/>
                </a:cxn>
                <a:cxn ang="0">
                  <a:pos x="65" y="75"/>
                </a:cxn>
                <a:cxn ang="0">
                  <a:pos x="71" y="47"/>
                </a:cxn>
                <a:cxn ang="0">
                  <a:pos x="85" y="36"/>
                </a:cxn>
                <a:cxn ang="0">
                  <a:pos x="77" y="22"/>
                </a:cxn>
                <a:cxn ang="0">
                  <a:pos x="91" y="4"/>
                </a:cxn>
                <a:cxn ang="0">
                  <a:pos x="110" y="6"/>
                </a:cxn>
                <a:cxn ang="0">
                  <a:pos x="126" y="8"/>
                </a:cxn>
                <a:cxn ang="0">
                  <a:pos x="142" y="20"/>
                </a:cxn>
                <a:cxn ang="0">
                  <a:pos x="160" y="24"/>
                </a:cxn>
                <a:cxn ang="0">
                  <a:pos x="185" y="30"/>
                </a:cxn>
                <a:cxn ang="0">
                  <a:pos x="197" y="47"/>
                </a:cxn>
                <a:cxn ang="0">
                  <a:pos x="195" y="57"/>
                </a:cxn>
                <a:cxn ang="0">
                  <a:pos x="203" y="73"/>
                </a:cxn>
                <a:cxn ang="0">
                  <a:pos x="209" y="104"/>
                </a:cxn>
                <a:cxn ang="0">
                  <a:pos x="199" y="134"/>
                </a:cxn>
                <a:cxn ang="0">
                  <a:pos x="191" y="161"/>
                </a:cxn>
                <a:cxn ang="0">
                  <a:pos x="177" y="179"/>
                </a:cxn>
                <a:cxn ang="0">
                  <a:pos x="191" y="195"/>
                </a:cxn>
                <a:cxn ang="0">
                  <a:pos x="205" y="185"/>
                </a:cxn>
                <a:cxn ang="0">
                  <a:pos x="213" y="165"/>
                </a:cxn>
                <a:cxn ang="0">
                  <a:pos x="230" y="154"/>
                </a:cxn>
                <a:cxn ang="0">
                  <a:pos x="252" y="150"/>
                </a:cxn>
                <a:cxn ang="0">
                  <a:pos x="272" y="193"/>
                </a:cxn>
                <a:cxn ang="0">
                  <a:pos x="282" y="224"/>
                </a:cxn>
                <a:cxn ang="0">
                  <a:pos x="291" y="242"/>
                </a:cxn>
                <a:cxn ang="0">
                  <a:pos x="289" y="260"/>
                </a:cxn>
                <a:cxn ang="0">
                  <a:pos x="287" y="285"/>
                </a:cxn>
                <a:cxn ang="0">
                  <a:pos x="282" y="279"/>
                </a:cxn>
                <a:cxn ang="0">
                  <a:pos x="270" y="285"/>
                </a:cxn>
                <a:cxn ang="0">
                  <a:pos x="262" y="309"/>
                </a:cxn>
                <a:cxn ang="0">
                  <a:pos x="254" y="317"/>
                </a:cxn>
                <a:cxn ang="0">
                  <a:pos x="240" y="360"/>
                </a:cxn>
                <a:cxn ang="0">
                  <a:pos x="144" y="388"/>
                </a:cxn>
                <a:cxn ang="0">
                  <a:pos x="4" y="399"/>
                </a:cxn>
              </a:cxnLst>
              <a:rect l="0" t="0" r="r" b="b"/>
              <a:pathLst>
                <a:path w="293" h="399">
                  <a:moveTo>
                    <a:pt x="0" y="399"/>
                  </a:moveTo>
                  <a:lnTo>
                    <a:pt x="2" y="397"/>
                  </a:lnTo>
                  <a:lnTo>
                    <a:pt x="8" y="392"/>
                  </a:lnTo>
                  <a:lnTo>
                    <a:pt x="12" y="384"/>
                  </a:lnTo>
                  <a:lnTo>
                    <a:pt x="16" y="378"/>
                  </a:lnTo>
                  <a:lnTo>
                    <a:pt x="20" y="362"/>
                  </a:lnTo>
                  <a:lnTo>
                    <a:pt x="28" y="350"/>
                  </a:lnTo>
                  <a:lnTo>
                    <a:pt x="30" y="342"/>
                  </a:lnTo>
                  <a:lnTo>
                    <a:pt x="32" y="319"/>
                  </a:lnTo>
                  <a:lnTo>
                    <a:pt x="32" y="301"/>
                  </a:lnTo>
                  <a:lnTo>
                    <a:pt x="30" y="277"/>
                  </a:lnTo>
                  <a:lnTo>
                    <a:pt x="22" y="258"/>
                  </a:lnTo>
                  <a:lnTo>
                    <a:pt x="24" y="252"/>
                  </a:lnTo>
                  <a:lnTo>
                    <a:pt x="18" y="254"/>
                  </a:lnTo>
                  <a:lnTo>
                    <a:pt x="2" y="224"/>
                  </a:lnTo>
                  <a:lnTo>
                    <a:pt x="2" y="218"/>
                  </a:lnTo>
                  <a:lnTo>
                    <a:pt x="4" y="211"/>
                  </a:lnTo>
                  <a:lnTo>
                    <a:pt x="8" y="205"/>
                  </a:lnTo>
                  <a:lnTo>
                    <a:pt x="2" y="187"/>
                  </a:lnTo>
                  <a:lnTo>
                    <a:pt x="0" y="181"/>
                  </a:lnTo>
                  <a:lnTo>
                    <a:pt x="0" y="175"/>
                  </a:lnTo>
                  <a:lnTo>
                    <a:pt x="6" y="169"/>
                  </a:lnTo>
                  <a:lnTo>
                    <a:pt x="12" y="150"/>
                  </a:lnTo>
                  <a:lnTo>
                    <a:pt x="12" y="144"/>
                  </a:lnTo>
                  <a:lnTo>
                    <a:pt x="12" y="138"/>
                  </a:lnTo>
                  <a:lnTo>
                    <a:pt x="12" y="128"/>
                  </a:lnTo>
                  <a:lnTo>
                    <a:pt x="10" y="116"/>
                  </a:lnTo>
                  <a:lnTo>
                    <a:pt x="14" y="112"/>
                  </a:lnTo>
                  <a:lnTo>
                    <a:pt x="20" y="106"/>
                  </a:lnTo>
                  <a:lnTo>
                    <a:pt x="20" y="100"/>
                  </a:lnTo>
                  <a:lnTo>
                    <a:pt x="28" y="87"/>
                  </a:lnTo>
                  <a:lnTo>
                    <a:pt x="32" y="89"/>
                  </a:lnTo>
                  <a:lnTo>
                    <a:pt x="38" y="83"/>
                  </a:lnTo>
                  <a:lnTo>
                    <a:pt x="38" y="77"/>
                  </a:lnTo>
                  <a:lnTo>
                    <a:pt x="42" y="73"/>
                  </a:lnTo>
                  <a:lnTo>
                    <a:pt x="44" y="67"/>
                  </a:lnTo>
                  <a:lnTo>
                    <a:pt x="51" y="61"/>
                  </a:lnTo>
                  <a:lnTo>
                    <a:pt x="48" y="79"/>
                  </a:lnTo>
                  <a:lnTo>
                    <a:pt x="48" y="83"/>
                  </a:lnTo>
                  <a:lnTo>
                    <a:pt x="51" y="89"/>
                  </a:lnTo>
                  <a:lnTo>
                    <a:pt x="48" y="95"/>
                  </a:lnTo>
                  <a:lnTo>
                    <a:pt x="48" y="102"/>
                  </a:lnTo>
                  <a:lnTo>
                    <a:pt x="53" y="95"/>
                  </a:lnTo>
                  <a:lnTo>
                    <a:pt x="55" y="83"/>
                  </a:lnTo>
                  <a:lnTo>
                    <a:pt x="57" y="81"/>
                  </a:lnTo>
                  <a:lnTo>
                    <a:pt x="57" y="95"/>
                  </a:lnTo>
                  <a:lnTo>
                    <a:pt x="57" y="100"/>
                  </a:lnTo>
                  <a:lnTo>
                    <a:pt x="61" y="95"/>
                  </a:lnTo>
                  <a:lnTo>
                    <a:pt x="63" y="87"/>
                  </a:lnTo>
                  <a:lnTo>
                    <a:pt x="65" y="81"/>
                  </a:lnTo>
                  <a:lnTo>
                    <a:pt x="65" y="75"/>
                  </a:lnTo>
                  <a:lnTo>
                    <a:pt x="61" y="57"/>
                  </a:lnTo>
                  <a:lnTo>
                    <a:pt x="65" y="51"/>
                  </a:lnTo>
                  <a:lnTo>
                    <a:pt x="71" y="47"/>
                  </a:lnTo>
                  <a:lnTo>
                    <a:pt x="77" y="43"/>
                  </a:lnTo>
                  <a:lnTo>
                    <a:pt x="85" y="43"/>
                  </a:lnTo>
                  <a:lnTo>
                    <a:pt x="85" y="36"/>
                  </a:lnTo>
                  <a:lnTo>
                    <a:pt x="79" y="34"/>
                  </a:lnTo>
                  <a:lnTo>
                    <a:pt x="77" y="26"/>
                  </a:lnTo>
                  <a:lnTo>
                    <a:pt x="77" y="22"/>
                  </a:lnTo>
                  <a:lnTo>
                    <a:pt x="83" y="14"/>
                  </a:lnTo>
                  <a:lnTo>
                    <a:pt x="85" y="8"/>
                  </a:lnTo>
                  <a:lnTo>
                    <a:pt x="91" y="4"/>
                  </a:lnTo>
                  <a:lnTo>
                    <a:pt x="97" y="0"/>
                  </a:lnTo>
                  <a:lnTo>
                    <a:pt x="103" y="4"/>
                  </a:lnTo>
                  <a:lnTo>
                    <a:pt x="110" y="6"/>
                  </a:lnTo>
                  <a:lnTo>
                    <a:pt x="116" y="10"/>
                  </a:lnTo>
                  <a:lnTo>
                    <a:pt x="122" y="10"/>
                  </a:lnTo>
                  <a:lnTo>
                    <a:pt x="126" y="8"/>
                  </a:lnTo>
                  <a:lnTo>
                    <a:pt x="132" y="10"/>
                  </a:lnTo>
                  <a:lnTo>
                    <a:pt x="138" y="14"/>
                  </a:lnTo>
                  <a:lnTo>
                    <a:pt x="142" y="20"/>
                  </a:lnTo>
                  <a:lnTo>
                    <a:pt x="148" y="22"/>
                  </a:lnTo>
                  <a:lnTo>
                    <a:pt x="154" y="22"/>
                  </a:lnTo>
                  <a:lnTo>
                    <a:pt x="160" y="24"/>
                  </a:lnTo>
                  <a:lnTo>
                    <a:pt x="173" y="28"/>
                  </a:lnTo>
                  <a:lnTo>
                    <a:pt x="179" y="30"/>
                  </a:lnTo>
                  <a:lnTo>
                    <a:pt x="185" y="30"/>
                  </a:lnTo>
                  <a:lnTo>
                    <a:pt x="191" y="34"/>
                  </a:lnTo>
                  <a:lnTo>
                    <a:pt x="193" y="41"/>
                  </a:lnTo>
                  <a:lnTo>
                    <a:pt x="197" y="47"/>
                  </a:lnTo>
                  <a:lnTo>
                    <a:pt x="201" y="49"/>
                  </a:lnTo>
                  <a:lnTo>
                    <a:pt x="201" y="55"/>
                  </a:lnTo>
                  <a:lnTo>
                    <a:pt x="195" y="57"/>
                  </a:lnTo>
                  <a:lnTo>
                    <a:pt x="193" y="65"/>
                  </a:lnTo>
                  <a:lnTo>
                    <a:pt x="197" y="69"/>
                  </a:lnTo>
                  <a:lnTo>
                    <a:pt x="203" y="73"/>
                  </a:lnTo>
                  <a:lnTo>
                    <a:pt x="205" y="79"/>
                  </a:lnTo>
                  <a:lnTo>
                    <a:pt x="209" y="91"/>
                  </a:lnTo>
                  <a:lnTo>
                    <a:pt x="209" y="104"/>
                  </a:lnTo>
                  <a:lnTo>
                    <a:pt x="211" y="124"/>
                  </a:lnTo>
                  <a:lnTo>
                    <a:pt x="205" y="130"/>
                  </a:lnTo>
                  <a:lnTo>
                    <a:pt x="199" y="134"/>
                  </a:lnTo>
                  <a:lnTo>
                    <a:pt x="197" y="138"/>
                  </a:lnTo>
                  <a:lnTo>
                    <a:pt x="197" y="150"/>
                  </a:lnTo>
                  <a:lnTo>
                    <a:pt x="191" y="161"/>
                  </a:lnTo>
                  <a:lnTo>
                    <a:pt x="185" y="163"/>
                  </a:lnTo>
                  <a:lnTo>
                    <a:pt x="179" y="167"/>
                  </a:lnTo>
                  <a:lnTo>
                    <a:pt x="177" y="179"/>
                  </a:lnTo>
                  <a:lnTo>
                    <a:pt x="177" y="189"/>
                  </a:lnTo>
                  <a:lnTo>
                    <a:pt x="185" y="195"/>
                  </a:lnTo>
                  <a:lnTo>
                    <a:pt x="191" y="195"/>
                  </a:lnTo>
                  <a:lnTo>
                    <a:pt x="197" y="199"/>
                  </a:lnTo>
                  <a:lnTo>
                    <a:pt x="201" y="191"/>
                  </a:lnTo>
                  <a:lnTo>
                    <a:pt x="205" y="185"/>
                  </a:lnTo>
                  <a:lnTo>
                    <a:pt x="211" y="181"/>
                  </a:lnTo>
                  <a:lnTo>
                    <a:pt x="213" y="171"/>
                  </a:lnTo>
                  <a:lnTo>
                    <a:pt x="213" y="165"/>
                  </a:lnTo>
                  <a:lnTo>
                    <a:pt x="217" y="163"/>
                  </a:lnTo>
                  <a:lnTo>
                    <a:pt x="226" y="156"/>
                  </a:lnTo>
                  <a:lnTo>
                    <a:pt x="230" y="154"/>
                  </a:lnTo>
                  <a:lnTo>
                    <a:pt x="240" y="146"/>
                  </a:lnTo>
                  <a:lnTo>
                    <a:pt x="246" y="148"/>
                  </a:lnTo>
                  <a:lnTo>
                    <a:pt x="252" y="150"/>
                  </a:lnTo>
                  <a:lnTo>
                    <a:pt x="258" y="156"/>
                  </a:lnTo>
                  <a:lnTo>
                    <a:pt x="264" y="169"/>
                  </a:lnTo>
                  <a:lnTo>
                    <a:pt x="272" y="193"/>
                  </a:lnTo>
                  <a:lnTo>
                    <a:pt x="274" y="199"/>
                  </a:lnTo>
                  <a:lnTo>
                    <a:pt x="278" y="211"/>
                  </a:lnTo>
                  <a:lnTo>
                    <a:pt x="282" y="224"/>
                  </a:lnTo>
                  <a:lnTo>
                    <a:pt x="285" y="232"/>
                  </a:lnTo>
                  <a:lnTo>
                    <a:pt x="291" y="242"/>
                  </a:lnTo>
                  <a:lnTo>
                    <a:pt x="291" y="242"/>
                  </a:lnTo>
                  <a:lnTo>
                    <a:pt x="293" y="246"/>
                  </a:lnTo>
                  <a:lnTo>
                    <a:pt x="291" y="248"/>
                  </a:lnTo>
                  <a:lnTo>
                    <a:pt x="289" y="260"/>
                  </a:lnTo>
                  <a:lnTo>
                    <a:pt x="291" y="266"/>
                  </a:lnTo>
                  <a:lnTo>
                    <a:pt x="291" y="279"/>
                  </a:lnTo>
                  <a:lnTo>
                    <a:pt x="287" y="285"/>
                  </a:lnTo>
                  <a:lnTo>
                    <a:pt x="282" y="287"/>
                  </a:lnTo>
                  <a:lnTo>
                    <a:pt x="282" y="285"/>
                  </a:lnTo>
                  <a:lnTo>
                    <a:pt x="282" y="279"/>
                  </a:lnTo>
                  <a:lnTo>
                    <a:pt x="278" y="274"/>
                  </a:lnTo>
                  <a:lnTo>
                    <a:pt x="272" y="279"/>
                  </a:lnTo>
                  <a:lnTo>
                    <a:pt x="270" y="285"/>
                  </a:lnTo>
                  <a:lnTo>
                    <a:pt x="266" y="289"/>
                  </a:lnTo>
                  <a:lnTo>
                    <a:pt x="268" y="303"/>
                  </a:lnTo>
                  <a:lnTo>
                    <a:pt x="262" y="309"/>
                  </a:lnTo>
                  <a:lnTo>
                    <a:pt x="256" y="313"/>
                  </a:lnTo>
                  <a:lnTo>
                    <a:pt x="256" y="315"/>
                  </a:lnTo>
                  <a:lnTo>
                    <a:pt x="254" y="317"/>
                  </a:lnTo>
                  <a:lnTo>
                    <a:pt x="252" y="323"/>
                  </a:lnTo>
                  <a:lnTo>
                    <a:pt x="252" y="342"/>
                  </a:lnTo>
                  <a:lnTo>
                    <a:pt x="240" y="360"/>
                  </a:lnTo>
                  <a:lnTo>
                    <a:pt x="236" y="372"/>
                  </a:lnTo>
                  <a:lnTo>
                    <a:pt x="207" y="378"/>
                  </a:lnTo>
                  <a:lnTo>
                    <a:pt x="144" y="388"/>
                  </a:lnTo>
                  <a:lnTo>
                    <a:pt x="136" y="384"/>
                  </a:lnTo>
                  <a:lnTo>
                    <a:pt x="38" y="397"/>
                  </a:lnTo>
                  <a:lnTo>
                    <a:pt x="4" y="399"/>
                  </a:lnTo>
                  <a:lnTo>
                    <a:pt x="0" y="399"/>
                  </a:lnTo>
                </a:path>
              </a:pathLst>
            </a:custGeom>
            <a:solidFill>
              <a:schemeClr val="tx2"/>
            </a:solidFill>
            <a:ln w="3175">
              <a:solidFill>
                <a:schemeClr val="bg1">
                  <a:lumMod val="85000"/>
                </a:schemeClr>
              </a:solidFill>
              <a:round/>
              <a:headEnd/>
              <a:tailEnd/>
            </a:ln>
          </p:spPr>
          <p:txBody>
            <a:bodyPr tIns="89606" rIns="179212"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6" name="Freeform 401">
              <a:extLst>
                <a:ext uri="{FF2B5EF4-FFF2-40B4-BE49-F238E27FC236}">
                  <a16:creationId xmlns:a16="http://schemas.microsoft.com/office/drawing/2014/main" id="{376ECE27-1F02-4D84-98A3-3B3B42391D9B}"/>
                </a:ext>
              </a:extLst>
            </p:cNvPr>
            <p:cNvSpPr>
              <a:spLocks/>
            </p:cNvSpPr>
            <p:nvPr/>
          </p:nvSpPr>
          <p:spPr bwMode="auto">
            <a:xfrm>
              <a:off x="9699156" y="5052968"/>
              <a:ext cx="1127233" cy="862689"/>
            </a:xfrm>
            <a:custGeom>
              <a:avLst/>
              <a:gdLst/>
              <a:ahLst/>
              <a:cxnLst>
                <a:cxn ang="0">
                  <a:pos x="9" y="67"/>
                </a:cxn>
                <a:cxn ang="0">
                  <a:pos x="210" y="19"/>
                </a:cxn>
                <a:cxn ang="0">
                  <a:pos x="440" y="33"/>
                </a:cxn>
                <a:cxn ang="0">
                  <a:pos x="456" y="23"/>
                </a:cxn>
                <a:cxn ang="0">
                  <a:pos x="462" y="0"/>
                </a:cxn>
                <a:cxn ang="0">
                  <a:pos x="495" y="6"/>
                </a:cxn>
                <a:cxn ang="0">
                  <a:pos x="507" y="29"/>
                </a:cxn>
                <a:cxn ang="0">
                  <a:pos x="530" y="86"/>
                </a:cxn>
                <a:cxn ang="0">
                  <a:pos x="609" y="198"/>
                </a:cxn>
                <a:cxn ang="0">
                  <a:pos x="615" y="240"/>
                </a:cxn>
                <a:cxn ang="0">
                  <a:pos x="607" y="202"/>
                </a:cxn>
                <a:cxn ang="0">
                  <a:pos x="589" y="181"/>
                </a:cxn>
                <a:cxn ang="0">
                  <a:pos x="595" y="214"/>
                </a:cxn>
                <a:cxn ang="0">
                  <a:pos x="654" y="316"/>
                </a:cxn>
                <a:cxn ang="0">
                  <a:pos x="672" y="340"/>
                </a:cxn>
                <a:cxn ang="0">
                  <a:pos x="684" y="417"/>
                </a:cxn>
                <a:cxn ang="0">
                  <a:pos x="682" y="444"/>
                </a:cxn>
                <a:cxn ang="0">
                  <a:pos x="676" y="472"/>
                </a:cxn>
                <a:cxn ang="0">
                  <a:pos x="674" y="505"/>
                </a:cxn>
                <a:cxn ang="0">
                  <a:pos x="654" y="511"/>
                </a:cxn>
                <a:cxn ang="0">
                  <a:pos x="615" y="521"/>
                </a:cxn>
                <a:cxn ang="0">
                  <a:pos x="625" y="513"/>
                </a:cxn>
                <a:cxn ang="0">
                  <a:pos x="601" y="489"/>
                </a:cxn>
                <a:cxn ang="0">
                  <a:pos x="570" y="456"/>
                </a:cxn>
                <a:cxn ang="0">
                  <a:pos x="554" y="450"/>
                </a:cxn>
                <a:cxn ang="0">
                  <a:pos x="521" y="409"/>
                </a:cxn>
                <a:cxn ang="0">
                  <a:pos x="525" y="391"/>
                </a:cxn>
                <a:cxn ang="0">
                  <a:pos x="509" y="393"/>
                </a:cxn>
                <a:cxn ang="0">
                  <a:pos x="511" y="362"/>
                </a:cxn>
                <a:cxn ang="0">
                  <a:pos x="499" y="375"/>
                </a:cxn>
                <a:cxn ang="0">
                  <a:pos x="477" y="369"/>
                </a:cxn>
                <a:cxn ang="0">
                  <a:pos x="446" y="326"/>
                </a:cxn>
                <a:cxn ang="0">
                  <a:pos x="456" y="307"/>
                </a:cxn>
                <a:cxn ang="0">
                  <a:pos x="452" y="279"/>
                </a:cxn>
                <a:cxn ang="0">
                  <a:pos x="444" y="285"/>
                </a:cxn>
                <a:cxn ang="0">
                  <a:pos x="432" y="293"/>
                </a:cxn>
                <a:cxn ang="0">
                  <a:pos x="430" y="267"/>
                </a:cxn>
                <a:cxn ang="0">
                  <a:pos x="432" y="200"/>
                </a:cxn>
                <a:cxn ang="0">
                  <a:pos x="420" y="177"/>
                </a:cxn>
                <a:cxn ang="0">
                  <a:pos x="383" y="159"/>
                </a:cxn>
                <a:cxn ang="0">
                  <a:pos x="344" y="122"/>
                </a:cxn>
                <a:cxn ang="0">
                  <a:pos x="300" y="94"/>
                </a:cxn>
                <a:cxn ang="0">
                  <a:pos x="275" y="110"/>
                </a:cxn>
                <a:cxn ang="0">
                  <a:pos x="265" y="116"/>
                </a:cxn>
                <a:cxn ang="0">
                  <a:pos x="228" y="137"/>
                </a:cxn>
                <a:cxn ang="0">
                  <a:pos x="200" y="147"/>
                </a:cxn>
                <a:cxn ang="0">
                  <a:pos x="196" y="145"/>
                </a:cxn>
                <a:cxn ang="0">
                  <a:pos x="184" y="122"/>
                </a:cxn>
                <a:cxn ang="0">
                  <a:pos x="167" y="108"/>
                </a:cxn>
                <a:cxn ang="0">
                  <a:pos x="180" y="106"/>
                </a:cxn>
                <a:cxn ang="0">
                  <a:pos x="171" y="90"/>
                </a:cxn>
                <a:cxn ang="0">
                  <a:pos x="159" y="102"/>
                </a:cxn>
                <a:cxn ang="0">
                  <a:pos x="102" y="90"/>
                </a:cxn>
                <a:cxn ang="0">
                  <a:pos x="123" y="88"/>
                </a:cxn>
                <a:cxn ang="0">
                  <a:pos x="102" y="84"/>
                </a:cxn>
                <a:cxn ang="0">
                  <a:pos x="51" y="96"/>
                </a:cxn>
                <a:cxn ang="0">
                  <a:pos x="53" y="82"/>
                </a:cxn>
                <a:cxn ang="0">
                  <a:pos x="41" y="84"/>
                </a:cxn>
                <a:cxn ang="0">
                  <a:pos x="29" y="106"/>
                </a:cxn>
                <a:cxn ang="0">
                  <a:pos x="27" y="92"/>
                </a:cxn>
              </a:cxnLst>
              <a:rect l="0" t="0" r="r" b="b"/>
              <a:pathLst>
                <a:path w="688" h="521">
                  <a:moveTo>
                    <a:pt x="21" y="90"/>
                  </a:moveTo>
                  <a:lnTo>
                    <a:pt x="19" y="84"/>
                  </a:lnTo>
                  <a:lnTo>
                    <a:pt x="21" y="76"/>
                  </a:lnTo>
                  <a:lnTo>
                    <a:pt x="15" y="69"/>
                  </a:lnTo>
                  <a:lnTo>
                    <a:pt x="9" y="67"/>
                  </a:lnTo>
                  <a:lnTo>
                    <a:pt x="0" y="55"/>
                  </a:lnTo>
                  <a:lnTo>
                    <a:pt x="2" y="47"/>
                  </a:lnTo>
                  <a:lnTo>
                    <a:pt x="7" y="43"/>
                  </a:lnTo>
                  <a:lnTo>
                    <a:pt x="84" y="35"/>
                  </a:lnTo>
                  <a:lnTo>
                    <a:pt x="210" y="19"/>
                  </a:lnTo>
                  <a:lnTo>
                    <a:pt x="218" y="33"/>
                  </a:lnTo>
                  <a:lnTo>
                    <a:pt x="220" y="39"/>
                  </a:lnTo>
                  <a:lnTo>
                    <a:pt x="224" y="45"/>
                  </a:lnTo>
                  <a:lnTo>
                    <a:pt x="434" y="29"/>
                  </a:lnTo>
                  <a:lnTo>
                    <a:pt x="440" y="33"/>
                  </a:lnTo>
                  <a:lnTo>
                    <a:pt x="446" y="45"/>
                  </a:lnTo>
                  <a:lnTo>
                    <a:pt x="450" y="47"/>
                  </a:lnTo>
                  <a:lnTo>
                    <a:pt x="456" y="43"/>
                  </a:lnTo>
                  <a:lnTo>
                    <a:pt x="458" y="29"/>
                  </a:lnTo>
                  <a:lnTo>
                    <a:pt x="456" y="23"/>
                  </a:lnTo>
                  <a:lnTo>
                    <a:pt x="452" y="17"/>
                  </a:lnTo>
                  <a:lnTo>
                    <a:pt x="452" y="12"/>
                  </a:lnTo>
                  <a:lnTo>
                    <a:pt x="454" y="4"/>
                  </a:lnTo>
                  <a:lnTo>
                    <a:pt x="456" y="4"/>
                  </a:lnTo>
                  <a:lnTo>
                    <a:pt x="462" y="0"/>
                  </a:lnTo>
                  <a:lnTo>
                    <a:pt x="468" y="2"/>
                  </a:lnTo>
                  <a:lnTo>
                    <a:pt x="485" y="6"/>
                  </a:lnTo>
                  <a:lnTo>
                    <a:pt x="491" y="6"/>
                  </a:lnTo>
                  <a:lnTo>
                    <a:pt x="493" y="6"/>
                  </a:lnTo>
                  <a:lnTo>
                    <a:pt x="495" y="6"/>
                  </a:lnTo>
                  <a:lnTo>
                    <a:pt x="503" y="8"/>
                  </a:lnTo>
                  <a:lnTo>
                    <a:pt x="501" y="21"/>
                  </a:lnTo>
                  <a:lnTo>
                    <a:pt x="499" y="17"/>
                  </a:lnTo>
                  <a:lnTo>
                    <a:pt x="501" y="23"/>
                  </a:lnTo>
                  <a:lnTo>
                    <a:pt x="507" y="29"/>
                  </a:lnTo>
                  <a:lnTo>
                    <a:pt x="511" y="35"/>
                  </a:lnTo>
                  <a:lnTo>
                    <a:pt x="511" y="45"/>
                  </a:lnTo>
                  <a:lnTo>
                    <a:pt x="519" y="57"/>
                  </a:lnTo>
                  <a:lnTo>
                    <a:pt x="519" y="65"/>
                  </a:lnTo>
                  <a:lnTo>
                    <a:pt x="530" y="86"/>
                  </a:lnTo>
                  <a:lnTo>
                    <a:pt x="540" y="104"/>
                  </a:lnTo>
                  <a:lnTo>
                    <a:pt x="558" y="137"/>
                  </a:lnTo>
                  <a:lnTo>
                    <a:pt x="593" y="179"/>
                  </a:lnTo>
                  <a:lnTo>
                    <a:pt x="605" y="192"/>
                  </a:lnTo>
                  <a:lnTo>
                    <a:pt x="609" y="198"/>
                  </a:lnTo>
                  <a:lnTo>
                    <a:pt x="611" y="204"/>
                  </a:lnTo>
                  <a:lnTo>
                    <a:pt x="607" y="210"/>
                  </a:lnTo>
                  <a:lnTo>
                    <a:pt x="609" y="222"/>
                  </a:lnTo>
                  <a:lnTo>
                    <a:pt x="611" y="234"/>
                  </a:lnTo>
                  <a:lnTo>
                    <a:pt x="615" y="240"/>
                  </a:lnTo>
                  <a:lnTo>
                    <a:pt x="627" y="259"/>
                  </a:lnTo>
                  <a:lnTo>
                    <a:pt x="621" y="251"/>
                  </a:lnTo>
                  <a:lnTo>
                    <a:pt x="609" y="232"/>
                  </a:lnTo>
                  <a:lnTo>
                    <a:pt x="605" y="214"/>
                  </a:lnTo>
                  <a:lnTo>
                    <a:pt x="607" y="202"/>
                  </a:lnTo>
                  <a:lnTo>
                    <a:pt x="605" y="196"/>
                  </a:lnTo>
                  <a:lnTo>
                    <a:pt x="599" y="192"/>
                  </a:lnTo>
                  <a:lnTo>
                    <a:pt x="593" y="194"/>
                  </a:lnTo>
                  <a:lnTo>
                    <a:pt x="587" y="187"/>
                  </a:lnTo>
                  <a:lnTo>
                    <a:pt x="589" y="181"/>
                  </a:lnTo>
                  <a:lnTo>
                    <a:pt x="582" y="177"/>
                  </a:lnTo>
                  <a:lnTo>
                    <a:pt x="580" y="177"/>
                  </a:lnTo>
                  <a:lnTo>
                    <a:pt x="584" y="189"/>
                  </a:lnTo>
                  <a:lnTo>
                    <a:pt x="593" y="208"/>
                  </a:lnTo>
                  <a:lnTo>
                    <a:pt x="595" y="214"/>
                  </a:lnTo>
                  <a:lnTo>
                    <a:pt x="613" y="244"/>
                  </a:lnTo>
                  <a:lnTo>
                    <a:pt x="637" y="277"/>
                  </a:lnTo>
                  <a:lnTo>
                    <a:pt x="648" y="297"/>
                  </a:lnTo>
                  <a:lnTo>
                    <a:pt x="654" y="310"/>
                  </a:lnTo>
                  <a:lnTo>
                    <a:pt x="654" y="316"/>
                  </a:lnTo>
                  <a:lnTo>
                    <a:pt x="654" y="318"/>
                  </a:lnTo>
                  <a:lnTo>
                    <a:pt x="656" y="318"/>
                  </a:lnTo>
                  <a:lnTo>
                    <a:pt x="662" y="320"/>
                  </a:lnTo>
                  <a:lnTo>
                    <a:pt x="670" y="332"/>
                  </a:lnTo>
                  <a:lnTo>
                    <a:pt x="672" y="340"/>
                  </a:lnTo>
                  <a:lnTo>
                    <a:pt x="676" y="342"/>
                  </a:lnTo>
                  <a:lnTo>
                    <a:pt x="682" y="364"/>
                  </a:lnTo>
                  <a:lnTo>
                    <a:pt x="684" y="393"/>
                  </a:lnTo>
                  <a:lnTo>
                    <a:pt x="684" y="399"/>
                  </a:lnTo>
                  <a:lnTo>
                    <a:pt x="684" y="417"/>
                  </a:lnTo>
                  <a:lnTo>
                    <a:pt x="686" y="430"/>
                  </a:lnTo>
                  <a:lnTo>
                    <a:pt x="688" y="438"/>
                  </a:lnTo>
                  <a:lnTo>
                    <a:pt x="686" y="444"/>
                  </a:lnTo>
                  <a:lnTo>
                    <a:pt x="684" y="436"/>
                  </a:lnTo>
                  <a:lnTo>
                    <a:pt x="682" y="444"/>
                  </a:lnTo>
                  <a:lnTo>
                    <a:pt x="684" y="448"/>
                  </a:lnTo>
                  <a:lnTo>
                    <a:pt x="678" y="454"/>
                  </a:lnTo>
                  <a:lnTo>
                    <a:pt x="678" y="460"/>
                  </a:lnTo>
                  <a:lnTo>
                    <a:pt x="676" y="466"/>
                  </a:lnTo>
                  <a:lnTo>
                    <a:pt x="676" y="472"/>
                  </a:lnTo>
                  <a:lnTo>
                    <a:pt x="674" y="476"/>
                  </a:lnTo>
                  <a:lnTo>
                    <a:pt x="678" y="487"/>
                  </a:lnTo>
                  <a:lnTo>
                    <a:pt x="674" y="493"/>
                  </a:lnTo>
                  <a:lnTo>
                    <a:pt x="672" y="501"/>
                  </a:lnTo>
                  <a:lnTo>
                    <a:pt x="674" y="505"/>
                  </a:lnTo>
                  <a:lnTo>
                    <a:pt x="666" y="503"/>
                  </a:lnTo>
                  <a:lnTo>
                    <a:pt x="670" y="505"/>
                  </a:lnTo>
                  <a:lnTo>
                    <a:pt x="664" y="503"/>
                  </a:lnTo>
                  <a:lnTo>
                    <a:pt x="658" y="507"/>
                  </a:lnTo>
                  <a:lnTo>
                    <a:pt x="654" y="511"/>
                  </a:lnTo>
                  <a:lnTo>
                    <a:pt x="648" y="515"/>
                  </a:lnTo>
                  <a:lnTo>
                    <a:pt x="641" y="515"/>
                  </a:lnTo>
                  <a:lnTo>
                    <a:pt x="635" y="513"/>
                  </a:lnTo>
                  <a:lnTo>
                    <a:pt x="627" y="517"/>
                  </a:lnTo>
                  <a:lnTo>
                    <a:pt x="615" y="521"/>
                  </a:lnTo>
                  <a:lnTo>
                    <a:pt x="609" y="515"/>
                  </a:lnTo>
                  <a:lnTo>
                    <a:pt x="607" y="509"/>
                  </a:lnTo>
                  <a:lnTo>
                    <a:pt x="611" y="505"/>
                  </a:lnTo>
                  <a:lnTo>
                    <a:pt x="617" y="509"/>
                  </a:lnTo>
                  <a:lnTo>
                    <a:pt x="625" y="513"/>
                  </a:lnTo>
                  <a:lnTo>
                    <a:pt x="629" y="507"/>
                  </a:lnTo>
                  <a:lnTo>
                    <a:pt x="623" y="501"/>
                  </a:lnTo>
                  <a:lnTo>
                    <a:pt x="617" y="501"/>
                  </a:lnTo>
                  <a:lnTo>
                    <a:pt x="611" y="501"/>
                  </a:lnTo>
                  <a:lnTo>
                    <a:pt x="601" y="489"/>
                  </a:lnTo>
                  <a:lnTo>
                    <a:pt x="597" y="482"/>
                  </a:lnTo>
                  <a:lnTo>
                    <a:pt x="591" y="470"/>
                  </a:lnTo>
                  <a:lnTo>
                    <a:pt x="584" y="466"/>
                  </a:lnTo>
                  <a:lnTo>
                    <a:pt x="582" y="460"/>
                  </a:lnTo>
                  <a:lnTo>
                    <a:pt x="570" y="456"/>
                  </a:lnTo>
                  <a:lnTo>
                    <a:pt x="568" y="456"/>
                  </a:lnTo>
                  <a:lnTo>
                    <a:pt x="560" y="454"/>
                  </a:lnTo>
                  <a:lnTo>
                    <a:pt x="554" y="456"/>
                  </a:lnTo>
                  <a:lnTo>
                    <a:pt x="548" y="452"/>
                  </a:lnTo>
                  <a:lnTo>
                    <a:pt x="554" y="450"/>
                  </a:lnTo>
                  <a:lnTo>
                    <a:pt x="550" y="450"/>
                  </a:lnTo>
                  <a:lnTo>
                    <a:pt x="540" y="438"/>
                  </a:lnTo>
                  <a:lnTo>
                    <a:pt x="534" y="415"/>
                  </a:lnTo>
                  <a:lnTo>
                    <a:pt x="527" y="409"/>
                  </a:lnTo>
                  <a:lnTo>
                    <a:pt x="521" y="409"/>
                  </a:lnTo>
                  <a:lnTo>
                    <a:pt x="521" y="405"/>
                  </a:lnTo>
                  <a:lnTo>
                    <a:pt x="525" y="399"/>
                  </a:lnTo>
                  <a:lnTo>
                    <a:pt x="525" y="393"/>
                  </a:lnTo>
                  <a:lnTo>
                    <a:pt x="534" y="383"/>
                  </a:lnTo>
                  <a:lnTo>
                    <a:pt x="525" y="391"/>
                  </a:lnTo>
                  <a:lnTo>
                    <a:pt x="523" y="397"/>
                  </a:lnTo>
                  <a:lnTo>
                    <a:pt x="517" y="403"/>
                  </a:lnTo>
                  <a:lnTo>
                    <a:pt x="511" y="403"/>
                  </a:lnTo>
                  <a:lnTo>
                    <a:pt x="513" y="399"/>
                  </a:lnTo>
                  <a:lnTo>
                    <a:pt x="509" y="393"/>
                  </a:lnTo>
                  <a:lnTo>
                    <a:pt x="509" y="387"/>
                  </a:lnTo>
                  <a:lnTo>
                    <a:pt x="509" y="375"/>
                  </a:lnTo>
                  <a:lnTo>
                    <a:pt x="505" y="369"/>
                  </a:lnTo>
                  <a:lnTo>
                    <a:pt x="511" y="364"/>
                  </a:lnTo>
                  <a:lnTo>
                    <a:pt x="511" y="362"/>
                  </a:lnTo>
                  <a:lnTo>
                    <a:pt x="499" y="369"/>
                  </a:lnTo>
                  <a:lnTo>
                    <a:pt x="497" y="364"/>
                  </a:lnTo>
                  <a:lnTo>
                    <a:pt x="491" y="364"/>
                  </a:lnTo>
                  <a:lnTo>
                    <a:pt x="495" y="369"/>
                  </a:lnTo>
                  <a:lnTo>
                    <a:pt x="499" y="375"/>
                  </a:lnTo>
                  <a:lnTo>
                    <a:pt x="501" y="381"/>
                  </a:lnTo>
                  <a:lnTo>
                    <a:pt x="499" y="379"/>
                  </a:lnTo>
                  <a:lnTo>
                    <a:pt x="493" y="379"/>
                  </a:lnTo>
                  <a:lnTo>
                    <a:pt x="487" y="379"/>
                  </a:lnTo>
                  <a:lnTo>
                    <a:pt x="477" y="369"/>
                  </a:lnTo>
                  <a:lnTo>
                    <a:pt x="473" y="362"/>
                  </a:lnTo>
                  <a:lnTo>
                    <a:pt x="460" y="340"/>
                  </a:lnTo>
                  <a:lnTo>
                    <a:pt x="460" y="338"/>
                  </a:lnTo>
                  <a:lnTo>
                    <a:pt x="458" y="332"/>
                  </a:lnTo>
                  <a:lnTo>
                    <a:pt x="446" y="326"/>
                  </a:lnTo>
                  <a:lnTo>
                    <a:pt x="442" y="320"/>
                  </a:lnTo>
                  <a:lnTo>
                    <a:pt x="448" y="324"/>
                  </a:lnTo>
                  <a:lnTo>
                    <a:pt x="448" y="320"/>
                  </a:lnTo>
                  <a:lnTo>
                    <a:pt x="454" y="318"/>
                  </a:lnTo>
                  <a:lnTo>
                    <a:pt x="456" y="307"/>
                  </a:lnTo>
                  <a:lnTo>
                    <a:pt x="466" y="289"/>
                  </a:lnTo>
                  <a:lnTo>
                    <a:pt x="464" y="285"/>
                  </a:lnTo>
                  <a:lnTo>
                    <a:pt x="460" y="279"/>
                  </a:lnTo>
                  <a:lnTo>
                    <a:pt x="454" y="285"/>
                  </a:lnTo>
                  <a:lnTo>
                    <a:pt x="452" y="279"/>
                  </a:lnTo>
                  <a:lnTo>
                    <a:pt x="438" y="273"/>
                  </a:lnTo>
                  <a:lnTo>
                    <a:pt x="438" y="273"/>
                  </a:lnTo>
                  <a:lnTo>
                    <a:pt x="442" y="279"/>
                  </a:lnTo>
                  <a:lnTo>
                    <a:pt x="442" y="285"/>
                  </a:lnTo>
                  <a:lnTo>
                    <a:pt x="444" y="285"/>
                  </a:lnTo>
                  <a:lnTo>
                    <a:pt x="450" y="285"/>
                  </a:lnTo>
                  <a:lnTo>
                    <a:pt x="448" y="297"/>
                  </a:lnTo>
                  <a:lnTo>
                    <a:pt x="444" y="303"/>
                  </a:lnTo>
                  <a:lnTo>
                    <a:pt x="442" y="301"/>
                  </a:lnTo>
                  <a:lnTo>
                    <a:pt x="432" y="293"/>
                  </a:lnTo>
                  <a:lnTo>
                    <a:pt x="438" y="301"/>
                  </a:lnTo>
                  <a:lnTo>
                    <a:pt x="432" y="297"/>
                  </a:lnTo>
                  <a:lnTo>
                    <a:pt x="428" y="289"/>
                  </a:lnTo>
                  <a:lnTo>
                    <a:pt x="430" y="281"/>
                  </a:lnTo>
                  <a:lnTo>
                    <a:pt x="430" y="267"/>
                  </a:lnTo>
                  <a:lnTo>
                    <a:pt x="428" y="263"/>
                  </a:lnTo>
                  <a:lnTo>
                    <a:pt x="434" y="232"/>
                  </a:lnTo>
                  <a:lnTo>
                    <a:pt x="436" y="224"/>
                  </a:lnTo>
                  <a:lnTo>
                    <a:pt x="434" y="218"/>
                  </a:lnTo>
                  <a:lnTo>
                    <a:pt x="432" y="200"/>
                  </a:lnTo>
                  <a:lnTo>
                    <a:pt x="432" y="198"/>
                  </a:lnTo>
                  <a:lnTo>
                    <a:pt x="430" y="192"/>
                  </a:lnTo>
                  <a:lnTo>
                    <a:pt x="424" y="187"/>
                  </a:lnTo>
                  <a:lnTo>
                    <a:pt x="420" y="181"/>
                  </a:lnTo>
                  <a:lnTo>
                    <a:pt x="420" y="177"/>
                  </a:lnTo>
                  <a:lnTo>
                    <a:pt x="409" y="167"/>
                  </a:lnTo>
                  <a:lnTo>
                    <a:pt x="397" y="169"/>
                  </a:lnTo>
                  <a:lnTo>
                    <a:pt x="391" y="167"/>
                  </a:lnTo>
                  <a:lnTo>
                    <a:pt x="389" y="161"/>
                  </a:lnTo>
                  <a:lnTo>
                    <a:pt x="383" y="159"/>
                  </a:lnTo>
                  <a:lnTo>
                    <a:pt x="377" y="151"/>
                  </a:lnTo>
                  <a:lnTo>
                    <a:pt x="361" y="141"/>
                  </a:lnTo>
                  <a:lnTo>
                    <a:pt x="359" y="135"/>
                  </a:lnTo>
                  <a:lnTo>
                    <a:pt x="357" y="128"/>
                  </a:lnTo>
                  <a:lnTo>
                    <a:pt x="344" y="122"/>
                  </a:lnTo>
                  <a:lnTo>
                    <a:pt x="334" y="110"/>
                  </a:lnTo>
                  <a:lnTo>
                    <a:pt x="322" y="102"/>
                  </a:lnTo>
                  <a:lnTo>
                    <a:pt x="316" y="102"/>
                  </a:lnTo>
                  <a:lnTo>
                    <a:pt x="304" y="94"/>
                  </a:lnTo>
                  <a:lnTo>
                    <a:pt x="300" y="94"/>
                  </a:lnTo>
                  <a:lnTo>
                    <a:pt x="293" y="96"/>
                  </a:lnTo>
                  <a:lnTo>
                    <a:pt x="281" y="96"/>
                  </a:lnTo>
                  <a:lnTo>
                    <a:pt x="275" y="102"/>
                  </a:lnTo>
                  <a:lnTo>
                    <a:pt x="273" y="108"/>
                  </a:lnTo>
                  <a:lnTo>
                    <a:pt x="275" y="110"/>
                  </a:lnTo>
                  <a:lnTo>
                    <a:pt x="267" y="108"/>
                  </a:lnTo>
                  <a:lnTo>
                    <a:pt x="275" y="112"/>
                  </a:lnTo>
                  <a:lnTo>
                    <a:pt x="277" y="116"/>
                  </a:lnTo>
                  <a:lnTo>
                    <a:pt x="271" y="116"/>
                  </a:lnTo>
                  <a:lnTo>
                    <a:pt x="265" y="116"/>
                  </a:lnTo>
                  <a:lnTo>
                    <a:pt x="259" y="118"/>
                  </a:lnTo>
                  <a:lnTo>
                    <a:pt x="241" y="135"/>
                  </a:lnTo>
                  <a:lnTo>
                    <a:pt x="236" y="135"/>
                  </a:lnTo>
                  <a:lnTo>
                    <a:pt x="234" y="133"/>
                  </a:lnTo>
                  <a:lnTo>
                    <a:pt x="228" y="137"/>
                  </a:lnTo>
                  <a:lnTo>
                    <a:pt x="226" y="141"/>
                  </a:lnTo>
                  <a:lnTo>
                    <a:pt x="220" y="141"/>
                  </a:lnTo>
                  <a:lnTo>
                    <a:pt x="208" y="145"/>
                  </a:lnTo>
                  <a:lnTo>
                    <a:pt x="206" y="147"/>
                  </a:lnTo>
                  <a:lnTo>
                    <a:pt x="200" y="147"/>
                  </a:lnTo>
                  <a:lnTo>
                    <a:pt x="194" y="145"/>
                  </a:lnTo>
                  <a:lnTo>
                    <a:pt x="192" y="139"/>
                  </a:lnTo>
                  <a:lnTo>
                    <a:pt x="192" y="133"/>
                  </a:lnTo>
                  <a:lnTo>
                    <a:pt x="192" y="139"/>
                  </a:lnTo>
                  <a:lnTo>
                    <a:pt x="196" y="145"/>
                  </a:lnTo>
                  <a:lnTo>
                    <a:pt x="202" y="143"/>
                  </a:lnTo>
                  <a:lnTo>
                    <a:pt x="200" y="137"/>
                  </a:lnTo>
                  <a:lnTo>
                    <a:pt x="196" y="130"/>
                  </a:lnTo>
                  <a:lnTo>
                    <a:pt x="190" y="124"/>
                  </a:lnTo>
                  <a:lnTo>
                    <a:pt x="184" y="122"/>
                  </a:lnTo>
                  <a:lnTo>
                    <a:pt x="177" y="118"/>
                  </a:lnTo>
                  <a:lnTo>
                    <a:pt x="180" y="118"/>
                  </a:lnTo>
                  <a:lnTo>
                    <a:pt x="177" y="116"/>
                  </a:lnTo>
                  <a:lnTo>
                    <a:pt x="171" y="114"/>
                  </a:lnTo>
                  <a:lnTo>
                    <a:pt x="167" y="108"/>
                  </a:lnTo>
                  <a:lnTo>
                    <a:pt x="180" y="112"/>
                  </a:lnTo>
                  <a:lnTo>
                    <a:pt x="186" y="116"/>
                  </a:lnTo>
                  <a:lnTo>
                    <a:pt x="188" y="112"/>
                  </a:lnTo>
                  <a:lnTo>
                    <a:pt x="182" y="112"/>
                  </a:lnTo>
                  <a:lnTo>
                    <a:pt x="180" y="106"/>
                  </a:lnTo>
                  <a:lnTo>
                    <a:pt x="171" y="108"/>
                  </a:lnTo>
                  <a:lnTo>
                    <a:pt x="163" y="102"/>
                  </a:lnTo>
                  <a:lnTo>
                    <a:pt x="167" y="96"/>
                  </a:lnTo>
                  <a:lnTo>
                    <a:pt x="171" y="96"/>
                  </a:lnTo>
                  <a:lnTo>
                    <a:pt x="171" y="90"/>
                  </a:lnTo>
                  <a:lnTo>
                    <a:pt x="163" y="96"/>
                  </a:lnTo>
                  <a:lnTo>
                    <a:pt x="157" y="94"/>
                  </a:lnTo>
                  <a:lnTo>
                    <a:pt x="151" y="94"/>
                  </a:lnTo>
                  <a:lnTo>
                    <a:pt x="153" y="100"/>
                  </a:lnTo>
                  <a:lnTo>
                    <a:pt x="159" y="102"/>
                  </a:lnTo>
                  <a:lnTo>
                    <a:pt x="161" y="108"/>
                  </a:lnTo>
                  <a:lnTo>
                    <a:pt x="149" y="102"/>
                  </a:lnTo>
                  <a:lnTo>
                    <a:pt x="133" y="96"/>
                  </a:lnTo>
                  <a:lnTo>
                    <a:pt x="108" y="90"/>
                  </a:lnTo>
                  <a:lnTo>
                    <a:pt x="102" y="90"/>
                  </a:lnTo>
                  <a:lnTo>
                    <a:pt x="98" y="90"/>
                  </a:lnTo>
                  <a:lnTo>
                    <a:pt x="110" y="90"/>
                  </a:lnTo>
                  <a:lnTo>
                    <a:pt x="110" y="86"/>
                  </a:lnTo>
                  <a:lnTo>
                    <a:pt x="116" y="86"/>
                  </a:lnTo>
                  <a:lnTo>
                    <a:pt x="123" y="88"/>
                  </a:lnTo>
                  <a:lnTo>
                    <a:pt x="129" y="90"/>
                  </a:lnTo>
                  <a:lnTo>
                    <a:pt x="125" y="84"/>
                  </a:lnTo>
                  <a:lnTo>
                    <a:pt x="114" y="80"/>
                  </a:lnTo>
                  <a:lnTo>
                    <a:pt x="108" y="82"/>
                  </a:lnTo>
                  <a:lnTo>
                    <a:pt x="102" y="84"/>
                  </a:lnTo>
                  <a:lnTo>
                    <a:pt x="100" y="78"/>
                  </a:lnTo>
                  <a:lnTo>
                    <a:pt x="88" y="90"/>
                  </a:lnTo>
                  <a:lnTo>
                    <a:pt x="86" y="90"/>
                  </a:lnTo>
                  <a:lnTo>
                    <a:pt x="70" y="92"/>
                  </a:lnTo>
                  <a:lnTo>
                    <a:pt x="51" y="96"/>
                  </a:lnTo>
                  <a:lnTo>
                    <a:pt x="45" y="98"/>
                  </a:lnTo>
                  <a:lnTo>
                    <a:pt x="45" y="96"/>
                  </a:lnTo>
                  <a:lnTo>
                    <a:pt x="55" y="94"/>
                  </a:lnTo>
                  <a:lnTo>
                    <a:pt x="59" y="88"/>
                  </a:lnTo>
                  <a:lnTo>
                    <a:pt x="53" y="82"/>
                  </a:lnTo>
                  <a:lnTo>
                    <a:pt x="53" y="76"/>
                  </a:lnTo>
                  <a:lnTo>
                    <a:pt x="51" y="84"/>
                  </a:lnTo>
                  <a:lnTo>
                    <a:pt x="47" y="90"/>
                  </a:lnTo>
                  <a:lnTo>
                    <a:pt x="43" y="82"/>
                  </a:lnTo>
                  <a:lnTo>
                    <a:pt x="41" y="84"/>
                  </a:lnTo>
                  <a:lnTo>
                    <a:pt x="41" y="86"/>
                  </a:lnTo>
                  <a:lnTo>
                    <a:pt x="41" y="88"/>
                  </a:lnTo>
                  <a:lnTo>
                    <a:pt x="39" y="94"/>
                  </a:lnTo>
                  <a:lnTo>
                    <a:pt x="33" y="102"/>
                  </a:lnTo>
                  <a:lnTo>
                    <a:pt x="29" y="106"/>
                  </a:lnTo>
                  <a:lnTo>
                    <a:pt x="21" y="108"/>
                  </a:lnTo>
                  <a:lnTo>
                    <a:pt x="19" y="108"/>
                  </a:lnTo>
                  <a:lnTo>
                    <a:pt x="21" y="102"/>
                  </a:lnTo>
                  <a:lnTo>
                    <a:pt x="27" y="96"/>
                  </a:lnTo>
                  <a:lnTo>
                    <a:pt x="27" y="92"/>
                  </a:lnTo>
                  <a:lnTo>
                    <a:pt x="21" y="90"/>
                  </a:lnTo>
                </a:path>
              </a:pathLst>
            </a:custGeom>
            <a:no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7" name="Freeform 402">
              <a:extLst>
                <a:ext uri="{FF2B5EF4-FFF2-40B4-BE49-F238E27FC236}">
                  <a16:creationId xmlns:a16="http://schemas.microsoft.com/office/drawing/2014/main" id="{07DC1AAF-42E2-4CBD-B745-D53358EF6F0D}"/>
                </a:ext>
              </a:extLst>
            </p:cNvPr>
            <p:cNvSpPr>
              <a:spLocks/>
            </p:cNvSpPr>
            <p:nvPr/>
          </p:nvSpPr>
          <p:spPr bwMode="auto">
            <a:xfrm>
              <a:off x="9859767" y="3283501"/>
              <a:ext cx="517740" cy="599411"/>
            </a:xfrm>
            <a:custGeom>
              <a:avLst/>
              <a:gdLst/>
              <a:ahLst/>
              <a:cxnLst>
                <a:cxn ang="0">
                  <a:pos x="63" y="61"/>
                </a:cxn>
                <a:cxn ang="0">
                  <a:pos x="94" y="57"/>
                </a:cxn>
                <a:cxn ang="0">
                  <a:pos x="112" y="61"/>
                </a:cxn>
                <a:cxn ang="0">
                  <a:pos x="128" y="69"/>
                </a:cxn>
                <a:cxn ang="0">
                  <a:pos x="141" y="63"/>
                </a:cxn>
                <a:cxn ang="0">
                  <a:pos x="136" y="71"/>
                </a:cxn>
                <a:cxn ang="0">
                  <a:pos x="136" y="80"/>
                </a:cxn>
                <a:cxn ang="0">
                  <a:pos x="155" y="73"/>
                </a:cxn>
                <a:cxn ang="0">
                  <a:pos x="167" y="78"/>
                </a:cxn>
                <a:cxn ang="0">
                  <a:pos x="179" y="71"/>
                </a:cxn>
                <a:cxn ang="0">
                  <a:pos x="198" y="61"/>
                </a:cxn>
                <a:cxn ang="0">
                  <a:pos x="216" y="61"/>
                </a:cxn>
                <a:cxn ang="0">
                  <a:pos x="234" y="41"/>
                </a:cxn>
                <a:cxn ang="0">
                  <a:pos x="246" y="31"/>
                </a:cxn>
                <a:cxn ang="0">
                  <a:pos x="293" y="0"/>
                </a:cxn>
                <a:cxn ang="0">
                  <a:pos x="316" y="126"/>
                </a:cxn>
                <a:cxn ang="0">
                  <a:pos x="307" y="130"/>
                </a:cxn>
                <a:cxn ang="0">
                  <a:pos x="309" y="141"/>
                </a:cxn>
                <a:cxn ang="0">
                  <a:pos x="311" y="165"/>
                </a:cxn>
                <a:cxn ang="0">
                  <a:pos x="309" y="189"/>
                </a:cxn>
                <a:cxn ang="0">
                  <a:pos x="307" y="198"/>
                </a:cxn>
                <a:cxn ang="0">
                  <a:pos x="307" y="210"/>
                </a:cxn>
                <a:cxn ang="0">
                  <a:pos x="305" y="228"/>
                </a:cxn>
                <a:cxn ang="0">
                  <a:pos x="289" y="248"/>
                </a:cxn>
                <a:cxn ang="0">
                  <a:pos x="267" y="255"/>
                </a:cxn>
                <a:cxn ang="0">
                  <a:pos x="263" y="267"/>
                </a:cxn>
                <a:cxn ang="0">
                  <a:pos x="250" y="277"/>
                </a:cxn>
                <a:cxn ang="0">
                  <a:pos x="246" y="291"/>
                </a:cxn>
                <a:cxn ang="0">
                  <a:pos x="248" y="303"/>
                </a:cxn>
                <a:cxn ang="0">
                  <a:pos x="240" y="299"/>
                </a:cxn>
                <a:cxn ang="0">
                  <a:pos x="230" y="303"/>
                </a:cxn>
                <a:cxn ang="0">
                  <a:pos x="228" y="316"/>
                </a:cxn>
                <a:cxn ang="0">
                  <a:pos x="224" y="326"/>
                </a:cxn>
                <a:cxn ang="0">
                  <a:pos x="228" y="340"/>
                </a:cxn>
                <a:cxn ang="0">
                  <a:pos x="220" y="350"/>
                </a:cxn>
                <a:cxn ang="0">
                  <a:pos x="208" y="360"/>
                </a:cxn>
                <a:cxn ang="0">
                  <a:pos x="202" y="360"/>
                </a:cxn>
                <a:cxn ang="0">
                  <a:pos x="189" y="350"/>
                </a:cxn>
                <a:cxn ang="0">
                  <a:pos x="179" y="344"/>
                </a:cxn>
                <a:cxn ang="0">
                  <a:pos x="167" y="336"/>
                </a:cxn>
                <a:cxn ang="0">
                  <a:pos x="157" y="348"/>
                </a:cxn>
                <a:cxn ang="0">
                  <a:pos x="145" y="350"/>
                </a:cxn>
                <a:cxn ang="0">
                  <a:pos x="132" y="344"/>
                </a:cxn>
                <a:cxn ang="0">
                  <a:pos x="122" y="350"/>
                </a:cxn>
                <a:cxn ang="0">
                  <a:pos x="104" y="342"/>
                </a:cxn>
                <a:cxn ang="0">
                  <a:pos x="88" y="342"/>
                </a:cxn>
                <a:cxn ang="0">
                  <a:pos x="71" y="330"/>
                </a:cxn>
                <a:cxn ang="0">
                  <a:pos x="53" y="316"/>
                </a:cxn>
                <a:cxn ang="0">
                  <a:pos x="37" y="316"/>
                </a:cxn>
                <a:cxn ang="0">
                  <a:pos x="10" y="161"/>
                </a:cxn>
              </a:cxnLst>
              <a:rect l="0" t="0" r="r" b="b"/>
              <a:pathLst>
                <a:path w="316" h="362">
                  <a:moveTo>
                    <a:pt x="0" y="71"/>
                  </a:moveTo>
                  <a:lnTo>
                    <a:pt x="63" y="61"/>
                  </a:lnTo>
                  <a:lnTo>
                    <a:pt x="92" y="55"/>
                  </a:lnTo>
                  <a:lnTo>
                    <a:pt x="94" y="57"/>
                  </a:lnTo>
                  <a:lnTo>
                    <a:pt x="108" y="59"/>
                  </a:lnTo>
                  <a:lnTo>
                    <a:pt x="112" y="61"/>
                  </a:lnTo>
                  <a:lnTo>
                    <a:pt x="122" y="63"/>
                  </a:lnTo>
                  <a:lnTo>
                    <a:pt x="128" y="69"/>
                  </a:lnTo>
                  <a:lnTo>
                    <a:pt x="134" y="69"/>
                  </a:lnTo>
                  <a:lnTo>
                    <a:pt x="141" y="63"/>
                  </a:lnTo>
                  <a:lnTo>
                    <a:pt x="145" y="69"/>
                  </a:lnTo>
                  <a:lnTo>
                    <a:pt x="136" y="71"/>
                  </a:lnTo>
                  <a:lnTo>
                    <a:pt x="130" y="78"/>
                  </a:lnTo>
                  <a:lnTo>
                    <a:pt x="136" y="80"/>
                  </a:lnTo>
                  <a:lnTo>
                    <a:pt x="143" y="73"/>
                  </a:lnTo>
                  <a:lnTo>
                    <a:pt x="155" y="73"/>
                  </a:lnTo>
                  <a:lnTo>
                    <a:pt x="161" y="78"/>
                  </a:lnTo>
                  <a:lnTo>
                    <a:pt x="167" y="78"/>
                  </a:lnTo>
                  <a:lnTo>
                    <a:pt x="173" y="73"/>
                  </a:lnTo>
                  <a:lnTo>
                    <a:pt x="179" y="71"/>
                  </a:lnTo>
                  <a:lnTo>
                    <a:pt x="185" y="67"/>
                  </a:lnTo>
                  <a:lnTo>
                    <a:pt x="198" y="61"/>
                  </a:lnTo>
                  <a:lnTo>
                    <a:pt x="204" y="61"/>
                  </a:lnTo>
                  <a:lnTo>
                    <a:pt x="216" y="61"/>
                  </a:lnTo>
                  <a:lnTo>
                    <a:pt x="228" y="49"/>
                  </a:lnTo>
                  <a:lnTo>
                    <a:pt x="234" y="41"/>
                  </a:lnTo>
                  <a:lnTo>
                    <a:pt x="240" y="35"/>
                  </a:lnTo>
                  <a:lnTo>
                    <a:pt x="246" y="31"/>
                  </a:lnTo>
                  <a:lnTo>
                    <a:pt x="259" y="21"/>
                  </a:lnTo>
                  <a:lnTo>
                    <a:pt x="293" y="0"/>
                  </a:lnTo>
                  <a:lnTo>
                    <a:pt x="293" y="4"/>
                  </a:lnTo>
                  <a:lnTo>
                    <a:pt x="316" y="126"/>
                  </a:lnTo>
                  <a:lnTo>
                    <a:pt x="311" y="130"/>
                  </a:lnTo>
                  <a:lnTo>
                    <a:pt x="307" y="130"/>
                  </a:lnTo>
                  <a:lnTo>
                    <a:pt x="305" y="134"/>
                  </a:lnTo>
                  <a:lnTo>
                    <a:pt x="309" y="141"/>
                  </a:lnTo>
                  <a:lnTo>
                    <a:pt x="314" y="159"/>
                  </a:lnTo>
                  <a:lnTo>
                    <a:pt x="311" y="165"/>
                  </a:lnTo>
                  <a:lnTo>
                    <a:pt x="309" y="183"/>
                  </a:lnTo>
                  <a:lnTo>
                    <a:pt x="309" y="189"/>
                  </a:lnTo>
                  <a:lnTo>
                    <a:pt x="309" y="198"/>
                  </a:lnTo>
                  <a:lnTo>
                    <a:pt x="307" y="198"/>
                  </a:lnTo>
                  <a:lnTo>
                    <a:pt x="307" y="204"/>
                  </a:lnTo>
                  <a:lnTo>
                    <a:pt x="307" y="210"/>
                  </a:lnTo>
                  <a:lnTo>
                    <a:pt x="307" y="216"/>
                  </a:lnTo>
                  <a:lnTo>
                    <a:pt x="305" y="228"/>
                  </a:lnTo>
                  <a:lnTo>
                    <a:pt x="297" y="234"/>
                  </a:lnTo>
                  <a:lnTo>
                    <a:pt x="289" y="248"/>
                  </a:lnTo>
                  <a:lnTo>
                    <a:pt x="279" y="259"/>
                  </a:lnTo>
                  <a:lnTo>
                    <a:pt x="267" y="255"/>
                  </a:lnTo>
                  <a:lnTo>
                    <a:pt x="263" y="261"/>
                  </a:lnTo>
                  <a:lnTo>
                    <a:pt x="263" y="267"/>
                  </a:lnTo>
                  <a:lnTo>
                    <a:pt x="254" y="273"/>
                  </a:lnTo>
                  <a:lnTo>
                    <a:pt x="250" y="277"/>
                  </a:lnTo>
                  <a:lnTo>
                    <a:pt x="250" y="285"/>
                  </a:lnTo>
                  <a:lnTo>
                    <a:pt x="246" y="291"/>
                  </a:lnTo>
                  <a:lnTo>
                    <a:pt x="252" y="297"/>
                  </a:lnTo>
                  <a:lnTo>
                    <a:pt x="248" y="303"/>
                  </a:lnTo>
                  <a:lnTo>
                    <a:pt x="246" y="309"/>
                  </a:lnTo>
                  <a:lnTo>
                    <a:pt x="240" y="299"/>
                  </a:lnTo>
                  <a:lnTo>
                    <a:pt x="234" y="297"/>
                  </a:lnTo>
                  <a:lnTo>
                    <a:pt x="230" y="303"/>
                  </a:lnTo>
                  <a:lnTo>
                    <a:pt x="228" y="309"/>
                  </a:lnTo>
                  <a:lnTo>
                    <a:pt x="228" y="316"/>
                  </a:lnTo>
                  <a:lnTo>
                    <a:pt x="226" y="318"/>
                  </a:lnTo>
                  <a:lnTo>
                    <a:pt x="224" y="326"/>
                  </a:lnTo>
                  <a:lnTo>
                    <a:pt x="226" y="328"/>
                  </a:lnTo>
                  <a:lnTo>
                    <a:pt x="228" y="340"/>
                  </a:lnTo>
                  <a:lnTo>
                    <a:pt x="220" y="344"/>
                  </a:lnTo>
                  <a:lnTo>
                    <a:pt x="220" y="350"/>
                  </a:lnTo>
                  <a:lnTo>
                    <a:pt x="216" y="356"/>
                  </a:lnTo>
                  <a:lnTo>
                    <a:pt x="208" y="360"/>
                  </a:lnTo>
                  <a:lnTo>
                    <a:pt x="202" y="362"/>
                  </a:lnTo>
                  <a:lnTo>
                    <a:pt x="202" y="360"/>
                  </a:lnTo>
                  <a:lnTo>
                    <a:pt x="195" y="354"/>
                  </a:lnTo>
                  <a:lnTo>
                    <a:pt x="189" y="350"/>
                  </a:lnTo>
                  <a:lnTo>
                    <a:pt x="185" y="350"/>
                  </a:lnTo>
                  <a:lnTo>
                    <a:pt x="179" y="344"/>
                  </a:lnTo>
                  <a:lnTo>
                    <a:pt x="173" y="334"/>
                  </a:lnTo>
                  <a:lnTo>
                    <a:pt x="167" y="336"/>
                  </a:lnTo>
                  <a:lnTo>
                    <a:pt x="161" y="342"/>
                  </a:lnTo>
                  <a:lnTo>
                    <a:pt x="157" y="348"/>
                  </a:lnTo>
                  <a:lnTo>
                    <a:pt x="151" y="348"/>
                  </a:lnTo>
                  <a:lnTo>
                    <a:pt x="145" y="350"/>
                  </a:lnTo>
                  <a:lnTo>
                    <a:pt x="138" y="346"/>
                  </a:lnTo>
                  <a:lnTo>
                    <a:pt x="132" y="344"/>
                  </a:lnTo>
                  <a:lnTo>
                    <a:pt x="126" y="346"/>
                  </a:lnTo>
                  <a:lnTo>
                    <a:pt x="122" y="350"/>
                  </a:lnTo>
                  <a:lnTo>
                    <a:pt x="116" y="352"/>
                  </a:lnTo>
                  <a:lnTo>
                    <a:pt x="104" y="342"/>
                  </a:lnTo>
                  <a:lnTo>
                    <a:pt x="100" y="342"/>
                  </a:lnTo>
                  <a:lnTo>
                    <a:pt x="88" y="342"/>
                  </a:lnTo>
                  <a:lnTo>
                    <a:pt x="82" y="342"/>
                  </a:lnTo>
                  <a:lnTo>
                    <a:pt x="71" y="330"/>
                  </a:lnTo>
                  <a:lnTo>
                    <a:pt x="67" y="322"/>
                  </a:lnTo>
                  <a:lnTo>
                    <a:pt x="53" y="316"/>
                  </a:lnTo>
                  <a:lnTo>
                    <a:pt x="43" y="320"/>
                  </a:lnTo>
                  <a:lnTo>
                    <a:pt x="37" y="316"/>
                  </a:lnTo>
                  <a:lnTo>
                    <a:pt x="29" y="320"/>
                  </a:lnTo>
                  <a:lnTo>
                    <a:pt x="10" y="161"/>
                  </a:lnTo>
                  <a:lnTo>
                    <a:pt x="0" y="71"/>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8" name="Freeform 404">
              <a:extLst>
                <a:ext uri="{FF2B5EF4-FFF2-40B4-BE49-F238E27FC236}">
                  <a16:creationId xmlns:a16="http://schemas.microsoft.com/office/drawing/2014/main" id="{F434E1A0-F923-427E-ADAF-4CB78057D270}"/>
                </a:ext>
              </a:extLst>
            </p:cNvPr>
            <p:cNvSpPr>
              <a:spLocks/>
            </p:cNvSpPr>
            <p:nvPr/>
          </p:nvSpPr>
          <p:spPr bwMode="auto">
            <a:xfrm>
              <a:off x="9885937" y="4423752"/>
              <a:ext cx="681584" cy="707039"/>
            </a:xfrm>
            <a:custGeom>
              <a:avLst/>
              <a:gdLst/>
              <a:ahLst/>
              <a:cxnLst>
                <a:cxn ang="0">
                  <a:pos x="100" y="14"/>
                </a:cxn>
                <a:cxn ang="0">
                  <a:pos x="182" y="22"/>
                </a:cxn>
                <a:cxn ang="0">
                  <a:pos x="190" y="39"/>
                </a:cxn>
                <a:cxn ang="0">
                  <a:pos x="216" y="47"/>
                </a:cxn>
                <a:cxn ang="0">
                  <a:pos x="230" y="65"/>
                </a:cxn>
                <a:cxn ang="0">
                  <a:pos x="261" y="100"/>
                </a:cxn>
                <a:cxn ang="0">
                  <a:pos x="283" y="118"/>
                </a:cxn>
                <a:cxn ang="0">
                  <a:pos x="304" y="130"/>
                </a:cxn>
                <a:cxn ang="0">
                  <a:pos x="310" y="142"/>
                </a:cxn>
                <a:cxn ang="0">
                  <a:pos x="324" y="154"/>
                </a:cxn>
                <a:cxn ang="0">
                  <a:pos x="336" y="163"/>
                </a:cxn>
                <a:cxn ang="0">
                  <a:pos x="357" y="187"/>
                </a:cxn>
                <a:cxn ang="0">
                  <a:pos x="361" y="205"/>
                </a:cxn>
                <a:cxn ang="0">
                  <a:pos x="381" y="220"/>
                </a:cxn>
                <a:cxn ang="0">
                  <a:pos x="387" y="238"/>
                </a:cxn>
                <a:cxn ang="0">
                  <a:pos x="405" y="250"/>
                </a:cxn>
                <a:cxn ang="0">
                  <a:pos x="416" y="254"/>
                </a:cxn>
                <a:cxn ang="0">
                  <a:pos x="407" y="270"/>
                </a:cxn>
                <a:cxn ang="0">
                  <a:pos x="395" y="275"/>
                </a:cxn>
                <a:cxn ang="0">
                  <a:pos x="389" y="287"/>
                </a:cxn>
                <a:cxn ang="0">
                  <a:pos x="397" y="293"/>
                </a:cxn>
                <a:cxn ang="0">
                  <a:pos x="391" y="301"/>
                </a:cxn>
                <a:cxn ang="0">
                  <a:pos x="395" y="307"/>
                </a:cxn>
                <a:cxn ang="0">
                  <a:pos x="387" y="325"/>
                </a:cxn>
                <a:cxn ang="0">
                  <a:pos x="373" y="323"/>
                </a:cxn>
                <a:cxn ang="0">
                  <a:pos x="391" y="329"/>
                </a:cxn>
                <a:cxn ang="0">
                  <a:pos x="379" y="342"/>
                </a:cxn>
                <a:cxn ang="0">
                  <a:pos x="381" y="354"/>
                </a:cxn>
                <a:cxn ang="0">
                  <a:pos x="379" y="362"/>
                </a:cxn>
                <a:cxn ang="0">
                  <a:pos x="379" y="374"/>
                </a:cxn>
                <a:cxn ang="0">
                  <a:pos x="379" y="386"/>
                </a:cxn>
                <a:cxn ang="0">
                  <a:pos x="354" y="382"/>
                </a:cxn>
                <a:cxn ang="0">
                  <a:pos x="340" y="384"/>
                </a:cxn>
                <a:cxn ang="0">
                  <a:pos x="342" y="403"/>
                </a:cxn>
                <a:cxn ang="0">
                  <a:pos x="336" y="427"/>
                </a:cxn>
                <a:cxn ang="0">
                  <a:pos x="320" y="409"/>
                </a:cxn>
                <a:cxn ang="0">
                  <a:pos x="104" y="413"/>
                </a:cxn>
                <a:cxn ang="0">
                  <a:pos x="92" y="386"/>
                </a:cxn>
                <a:cxn ang="0">
                  <a:pos x="86" y="362"/>
                </a:cxn>
                <a:cxn ang="0">
                  <a:pos x="84" y="342"/>
                </a:cxn>
                <a:cxn ang="0">
                  <a:pos x="78" y="311"/>
                </a:cxn>
                <a:cxn ang="0">
                  <a:pos x="84" y="287"/>
                </a:cxn>
                <a:cxn ang="0">
                  <a:pos x="82" y="272"/>
                </a:cxn>
                <a:cxn ang="0">
                  <a:pos x="78" y="254"/>
                </a:cxn>
                <a:cxn ang="0">
                  <a:pos x="61" y="230"/>
                </a:cxn>
                <a:cxn ang="0">
                  <a:pos x="31" y="116"/>
                </a:cxn>
              </a:cxnLst>
              <a:rect l="0" t="0" r="r" b="b"/>
              <a:pathLst>
                <a:path w="416" h="427">
                  <a:moveTo>
                    <a:pt x="0" y="26"/>
                  </a:moveTo>
                  <a:lnTo>
                    <a:pt x="70" y="18"/>
                  </a:lnTo>
                  <a:lnTo>
                    <a:pt x="100" y="14"/>
                  </a:lnTo>
                  <a:lnTo>
                    <a:pt x="196" y="0"/>
                  </a:lnTo>
                  <a:lnTo>
                    <a:pt x="194" y="6"/>
                  </a:lnTo>
                  <a:lnTo>
                    <a:pt x="182" y="22"/>
                  </a:lnTo>
                  <a:lnTo>
                    <a:pt x="179" y="28"/>
                  </a:lnTo>
                  <a:lnTo>
                    <a:pt x="184" y="34"/>
                  </a:lnTo>
                  <a:lnTo>
                    <a:pt x="190" y="39"/>
                  </a:lnTo>
                  <a:lnTo>
                    <a:pt x="196" y="39"/>
                  </a:lnTo>
                  <a:lnTo>
                    <a:pt x="208" y="49"/>
                  </a:lnTo>
                  <a:lnTo>
                    <a:pt x="216" y="47"/>
                  </a:lnTo>
                  <a:lnTo>
                    <a:pt x="222" y="53"/>
                  </a:lnTo>
                  <a:lnTo>
                    <a:pt x="224" y="59"/>
                  </a:lnTo>
                  <a:lnTo>
                    <a:pt x="230" y="65"/>
                  </a:lnTo>
                  <a:lnTo>
                    <a:pt x="234" y="71"/>
                  </a:lnTo>
                  <a:lnTo>
                    <a:pt x="249" y="91"/>
                  </a:lnTo>
                  <a:lnTo>
                    <a:pt x="261" y="100"/>
                  </a:lnTo>
                  <a:lnTo>
                    <a:pt x="273" y="104"/>
                  </a:lnTo>
                  <a:lnTo>
                    <a:pt x="279" y="112"/>
                  </a:lnTo>
                  <a:lnTo>
                    <a:pt x="283" y="118"/>
                  </a:lnTo>
                  <a:lnTo>
                    <a:pt x="287" y="122"/>
                  </a:lnTo>
                  <a:lnTo>
                    <a:pt x="293" y="122"/>
                  </a:lnTo>
                  <a:lnTo>
                    <a:pt x="304" y="130"/>
                  </a:lnTo>
                  <a:lnTo>
                    <a:pt x="308" y="132"/>
                  </a:lnTo>
                  <a:lnTo>
                    <a:pt x="308" y="136"/>
                  </a:lnTo>
                  <a:lnTo>
                    <a:pt x="310" y="142"/>
                  </a:lnTo>
                  <a:lnTo>
                    <a:pt x="316" y="146"/>
                  </a:lnTo>
                  <a:lnTo>
                    <a:pt x="318" y="152"/>
                  </a:lnTo>
                  <a:lnTo>
                    <a:pt x="324" y="154"/>
                  </a:lnTo>
                  <a:lnTo>
                    <a:pt x="324" y="157"/>
                  </a:lnTo>
                  <a:lnTo>
                    <a:pt x="330" y="161"/>
                  </a:lnTo>
                  <a:lnTo>
                    <a:pt x="336" y="163"/>
                  </a:lnTo>
                  <a:lnTo>
                    <a:pt x="348" y="171"/>
                  </a:lnTo>
                  <a:lnTo>
                    <a:pt x="348" y="177"/>
                  </a:lnTo>
                  <a:lnTo>
                    <a:pt x="357" y="187"/>
                  </a:lnTo>
                  <a:lnTo>
                    <a:pt x="359" y="193"/>
                  </a:lnTo>
                  <a:lnTo>
                    <a:pt x="359" y="199"/>
                  </a:lnTo>
                  <a:lnTo>
                    <a:pt x="361" y="205"/>
                  </a:lnTo>
                  <a:lnTo>
                    <a:pt x="367" y="209"/>
                  </a:lnTo>
                  <a:lnTo>
                    <a:pt x="375" y="211"/>
                  </a:lnTo>
                  <a:lnTo>
                    <a:pt x="381" y="220"/>
                  </a:lnTo>
                  <a:lnTo>
                    <a:pt x="383" y="226"/>
                  </a:lnTo>
                  <a:lnTo>
                    <a:pt x="387" y="232"/>
                  </a:lnTo>
                  <a:lnTo>
                    <a:pt x="387" y="238"/>
                  </a:lnTo>
                  <a:lnTo>
                    <a:pt x="389" y="244"/>
                  </a:lnTo>
                  <a:lnTo>
                    <a:pt x="393" y="250"/>
                  </a:lnTo>
                  <a:lnTo>
                    <a:pt x="405" y="250"/>
                  </a:lnTo>
                  <a:lnTo>
                    <a:pt x="407" y="252"/>
                  </a:lnTo>
                  <a:lnTo>
                    <a:pt x="409" y="254"/>
                  </a:lnTo>
                  <a:lnTo>
                    <a:pt x="416" y="254"/>
                  </a:lnTo>
                  <a:lnTo>
                    <a:pt x="411" y="260"/>
                  </a:lnTo>
                  <a:lnTo>
                    <a:pt x="405" y="264"/>
                  </a:lnTo>
                  <a:lnTo>
                    <a:pt x="407" y="270"/>
                  </a:lnTo>
                  <a:lnTo>
                    <a:pt x="401" y="270"/>
                  </a:lnTo>
                  <a:lnTo>
                    <a:pt x="395" y="268"/>
                  </a:lnTo>
                  <a:lnTo>
                    <a:pt x="395" y="275"/>
                  </a:lnTo>
                  <a:lnTo>
                    <a:pt x="401" y="279"/>
                  </a:lnTo>
                  <a:lnTo>
                    <a:pt x="397" y="285"/>
                  </a:lnTo>
                  <a:lnTo>
                    <a:pt x="389" y="287"/>
                  </a:lnTo>
                  <a:lnTo>
                    <a:pt x="391" y="293"/>
                  </a:lnTo>
                  <a:lnTo>
                    <a:pt x="397" y="291"/>
                  </a:lnTo>
                  <a:lnTo>
                    <a:pt x="397" y="293"/>
                  </a:lnTo>
                  <a:lnTo>
                    <a:pt x="395" y="299"/>
                  </a:lnTo>
                  <a:lnTo>
                    <a:pt x="389" y="295"/>
                  </a:lnTo>
                  <a:lnTo>
                    <a:pt x="391" y="301"/>
                  </a:lnTo>
                  <a:lnTo>
                    <a:pt x="385" y="307"/>
                  </a:lnTo>
                  <a:lnTo>
                    <a:pt x="389" y="309"/>
                  </a:lnTo>
                  <a:lnTo>
                    <a:pt x="395" y="307"/>
                  </a:lnTo>
                  <a:lnTo>
                    <a:pt x="391" y="319"/>
                  </a:lnTo>
                  <a:lnTo>
                    <a:pt x="387" y="319"/>
                  </a:lnTo>
                  <a:lnTo>
                    <a:pt x="387" y="325"/>
                  </a:lnTo>
                  <a:lnTo>
                    <a:pt x="381" y="325"/>
                  </a:lnTo>
                  <a:lnTo>
                    <a:pt x="375" y="323"/>
                  </a:lnTo>
                  <a:lnTo>
                    <a:pt x="373" y="323"/>
                  </a:lnTo>
                  <a:lnTo>
                    <a:pt x="379" y="327"/>
                  </a:lnTo>
                  <a:lnTo>
                    <a:pt x="385" y="327"/>
                  </a:lnTo>
                  <a:lnTo>
                    <a:pt x="391" y="329"/>
                  </a:lnTo>
                  <a:lnTo>
                    <a:pt x="389" y="336"/>
                  </a:lnTo>
                  <a:lnTo>
                    <a:pt x="385" y="346"/>
                  </a:lnTo>
                  <a:lnTo>
                    <a:pt x="379" y="342"/>
                  </a:lnTo>
                  <a:lnTo>
                    <a:pt x="377" y="348"/>
                  </a:lnTo>
                  <a:lnTo>
                    <a:pt x="385" y="348"/>
                  </a:lnTo>
                  <a:lnTo>
                    <a:pt x="381" y="354"/>
                  </a:lnTo>
                  <a:lnTo>
                    <a:pt x="377" y="350"/>
                  </a:lnTo>
                  <a:lnTo>
                    <a:pt x="381" y="356"/>
                  </a:lnTo>
                  <a:lnTo>
                    <a:pt x="379" y="362"/>
                  </a:lnTo>
                  <a:lnTo>
                    <a:pt x="383" y="362"/>
                  </a:lnTo>
                  <a:lnTo>
                    <a:pt x="379" y="368"/>
                  </a:lnTo>
                  <a:lnTo>
                    <a:pt x="379" y="374"/>
                  </a:lnTo>
                  <a:lnTo>
                    <a:pt x="383" y="380"/>
                  </a:lnTo>
                  <a:lnTo>
                    <a:pt x="381" y="386"/>
                  </a:lnTo>
                  <a:lnTo>
                    <a:pt x="379" y="386"/>
                  </a:lnTo>
                  <a:lnTo>
                    <a:pt x="377" y="386"/>
                  </a:lnTo>
                  <a:lnTo>
                    <a:pt x="371" y="386"/>
                  </a:lnTo>
                  <a:lnTo>
                    <a:pt x="354" y="382"/>
                  </a:lnTo>
                  <a:lnTo>
                    <a:pt x="348" y="380"/>
                  </a:lnTo>
                  <a:lnTo>
                    <a:pt x="342" y="384"/>
                  </a:lnTo>
                  <a:lnTo>
                    <a:pt x="340" y="384"/>
                  </a:lnTo>
                  <a:lnTo>
                    <a:pt x="338" y="392"/>
                  </a:lnTo>
                  <a:lnTo>
                    <a:pt x="338" y="397"/>
                  </a:lnTo>
                  <a:lnTo>
                    <a:pt x="342" y="403"/>
                  </a:lnTo>
                  <a:lnTo>
                    <a:pt x="344" y="409"/>
                  </a:lnTo>
                  <a:lnTo>
                    <a:pt x="342" y="423"/>
                  </a:lnTo>
                  <a:lnTo>
                    <a:pt x="336" y="427"/>
                  </a:lnTo>
                  <a:lnTo>
                    <a:pt x="332" y="425"/>
                  </a:lnTo>
                  <a:lnTo>
                    <a:pt x="326" y="413"/>
                  </a:lnTo>
                  <a:lnTo>
                    <a:pt x="320" y="409"/>
                  </a:lnTo>
                  <a:lnTo>
                    <a:pt x="110" y="425"/>
                  </a:lnTo>
                  <a:lnTo>
                    <a:pt x="106" y="419"/>
                  </a:lnTo>
                  <a:lnTo>
                    <a:pt x="104" y="413"/>
                  </a:lnTo>
                  <a:lnTo>
                    <a:pt x="96" y="399"/>
                  </a:lnTo>
                  <a:lnTo>
                    <a:pt x="96" y="397"/>
                  </a:lnTo>
                  <a:lnTo>
                    <a:pt x="92" y="386"/>
                  </a:lnTo>
                  <a:lnTo>
                    <a:pt x="86" y="380"/>
                  </a:lnTo>
                  <a:lnTo>
                    <a:pt x="84" y="374"/>
                  </a:lnTo>
                  <a:lnTo>
                    <a:pt x="86" y="362"/>
                  </a:lnTo>
                  <a:lnTo>
                    <a:pt x="86" y="356"/>
                  </a:lnTo>
                  <a:lnTo>
                    <a:pt x="88" y="350"/>
                  </a:lnTo>
                  <a:lnTo>
                    <a:pt x="84" y="342"/>
                  </a:lnTo>
                  <a:lnTo>
                    <a:pt x="80" y="334"/>
                  </a:lnTo>
                  <a:lnTo>
                    <a:pt x="76" y="323"/>
                  </a:lnTo>
                  <a:lnTo>
                    <a:pt x="78" y="311"/>
                  </a:lnTo>
                  <a:lnTo>
                    <a:pt x="80" y="305"/>
                  </a:lnTo>
                  <a:lnTo>
                    <a:pt x="80" y="293"/>
                  </a:lnTo>
                  <a:lnTo>
                    <a:pt x="84" y="287"/>
                  </a:lnTo>
                  <a:lnTo>
                    <a:pt x="88" y="283"/>
                  </a:lnTo>
                  <a:lnTo>
                    <a:pt x="88" y="277"/>
                  </a:lnTo>
                  <a:lnTo>
                    <a:pt x="82" y="272"/>
                  </a:lnTo>
                  <a:lnTo>
                    <a:pt x="84" y="264"/>
                  </a:lnTo>
                  <a:lnTo>
                    <a:pt x="80" y="256"/>
                  </a:lnTo>
                  <a:lnTo>
                    <a:pt x="78" y="254"/>
                  </a:lnTo>
                  <a:lnTo>
                    <a:pt x="72" y="248"/>
                  </a:lnTo>
                  <a:lnTo>
                    <a:pt x="66" y="236"/>
                  </a:lnTo>
                  <a:lnTo>
                    <a:pt x="61" y="230"/>
                  </a:lnTo>
                  <a:lnTo>
                    <a:pt x="61" y="224"/>
                  </a:lnTo>
                  <a:lnTo>
                    <a:pt x="59" y="220"/>
                  </a:lnTo>
                  <a:lnTo>
                    <a:pt x="31" y="116"/>
                  </a:lnTo>
                  <a:lnTo>
                    <a:pt x="0" y="26"/>
                  </a:lnTo>
                  <a:close/>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0" name="Freeform 407">
              <a:extLst>
                <a:ext uri="{FF2B5EF4-FFF2-40B4-BE49-F238E27FC236}">
                  <a16:creationId xmlns:a16="http://schemas.microsoft.com/office/drawing/2014/main" id="{54AAD59C-D3E9-4FD7-9580-185B7DBDEA78}"/>
                </a:ext>
              </a:extLst>
            </p:cNvPr>
            <p:cNvSpPr>
              <a:spLocks/>
            </p:cNvSpPr>
            <p:nvPr/>
          </p:nvSpPr>
          <p:spPr bwMode="auto">
            <a:xfrm>
              <a:off x="10049779" y="4023040"/>
              <a:ext cx="1050228" cy="478535"/>
            </a:xfrm>
            <a:custGeom>
              <a:avLst/>
              <a:gdLst/>
              <a:ahLst/>
              <a:cxnLst>
                <a:cxn ang="0">
                  <a:pos x="18" y="224"/>
                </a:cxn>
                <a:cxn ang="0">
                  <a:pos x="39" y="195"/>
                </a:cxn>
                <a:cxn ang="0">
                  <a:pos x="86" y="167"/>
                </a:cxn>
                <a:cxn ang="0">
                  <a:pos x="104" y="150"/>
                </a:cxn>
                <a:cxn ang="0">
                  <a:pos x="120" y="144"/>
                </a:cxn>
                <a:cxn ang="0">
                  <a:pos x="138" y="128"/>
                </a:cxn>
                <a:cxn ang="0">
                  <a:pos x="165" y="108"/>
                </a:cxn>
                <a:cxn ang="0">
                  <a:pos x="177" y="81"/>
                </a:cxn>
                <a:cxn ang="0">
                  <a:pos x="277" y="63"/>
                </a:cxn>
                <a:cxn ang="0">
                  <a:pos x="600" y="6"/>
                </a:cxn>
                <a:cxn ang="0">
                  <a:pos x="623" y="32"/>
                </a:cxn>
                <a:cxn ang="0">
                  <a:pos x="611" y="28"/>
                </a:cxn>
                <a:cxn ang="0">
                  <a:pos x="590" y="26"/>
                </a:cxn>
                <a:cxn ang="0">
                  <a:pos x="596" y="40"/>
                </a:cxn>
                <a:cxn ang="0">
                  <a:pos x="580" y="42"/>
                </a:cxn>
                <a:cxn ang="0">
                  <a:pos x="562" y="57"/>
                </a:cxn>
                <a:cxn ang="0">
                  <a:pos x="556" y="36"/>
                </a:cxn>
                <a:cxn ang="0">
                  <a:pos x="554" y="49"/>
                </a:cxn>
                <a:cxn ang="0">
                  <a:pos x="570" y="67"/>
                </a:cxn>
                <a:cxn ang="0">
                  <a:pos x="594" y="57"/>
                </a:cxn>
                <a:cxn ang="0">
                  <a:pos x="613" y="67"/>
                </a:cxn>
                <a:cxn ang="0">
                  <a:pos x="613" y="83"/>
                </a:cxn>
                <a:cxn ang="0">
                  <a:pos x="627" y="59"/>
                </a:cxn>
                <a:cxn ang="0">
                  <a:pos x="637" y="63"/>
                </a:cxn>
                <a:cxn ang="0">
                  <a:pos x="629" y="83"/>
                </a:cxn>
                <a:cxn ang="0">
                  <a:pos x="602" y="114"/>
                </a:cxn>
                <a:cxn ang="0">
                  <a:pos x="586" y="112"/>
                </a:cxn>
                <a:cxn ang="0">
                  <a:pos x="578" y="110"/>
                </a:cxn>
                <a:cxn ang="0">
                  <a:pos x="560" y="116"/>
                </a:cxn>
                <a:cxn ang="0">
                  <a:pos x="574" y="122"/>
                </a:cxn>
                <a:cxn ang="0">
                  <a:pos x="584" y="134"/>
                </a:cxn>
                <a:cxn ang="0">
                  <a:pos x="578" y="156"/>
                </a:cxn>
                <a:cxn ang="0">
                  <a:pos x="556" y="150"/>
                </a:cxn>
                <a:cxn ang="0">
                  <a:pos x="576" y="163"/>
                </a:cxn>
                <a:cxn ang="0">
                  <a:pos x="598" y="152"/>
                </a:cxn>
                <a:cxn ang="0">
                  <a:pos x="600" y="156"/>
                </a:cxn>
                <a:cxn ang="0">
                  <a:pos x="613" y="152"/>
                </a:cxn>
                <a:cxn ang="0">
                  <a:pos x="598" y="179"/>
                </a:cxn>
                <a:cxn ang="0">
                  <a:pos x="582" y="179"/>
                </a:cxn>
                <a:cxn ang="0">
                  <a:pos x="554" y="187"/>
                </a:cxn>
                <a:cxn ang="0">
                  <a:pos x="535" y="205"/>
                </a:cxn>
                <a:cxn ang="0">
                  <a:pos x="533" y="205"/>
                </a:cxn>
                <a:cxn ang="0">
                  <a:pos x="511" y="248"/>
                </a:cxn>
                <a:cxn ang="0">
                  <a:pos x="503" y="252"/>
                </a:cxn>
                <a:cxn ang="0">
                  <a:pos x="499" y="281"/>
                </a:cxn>
                <a:cxn ang="0">
                  <a:pos x="460" y="289"/>
                </a:cxn>
                <a:cxn ang="0">
                  <a:pos x="273" y="230"/>
                </a:cxn>
                <a:cxn ang="0">
                  <a:pos x="254" y="209"/>
                </a:cxn>
                <a:cxn ang="0">
                  <a:pos x="149" y="215"/>
                </a:cxn>
                <a:cxn ang="0">
                  <a:pos x="114" y="232"/>
                </a:cxn>
              </a:cxnLst>
              <a:rect l="0" t="0" r="r" b="b"/>
              <a:pathLst>
                <a:path w="641" h="289">
                  <a:moveTo>
                    <a:pt x="0" y="256"/>
                  </a:moveTo>
                  <a:lnTo>
                    <a:pt x="0" y="232"/>
                  </a:lnTo>
                  <a:lnTo>
                    <a:pt x="12" y="230"/>
                  </a:lnTo>
                  <a:lnTo>
                    <a:pt x="18" y="224"/>
                  </a:lnTo>
                  <a:lnTo>
                    <a:pt x="20" y="215"/>
                  </a:lnTo>
                  <a:lnTo>
                    <a:pt x="22" y="209"/>
                  </a:lnTo>
                  <a:lnTo>
                    <a:pt x="27" y="203"/>
                  </a:lnTo>
                  <a:lnTo>
                    <a:pt x="39" y="195"/>
                  </a:lnTo>
                  <a:lnTo>
                    <a:pt x="51" y="195"/>
                  </a:lnTo>
                  <a:lnTo>
                    <a:pt x="57" y="193"/>
                  </a:lnTo>
                  <a:lnTo>
                    <a:pt x="73" y="175"/>
                  </a:lnTo>
                  <a:lnTo>
                    <a:pt x="86" y="167"/>
                  </a:lnTo>
                  <a:lnTo>
                    <a:pt x="92" y="167"/>
                  </a:lnTo>
                  <a:lnTo>
                    <a:pt x="96" y="160"/>
                  </a:lnTo>
                  <a:lnTo>
                    <a:pt x="98" y="148"/>
                  </a:lnTo>
                  <a:lnTo>
                    <a:pt x="104" y="150"/>
                  </a:lnTo>
                  <a:lnTo>
                    <a:pt x="106" y="144"/>
                  </a:lnTo>
                  <a:lnTo>
                    <a:pt x="108" y="142"/>
                  </a:lnTo>
                  <a:lnTo>
                    <a:pt x="114" y="138"/>
                  </a:lnTo>
                  <a:lnTo>
                    <a:pt x="120" y="144"/>
                  </a:lnTo>
                  <a:lnTo>
                    <a:pt x="124" y="144"/>
                  </a:lnTo>
                  <a:lnTo>
                    <a:pt x="130" y="138"/>
                  </a:lnTo>
                  <a:lnTo>
                    <a:pt x="132" y="132"/>
                  </a:lnTo>
                  <a:lnTo>
                    <a:pt x="138" y="128"/>
                  </a:lnTo>
                  <a:lnTo>
                    <a:pt x="149" y="122"/>
                  </a:lnTo>
                  <a:lnTo>
                    <a:pt x="155" y="126"/>
                  </a:lnTo>
                  <a:lnTo>
                    <a:pt x="161" y="120"/>
                  </a:lnTo>
                  <a:lnTo>
                    <a:pt x="165" y="108"/>
                  </a:lnTo>
                  <a:lnTo>
                    <a:pt x="169" y="101"/>
                  </a:lnTo>
                  <a:lnTo>
                    <a:pt x="175" y="99"/>
                  </a:lnTo>
                  <a:lnTo>
                    <a:pt x="177" y="87"/>
                  </a:lnTo>
                  <a:lnTo>
                    <a:pt x="177" y="81"/>
                  </a:lnTo>
                  <a:lnTo>
                    <a:pt x="181" y="73"/>
                  </a:lnTo>
                  <a:lnTo>
                    <a:pt x="193" y="75"/>
                  </a:lnTo>
                  <a:lnTo>
                    <a:pt x="216" y="71"/>
                  </a:lnTo>
                  <a:lnTo>
                    <a:pt x="277" y="63"/>
                  </a:lnTo>
                  <a:lnTo>
                    <a:pt x="442" y="32"/>
                  </a:lnTo>
                  <a:lnTo>
                    <a:pt x="525" y="16"/>
                  </a:lnTo>
                  <a:lnTo>
                    <a:pt x="598" y="0"/>
                  </a:lnTo>
                  <a:lnTo>
                    <a:pt x="600" y="6"/>
                  </a:lnTo>
                  <a:lnTo>
                    <a:pt x="605" y="10"/>
                  </a:lnTo>
                  <a:lnTo>
                    <a:pt x="613" y="12"/>
                  </a:lnTo>
                  <a:lnTo>
                    <a:pt x="613" y="14"/>
                  </a:lnTo>
                  <a:lnTo>
                    <a:pt x="623" y="32"/>
                  </a:lnTo>
                  <a:lnTo>
                    <a:pt x="625" y="38"/>
                  </a:lnTo>
                  <a:lnTo>
                    <a:pt x="619" y="30"/>
                  </a:lnTo>
                  <a:lnTo>
                    <a:pt x="607" y="22"/>
                  </a:lnTo>
                  <a:lnTo>
                    <a:pt x="611" y="28"/>
                  </a:lnTo>
                  <a:lnTo>
                    <a:pt x="617" y="32"/>
                  </a:lnTo>
                  <a:lnTo>
                    <a:pt x="609" y="32"/>
                  </a:lnTo>
                  <a:lnTo>
                    <a:pt x="596" y="26"/>
                  </a:lnTo>
                  <a:lnTo>
                    <a:pt x="590" y="26"/>
                  </a:lnTo>
                  <a:lnTo>
                    <a:pt x="596" y="28"/>
                  </a:lnTo>
                  <a:lnTo>
                    <a:pt x="602" y="34"/>
                  </a:lnTo>
                  <a:lnTo>
                    <a:pt x="602" y="38"/>
                  </a:lnTo>
                  <a:lnTo>
                    <a:pt x="596" y="40"/>
                  </a:lnTo>
                  <a:lnTo>
                    <a:pt x="590" y="38"/>
                  </a:lnTo>
                  <a:lnTo>
                    <a:pt x="594" y="45"/>
                  </a:lnTo>
                  <a:lnTo>
                    <a:pt x="586" y="42"/>
                  </a:lnTo>
                  <a:lnTo>
                    <a:pt x="580" y="42"/>
                  </a:lnTo>
                  <a:lnTo>
                    <a:pt x="586" y="47"/>
                  </a:lnTo>
                  <a:lnTo>
                    <a:pt x="574" y="59"/>
                  </a:lnTo>
                  <a:lnTo>
                    <a:pt x="568" y="57"/>
                  </a:lnTo>
                  <a:lnTo>
                    <a:pt x="562" y="57"/>
                  </a:lnTo>
                  <a:lnTo>
                    <a:pt x="556" y="45"/>
                  </a:lnTo>
                  <a:lnTo>
                    <a:pt x="556" y="38"/>
                  </a:lnTo>
                  <a:lnTo>
                    <a:pt x="556" y="36"/>
                  </a:lnTo>
                  <a:lnTo>
                    <a:pt x="556" y="36"/>
                  </a:lnTo>
                  <a:lnTo>
                    <a:pt x="552" y="32"/>
                  </a:lnTo>
                  <a:lnTo>
                    <a:pt x="556" y="36"/>
                  </a:lnTo>
                  <a:lnTo>
                    <a:pt x="552" y="42"/>
                  </a:lnTo>
                  <a:lnTo>
                    <a:pt x="554" y="49"/>
                  </a:lnTo>
                  <a:lnTo>
                    <a:pt x="558" y="55"/>
                  </a:lnTo>
                  <a:lnTo>
                    <a:pt x="562" y="61"/>
                  </a:lnTo>
                  <a:lnTo>
                    <a:pt x="564" y="67"/>
                  </a:lnTo>
                  <a:lnTo>
                    <a:pt x="570" y="67"/>
                  </a:lnTo>
                  <a:lnTo>
                    <a:pt x="576" y="63"/>
                  </a:lnTo>
                  <a:lnTo>
                    <a:pt x="582" y="59"/>
                  </a:lnTo>
                  <a:lnTo>
                    <a:pt x="594" y="63"/>
                  </a:lnTo>
                  <a:lnTo>
                    <a:pt x="594" y="57"/>
                  </a:lnTo>
                  <a:lnTo>
                    <a:pt x="605" y="53"/>
                  </a:lnTo>
                  <a:lnTo>
                    <a:pt x="611" y="53"/>
                  </a:lnTo>
                  <a:lnTo>
                    <a:pt x="613" y="59"/>
                  </a:lnTo>
                  <a:lnTo>
                    <a:pt x="613" y="67"/>
                  </a:lnTo>
                  <a:lnTo>
                    <a:pt x="609" y="73"/>
                  </a:lnTo>
                  <a:lnTo>
                    <a:pt x="615" y="75"/>
                  </a:lnTo>
                  <a:lnTo>
                    <a:pt x="611" y="81"/>
                  </a:lnTo>
                  <a:lnTo>
                    <a:pt x="613" y="83"/>
                  </a:lnTo>
                  <a:lnTo>
                    <a:pt x="619" y="77"/>
                  </a:lnTo>
                  <a:lnTo>
                    <a:pt x="617" y="67"/>
                  </a:lnTo>
                  <a:lnTo>
                    <a:pt x="617" y="59"/>
                  </a:lnTo>
                  <a:lnTo>
                    <a:pt x="627" y="59"/>
                  </a:lnTo>
                  <a:lnTo>
                    <a:pt x="627" y="55"/>
                  </a:lnTo>
                  <a:lnTo>
                    <a:pt x="627" y="51"/>
                  </a:lnTo>
                  <a:lnTo>
                    <a:pt x="633" y="57"/>
                  </a:lnTo>
                  <a:lnTo>
                    <a:pt x="637" y="63"/>
                  </a:lnTo>
                  <a:lnTo>
                    <a:pt x="639" y="75"/>
                  </a:lnTo>
                  <a:lnTo>
                    <a:pt x="641" y="79"/>
                  </a:lnTo>
                  <a:lnTo>
                    <a:pt x="635" y="85"/>
                  </a:lnTo>
                  <a:lnTo>
                    <a:pt x="629" y="83"/>
                  </a:lnTo>
                  <a:lnTo>
                    <a:pt x="629" y="89"/>
                  </a:lnTo>
                  <a:lnTo>
                    <a:pt x="621" y="110"/>
                  </a:lnTo>
                  <a:lnTo>
                    <a:pt x="617" y="114"/>
                  </a:lnTo>
                  <a:lnTo>
                    <a:pt x="602" y="114"/>
                  </a:lnTo>
                  <a:lnTo>
                    <a:pt x="596" y="114"/>
                  </a:lnTo>
                  <a:lnTo>
                    <a:pt x="592" y="108"/>
                  </a:lnTo>
                  <a:lnTo>
                    <a:pt x="592" y="114"/>
                  </a:lnTo>
                  <a:lnTo>
                    <a:pt x="586" y="112"/>
                  </a:lnTo>
                  <a:lnTo>
                    <a:pt x="580" y="106"/>
                  </a:lnTo>
                  <a:lnTo>
                    <a:pt x="584" y="101"/>
                  </a:lnTo>
                  <a:lnTo>
                    <a:pt x="578" y="104"/>
                  </a:lnTo>
                  <a:lnTo>
                    <a:pt x="578" y="110"/>
                  </a:lnTo>
                  <a:lnTo>
                    <a:pt x="580" y="114"/>
                  </a:lnTo>
                  <a:lnTo>
                    <a:pt x="576" y="114"/>
                  </a:lnTo>
                  <a:lnTo>
                    <a:pt x="570" y="116"/>
                  </a:lnTo>
                  <a:lnTo>
                    <a:pt x="560" y="116"/>
                  </a:lnTo>
                  <a:lnTo>
                    <a:pt x="545" y="112"/>
                  </a:lnTo>
                  <a:lnTo>
                    <a:pt x="545" y="114"/>
                  </a:lnTo>
                  <a:lnTo>
                    <a:pt x="548" y="116"/>
                  </a:lnTo>
                  <a:lnTo>
                    <a:pt x="574" y="122"/>
                  </a:lnTo>
                  <a:lnTo>
                    <a:pt x="580" y="122"/>
                  </a:lnTo>
                  <a:lnTo>
                    <a:pt x="592" y="126"/>
                  </a:lnTo>
                  <a:lnTo>
                    <a:pt x="590" y="134"/>
                  </a:lnTo>
                  <a:lnTo>
                    <a:pt x="584" y="134"/>
                  </a:lnTo>
                  <a:lnTo>
                    <a:pt x="582" y="140"/>
                  </a:lnTo>
                  <a:lnTo>
                    <a:pt x="588" y="138"/>
                  </a:lnTo>
                  <a:lnTo>
                    <a:pt x="588" y="144"/>
                  </a:lnTo>
                  <a:lnTo>
                    <a:pt x="578" y="156"/>
                  </a:lnTo>
                  <a:lnTo>
                    <a:pt x="574" y="158"/>
                  </a:lnTo>
                  <a:lnTo>
                    <a:pt x="568" y="158"/>
                  </a:lnTo>
                  <a:lnTo>
                    <a:pt x="562" y="152"/>
                  </a:lnTo>
                  <a:lnTo>
                    <a:pt x="556" y="150"/>
                  </a:lnTo>
                  <a:lnTo>
                    <a:pt x="550" y="146"/>
                  </a:lnTo>
                  <a:lnTo>
                    <a:pt x="554" y="152"/>
                  </a:lnTo>
                  <a:lnTo>
                    <a:pt x="564" y="163"/>
                  </a:lnTo>
                  <a:lnTo>
                    <a:pt x="576" y="163"/>
                  </a:lnTo>
                  <a:lnTo>
                    <a:pt x="588" y="156"/>
                  </a:lnTo>
                  <a:lnTo>
                    <a:pt x="594" y="158"/>
                  </a:lnTo>
                  <a:lnTo>
                    <a:pt x="592" y="152"/>
                  </a:lnTo>
                  <a:lnTo>
                    <a:pt x="598" y="152"/>
                  </a:lnTo>
                  <a:lnTo>
                    <a:pt x="596" y="150"/>
                  </a:lnTo>
                  <a:lnTo>
                    <a:pt x="598" y="144"/>
                  </a:lnTo>
                  <a:lnTo>
                    <a:pt x="602" y="150"/>
                  </a:lnTo>
                  <a:lnTo>
                    <a:pt x="600" y="156"/>
                  </a:lnTo>
                  <a:lnTo>
                    <a:pt x="607" y="156"/>
                  </a:lnTo>
                  <a:lnTo>
                    <a:pt x="609" y="148"/>
                  </a:lnTo>
                  <a:lnTo>
                    <a:pt x="611" y="148"/>
                  </a:lnTo>
                  <a:lnTo>
                    <a:pt x="613" y="152"/>
                  </a:lnTo>
                  <a:lnTo>
                    <a:pt x="611" y="160"/>
                  </a:lnTo>
                  <a:lnTo>
                    <a:pt x="607" y="167"/>
                  </a:lnTo>
                  <a:lnTo>
                    <a:pt x="600" y="177"/>
                  </a:lnTo>
                  <a:lnTo>
                    <a:pt x="598" y="179"/>
                  </a:lnTo>
                  <a:lnTo>
                    <a:pt x="592" y="175"/>
                  </a:lnTo>
                  <a:lnTo>
                    <a:pt x="590" y="181"/>
                  </a:lnTo>
                  <a:lnTo>
                    <a:pt x="586" y="175"/>
                  </a:lnTo>
                  <a:lnTo>
                    <a:pt x="582" y="179"/>
                  </a:lnTo>
                  <a:lnTo>
                    <a:pt x="582" y="183"/>
                  </a:lnTo>
                  <a:lnTo>
                    <a:pt x="576" y="183"/>
                  </a:lnTo>
                  <a:lnTo>
                    <a:pt x="560" y="191"/>
                  </a:lnTo>
                  <a:lnTo>
                    <a:pt x="554" y="187"/>
                  </a:lnTo>
                  <a:lnTo>
                    <a:pt x="548" y="199"/>
                  </a:lnTo>
                  <a:lnTo>
                    <a:pt x="543" y="205"/>
                  </a:lnTo>
                  <a:lnTo>
                    <a:pt x="543" y="207"/>
                  </a:lnTo>
                  <a:lnTo>
                    <a:pt x="535" y="205"/>
                  </a:lnTo>
                  <a:lnTo>
                    <a:pt x="539" y="199"/>
                  </a:lnTo>
                  <a:lnTo>
                    <a:pt x="535" y="195"/>
                  </a:lnTo>
                  <a:lnTo>
                    <a:pt x="537" y="199"/>
                  </a:lnTo>
                  <a:lnTo>
                    <a:pt x="533" y="205"/>
                  </a:lnTo>
                  <a:lnTo>
                    <a:pt x="537" y="211"/>
                  </a:lnTo>
                  <a:lnTo>
                    <a:pt x="525" y="224"/>
                  </a:lnTo>
                  <a:lnTo>
                    <a:pt x="517" y="236"/>
                  </a:lnTo>
                  <a:lnTo>
                    <a:pt x="511" y="248"/>
                  </a:lnTo>
                  <a:lnTo>
                    <a:pt x="509" y="254"/>
                  </a:lnTo>
                  <a:lnTo>
                    <a:pt x="509" y="272"/>
                  </a:lnTo>
                  <a:lnTo>
                    <a:pt x="505" y="258"/>
                  </a:lnTo>
                  <a:lnTo>
                    <a:pt x="503" y="252"/>
                  </a:lnTo>
                  <a:lnTo>
                    <a:pt x="501" y="252"/>
                  </a:lnTo>
                  <a:lnTo>
                    <a:pt x="505" y="264"/>
                  </a:lnTo>
                  <a:lnTo>
                    <a:pt x="505" y="276"/>
                  </a:lnTo>
                  <a:lnTo>
                    <a:pt x="499" y="281"/>
                  </a:lnTo>
                  <a:lnTo>
                    <a:pt x="486" y="281"/>
                  </a:lnTo>
                  <a:lnTo>
                    <a:pt x="476" y="283"/>
                  </a:lnTo>
                  <a:lnTo>
                    <a:pt x="464" y="289"/>
                  </a:lnTo>
                  <a:lnTo>
                    <a:pt x="460" y="289"/>
                  </a:lnTo>
                  <a:lnTo>
                    <a:pt x="456" y="287"/>
                  </a:lnTo>
                  <a:lnTo>
                    <a:pt x="360" y="217"/>
                  </a:lnTo>
                  <a:lnTo>
                    <a:pt x="275" y="232"/>
                  </a:lnTo>
                  <a:lnTo>
                    <a:pt x="273" y="230"/>
                  </a:lnTo>
                  <a:lnTo>
                    <a:pt x="273" y="224"/>
                  </a:lnTo>
                  <a:lnTo>
                    <a:pt x="271" y="217"/>
                  </a:lnTo>
                  <a:lnTo>
                    <a:pt x="261" y="207"/>
                  </a:lnTo>
                  <a:lnTo>
                    <a:pt x="254" y="209"/>
                  </a:lnTo>
                  <a:lnTo>
                    <a:pt x="248" y="205"/>
                  </a:lnTo>
                  <a:lnTo>
                    <a:pt x="222" y="205"/>
                  </a:lnTo>
                  <a:lnTo>
                    <a:pt x="155" y="213"/>
                  </a:lnTo>
                  <a:lnTo>
                    <a:pt x="149" y="215"/>
                  </a:lnTo>
                  <a:lnTo>
                    <a:pt x="143" y="219"/>
                  </a:lnTo>
                  <a:lnTo>
                    <a:pt x="130" y="224"/>
                  </a:lnTo>
                  <a:lnTo>
                    <a:pt x="120" y="232"/>
                  </a:lnTo>
                  <a:lnTo>
                    <a:pt x="114" y="232"/>
                  </a:lnTo>
                  <a:lnTo>
                    <a:pt x="96" y="242"/>
                  </a:lnTo>
                  <a:lnTo>
                    <a:pt x="0" y="256"/>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1" name="Freeform 409">
              <a:extLst>
                <a:ext uri="{FF2B5EF4-FFF2-40B4-BE49-F238E27FC236}">
                  <a16:creationId xmlns:a16="http://schemas.microsoft.com/office/drawing/2014/main" id="{2257495C-0A71-4813-AA50-87F06DD4794A}"/>
                </a:ext>
              </a:extLst>
            </p:cNvPr>
            <p:cNvSpPr>
              <a:spLocks/>
            </p:cNvSpPr>
            <p:nvPr/>
          </p:nvSpPr>
          <p:spPr bwMode="auto">
            <a:xfrm>
              <a:off x="10100570" y="3632265"/>
              <a:ext cx="953560" cy="551392"/>
            </a:xfrm>
            <a:custGeom>
              <a:avLst/>
              <a:gdLst/>
              <a:ahLst/>
              <a:cxnLst>
                <a:cxn ang="0">
                  <a:pos x="24" y="319"/>
                </a:cxn>
                <a:cxn ang="0">
                  <a:pos x="51" y="299"/>
                </a:cxn>
                <a:cxn ang="0">
                  <a:pos x="65" y="274"/>
                </a:cxn>
                <a:cxn ang="0">
                  <a:pos x="112" y="232"/>
                </a:cxn>
                <a:cxn ang="0">
                  <a:pos x="144" y="252"/>
                </a:cxn>
                <a:cxn ang="0">
                  <a:pos x="175" y="242"/>
                </a:cxn>
                <a:cxn ang="0">
                  <a:pos x="197" y="222"/>
                </a:cxn>
                <a:cxn ang="0">
                  <a:pos x="236" y="207"/>
                </a:cxn>
                <a:cxn ang="0">
                  <a:pos x="236" y="189"/>
                </a:cxn>
                <a:cxn ang="0">
                  <a:pos x="252" y="144"/>
                </a:cxn>
                <a:cxn ang="0">
                  <a:pos x="262" y="118"/>
                </a:cxn>
                <a:cxn ang="0">
                  <a:pos x="276" y="104"/>
                </a:cxn>
                <a:cxn ang="0">
                  <a:pos x="299" y="99"/>
                </a:cxn>
                <a:cxn ang="0">
                  <a:pos x="307" y="65"/>
                </a:cxn>
                <a:cxn ang="0">
                  <a:pos x="329" y="53"/>
                </a:cxn>
                <a:cxn ang="0">
                  <a:pos x="342" y="16"/>
                </a:cxn>
                <a:cxn ang="0">
                  <a:pos x="382" y="18"/>
                </a:cxn>
                <a:cxn ang="0">
                  <a:pos x="409" y="6"/>
                </a:cxn>
                <a:cxn ang="0">
                  <a:pos x="425" y="20"/>
                </a:cxn>
                <a:cxn ang="0">
                  <a:pos x="445" y="30"/>
                </a:cxn>
                <a:cxn ang="0">
                  <a:pos x="445" y="53"/>
                </a:cxn>
                <a:cxn ang="0">
                  <a:pos x="439" y="57"/>
                </a:cxn>
                <a:cxn ang="0">
                  <a:pos x="437" y="87"/>
                </a:cxn>
                <a:cxn ang="0">
                  <a:pos x="462" y="81"/>
                </a:cxn>
                <a:cxn ang="0">
                  <a:pos x="482" y="95"/>
                </a:cxn>
                <a:cxn ang="0">
                  <a:pos x="502" y="102"/>
                </a:cxn>
                <a:cxn ang="0">
                  <a:pos x="512" y="108"/>
                </a:cxn>
                <a:cxn ang="0">
                  <a:pos x="525" y="124"/>
                </a:cxn>
                <a:cxn ang="0">
                  <a:pos x="514" y="134"/>
                </a:cxn>
                <a:cxn ang="0">
                  <a:pos x="486" y="118"/>
                </a:cxn>
                <a:cxn ang="0">
                  <a:pos x="462" y="102"/>
                </a:cxn>
                <a:cxn ang="0">
                  <a:pos x="478" y="116"/>
                </a:cxn>
                <a:cxn ang="0">
                  <a:pos x="504" y="134"/>
                </a:cxn>
                <a:cxn ang="0">
                  <a:pos x="525" y="148"/>
                </a:cxn>
                <a:cxn ang="0">
                  <a:pos x="537" y="161"/>
                </a:cxn>
                <a:cxn ang="0">
                  <a:pos x="521" y="163"/>
                </a:cxn>
                <a:cxn ang="0">
                  <a:pos x="498" y="161"/>
                </a:cxn>
                <a:cxn ang="0">
                  <a:pos x="523" y="179"/>
                </a:cxn>
                <a:cxn ang="0">
                  <a:pos x="541" y="191"/>
                </a:cxn>
                <a:cxn ang="0">
                  <a:pos x="525" y="195"/>
                </a:cxn>
                <a:cxn ang="0">
                  <a:pos x="502" y="187"/>
                </a:cxn>
                <a:cxn ang="0">
                  <a:pos x="488" y="185"/>
                </a:cxn>
                <a:cxn ang="0">
                  <a:pos x="462" y="183"/>
                </a:cxn>
                <a:cxn ang="0">
                  <a:pos x="502" y="189"/>
                </a:cxn>
                <a:cxn ang="0">
                  <a:pos x="517" y="199"/>
                </a:cxn>
                <a:cxn ang="0">
                  <a:pos x="533" y="207"/>
                </a:cxn>
                <a:cxn ang="0">
                  <a:pos x="543" y="201"/>
                </a:cxn>
                <a:cxn ang="0">
                  <a:pos x="582" y="232"/>
                </a:cxn>
                <a:cxn ang="0">
                  <a:pos x="571" y="228"/>
                </a:cxn>
                <a:cxn ang="0">
                  <a:pos x="567" y="236"/>
                </a:cxn>
                <a:cxn ang="0">
                  <a:pos x="185" y="307"/>
                </a:cxn>
                <a:cxn ang="0">
                  <a:pos x="116" y="315"/>
                </a:cxn>
                <a:cxn ang="0">
                  <a:pos x="0" y="333"/>
                </a:cxn>
              </a:cxnLst>
              <a:rect l="0" t="0" r="r" b="b"/>
              <a:pathLst>
                <a:path w="582" h="333">
                  <a:moveTo>
                    <a:pt x="0" y="333"/>
                  </a:moveTo>
                  <a:lnTo>
                    <a:pt x="12" y="323"/>
                  </a:lnTo>
                  <a:lnTo>
                    <a:pt x="18" y="323"/>
                  </a:lnTo>
                  <a:lnTo>
                    <a:pt x="24" y="319"/>
                  </a:lnTo>
                  <a:lnTo>
                    <a:pt x="38" y="313"/>
                  </a:lnTo>
                  <a:lnTo>
                    <a:pt x="38" y="307"/>
                  </a:lnTo>
                  <a:lnTo>
                    <a:pt x="44" y="301"/>
                  </a:lnTo>
                  <a:lnTo>
                    <a:pt x="51" y="299"/>
                  </a:lnTo>
                  <a:lnTo>
                    <a:pt x="55" y="293"/>
                  </a:lnTo>
                  <a:lnTo>
                    <a:pt x="57" y="287"/>
                  </a:lnTo>
                  <a:lnTo>
                    <a:pt x="63" y="281"/>
                  </a:lnTo>
                  <a:lnTo>
                    <a:pt x="65" y="274"/>
                  </a:lnTo>
                  <a:lnTo>
                    <a:pt x="69" y="268"/>
                  </a:lnTo>
                  <a:lnTo>
                    <a:pt x="89" y="252"/>
                  </a:lnTo>
                  <a:lnTo>
                    <a:pt x="112" y="226"/>
                  </a:lnTo>
                  <a:lnTo>
                    <a:pt x="112" y="232"/>
                  </a:lnTo>
                  <a:lnTo>
                    <a:pt x="118" y="238"/>
                  </a:lnTo>
                  <a:lnTo>
                    <a:pt x="124" y="244"/>
                  </a:lnTo>
                  <a:lnTo>
                    <a:pt x="136" y="250"/>
                  </a:lnTo>
                  <a:lnTo>
                    <a:pt x="144" y="252"/>
                  </a:lnTo>
                  <a:lnTo>
                    <a:pt x="156" y="244"/>
                  </a:lnTo>
                  <a:lnTo>
                    <a:pt x="158" y="238"/>
                  </a:lnTo>
                  <a:lnTo>
                    <a:pt x="169" y="242"/>
                  </a:lnTo>
                  <a:lnTo>
                    <a:pt x="175" y="242"/>
                  </a:lnTo>
                  <a:lnTo>
                    <a:pt x="189" y="236"/>
                  </a:lnTo>
                  <a:lnTo>
                    <a:pt x="195" y="234"/>
                  </a:lnTo>
                  <a:lnTo>
                    <a:pt x="197" y="228"/>
                  </a:lnTo>
                  <a:lnTo>
                    <a:pt x="197" y="222"/>
                  </a:lnTo>
                  <a:lnTo>
                    <a:pt x="205" y="226"/>
                  </a:lnTo>
                  <a:lnTo>
                    <a:pt x="217" y="215"/>
                  </a:lnTo>
                  <a:lnTo>
                    <a:pt x="223" y="215"/>
                  </a:lnTo>
                  <a:lnTo>
                    <a:pt x="236" y="207"/>
                  </a:lnTo>
                  <a:lnTo>
                    <a:pt x="236" y="207"/>
                  </a:lnTo>
                  <a:lnTo>
                    <a:pt x="236" y="201"/>
                  </a:lnTo>
                  <a:lnTo>
                    <a:pt x="240" y="195"/>
                  </a:lnTo>
                  <a:lnTo>
                    <a:pt x="236" y="189"/>
                  </a:lnTo>
                  <a:lnTo>
                    <a:pt x="238" y="177"/>
                  </a:lnTo>
                  <a:lnTo>
                    <a:pt x="244" y="165"/>
                  </a:lnTo>
                  <a:lnTo>
                    <a:pt x="250" y="156"/>
                  </a:lnTo>
                  <a:lnTo>
                    <a:pt x="252" y="144"/>
                  </a:lnTo>
                  <a:lnTo>
                    <a:pt x="254" y="138"/>
                  </a:lnTo>
                  <a:lnTo>
                    <a:pt x="258" y="132"/>
                  </a:lnTo>
                  <a:lnTo>
                    <a:pt x="260" y="120"/>
                  </a:lnTo>
                  <a:lnTo>
                    <a:pt x="262" y="118"/>
                  </a:lnTo>
                  <a:lnTo>
                    <a:pt x="264" y="112"/>
                  </a:lnTo>
                  <a:lnTo>
                    <a:pt x="264" y="99"/>
                  </a:lnTo>
                  <a:lnTo>
                    <a:pt x="270" y="97"/>
                  </a:lnTo>
                  <a:lnTo>
                    <a:pt x="276" y="104"/>
                  </a:lnTo>
                  <a:lnTo>
                    <a:pt x="276" y="106"/>
                  </a:lnTo>
                  <a:lnTo>
                    <a:pt x="289" y="108"/>
                  </a:lnTo>
                  <a:lnTo>
                    <a:pt x="295" y="106"/>
                  </a:lnTo>
                  <a:lnTo>
                    <a:pt x="299" y="99"/>
                  </a:lnTo>
                  <a:lnTo>
                    <a:pt x="301" y="87"/>
                  </a:lnTo>
                  <a:lnTo>
                    <a:pt x="303" y="81"/>
                  </a:lnTo>
                  <a:lnTo>
                    <a:pt x="305" y="71"/>
                  </a:lnTo>
                  <a:lnTo>
                    <a:pt x="307" y="65"/>
                  </a:lnTo>
                  <a:lnTo>
                    <a:pt x="313" y="67"/>
                  </a:lnTo>
                  <a:lnTo>
                    <a:pt x="319" y="65"/>
                  </a:lnTo>
                  <a:lnTo>
                    <a:pt x="325" y="53"/>
                  </a:lnTo>
                  <a:lnTo>
                    <a:pt x="329" y="53"/>
                  </a:lnTo>
                  <a:lnTo>
                    <a:pt x="335" y="47"/>
                  </a:lnTo>
                  <a:lnTo>
                    <a:pt x="339" y="34"/>
                  </a:lnTo>
                  <a:lnTo>
                    <a:pt x="344" y="28"/>
                  </a:lnTo>
                  <a:lnTo>
                    <a:pt x="342" y="16"/>
                  </a:lnTo>
                  <a:lnTo>
                    <a:pt x="344" y="10"/>
                  </a:lnTo>
                  <a:lnTo>
                    <a:pt x="344" y="4"/>
                  </a:lnTo>
                  <a:lnTo>
                    <a:pt x="350" y="0"/>
                  </a:lnTo>
                  <a:lnTo>
                    <a:pt x="382" y="18"/>
                  </a:lnTo>
                  <a:lnTo>
                    <a:pt x="386" y="12"/>
                  </a:lnTo>
                  <a:lnTo>
                    <a:pt x="388" y="2"/>
                  </a:lnTo>
                  <a:lnTo>
                    <a:pt x="403" y="2"/>
                  </a:lnTo>
                  <a:lnTo>
                    <a:pt x="409" y="6"/>
                  </a:lnTo>
                  <a:lnTo>
                    <a:pt x="411" y="10"/>
                  </a:lnTo>
                  <a:lnTo>
                    <a:pt x="409" y="16"/>
                  </a:lnTo>
                  <a:lnTo>
                    <a:pt x="417" y="20"/>
                  </a:lnTo>
                  <a:lnTo>
                    <a:pt x="425" y="20"/>
                  </a:lnTo>
                  <a:lnTo>
                    <a:pt x="431" y="22"/>
                  </a:lnTo>
                  <a:lnTo>
                    <a:pt x="435" y="26"/>
                  </a:lnTo>
                  <a:lnTo>
                    <a:pt x="441" y="28"/>
                  </a:lnTo>
                  <a:lnTo>
                    <a:pt x="445" y="30"/>
                  </a:lnTo>
                  <a:lnTo>
                    <a:pt x="449" y="36"/>
                  </a:lnTo>
                  <a:lnTo>
                    <a:pt x="449" y="40"/>
                  </a:lnTo>
                  <a:lnTo>
                    <a:pt x="451" y="47"/>
                  </a:lnTo>
                  <a:lnTo>
                    <a:pt x="445" y="53"/>
                  </a:lnTo>
                  <a:lnTo>
                    <a:pt x="445" y="57"/>
                  </a:lnTo>
                  <a:lnTo>
                    <a:pt x="443" y="59"/>
                  </a:lnTo>
                  <a:lnTo>
                    <a:pt x="443" y="59"/>
                  </a:lnTo>
                  <a:lnTo>
                    <a:pt x="439" y="57"/>
                  </a:lnTo>
                  <a:lnTo>
                    <a:pt x="437" y="75"/>
                  </a:lnTo>
                  <a:lnTo>
                    <a:pt x="437" y="81"/>
                  </a:lnTo>
                  <a:lnTo>
                    <a:pt x="435" y="81"/>
                  </a:lnTo>
                  <a:lnTo>
                    <a:pt x="437" y="87"/>
                  </a:lnTo>
                  <a:lnTo>
                    <a:pt x="443" y="87"/>
                  </a:lnTo>
                  <a:lnTo>
                    <a:pt x="447" y="85"/>
                  </a:lnTo>
                  <a:lnTo>
                    <a:pt x="455" y="81"/>
                  </a:lnTo>
                  <a:lnTo>
                    <a:pt x="462" y="81"/>
                  </a:lnTo>
                  <a:lnTo>
                    <a:pt x="462" y="87"/>
                  </a:lnTo>
                  <a:lnTo>
                    <a:pt x="472" y="95"/>
                  </a:lnTo>
                  <a:lnTo>
                    <a:pt x="474" y="95"/>
                  </a:lnTo>
                  <a:lnTo>
                    <a:pt x="482" y="95"/>
                  </a:lnTo>
                  <a:lnTo>
                    <a:pt x="482" y="97"/>
                  </a:lnTo>
                  <a:lnTo>
                    <a:pt x="494" y="95"/>
                  </a:lnTo>
                  <a:lnTo>
                    <a:pt x="496" y="97"/>
                  </a:lnTo>
                  <a:lnTo>
                    <a:pt x="502" y="102"/>
                  </a:lnTo>
                  <a:lnTo>
                    <a:pt x="502" y="106"/>
                  </a:lnTo>
                  <a:lnTo>
                    <a:pt x="508" y="106"/>
                  </a:lnTo>
                  <a:lnTo>
                    <a:pt x="508" y="108"/>
                  </a:lnTo>
                  <a:lnTo>
                    <a:pt x="512" y="108"/>
                  </a:lnTo>
                  <a:lnTo>
                    <a:pt x="527" y="114"/>
                  </a:lnTo>
                  <a:lnTo>
                    <a:pt x="527" y="120"/>
                  </a:lnTo>
                  <a:lnTo>
                    <a:pt x="521" y="118"/>
                  </a:lnTo>
                  <a:lnTo>
                    <a:pt x="525" y="124"/>
                  </a:lnTo>
                  <a:lnTo>
                    <a:pt x="525" y="130"/>
                  </a:lnTo>
                  <a:lnTo>
                    <a:pt x="521" y="138"/>
                  </a:lnTo>
                  <a:lnTo>
                    <a:pt x="514" y="136"/>
                  </a:lnTo>
                  <a:lnTo>
                    <a:pt x="514" y="134"/>
                  </a:lnTo>
                  <a:lnTo>
                    <a:pt x="508" y="134"/>
                  </a:lnTo>
                  <a:lnTo>
                    <a:pt x="496" y="126"/>
                  </a:lnTo>
                  <a:lnTo>
                    <a:pt x="492" y="124"/>
                  </a:lnTo>
                  <a:lnTo>
                    <a:pt x="486" y="118"/>
                  </a:lnTo>
                  <a:lnTo>
                    <a:pt x="480" y="116"/>
                  </a:lnTo>
                  <a:lnTo>
                    <a:pt x="476" y="110"/>
                  </a:lnTo>
                  <a:lnTo>
                    <a:pt x="470" y="104"/>
                  </a:lnTo>
                  <a:lnTo>
                    <a:pt x="462" y="102"/>
                  </a:lnTo>
                  <a:lnTo>
                    <a:pt x="455" y="102"/>
                  </a:lnTo>
                  <a:lnTo>
                    <a:pt x="462" y="102"/>
                  </a:lnTo>
                  <a:lnTo>
                    <a:pt x="474" y="110"/>
                  </a:lnTo>
                  <a:lnTo>
                    <a:pt x="478" y="116"/>
                  </a:lnTo>
                  <a:lnTo>
                    <a:pt x="480" y="120"/>
                  </a:lnTo>
                  <a:lnTo>
                    <a:pt x="486" y="122"/>
                  </a:lnTo>
                  <a:lnTo>
                    <a:pt x="492" y="128"/>
                  </a:lnTo>
                  <a:lnTo>
                    <a:pt x="504" y="134"/>
                  </a:lnTo>
                  <a:lnTo>
                    <a:pt x="506" y="138"/>
                  </a:lnTo>
                  <a:lnTo>
                    <a:pt x="512" y="142"/>
                  </a:lnTo>
                  <a:lnTo>
                    <a:pt x="517" y="142"/>
                  </a:lnTo>
                  <a:lnTo>
                    <a:pt x="525" y="148"/>
                  </a:lnTo>
                  <a:lnTo>
                    <a:pt x="521" y="148"/>
                  </a:lnTo>
                  <a:lnTo>
                    <a:pt x="527" y="150"/>
                  </a:lnTo>
                  <a:lnTo>
                    <a:pt x="533" y="150"/>
                  </a:lnTo>
                  <a:lnTo>
                    <a:pt x="537" y="161"/>
                  </a:lnTo>
                  <a:lnTo>
                    <a:pt x="535" y="167"/>
                  </a:lnTo>
                  <a:lnTo>
                    <a:pt x="529" y="163"/>
                  </a:lnTo>
                  <a:lnTo>
                    <a:pt x="523" y="161"/>
                  </a:lnTo>
                  <a:lnTo>
                    <a:pt x="521" y="163"/>
                  </a:lnTo>
                  <a:lnTo>
                    <a:pt x="527" y="169"/>
                  </a:lnTo>
                  <a:lnTo>
                    <a:pt x="523" y="175"/>
                  </a:lnTo>
                  <a:lnTo>
                    <a:pt x="510" y="171"/>
                  </a:lnTo>
                  <a:lnTo>
                    <a:pt x="498" y="161"/>
                  </a:lnTo>
                  <a:lnTo>
                    <a:pt x="492" y="158"/>
                  </a:lnTo>
                  <a:lnTo>
                    <a:pt x="506" y="169"/>
                  </a:lnTo>
                  <a:lnTo>
                    <a:pt x="510" y="175"/>
                  </a:lnTo>
                  <a:lnTo>
                    <a:pt x="523" y="179"/>
                  </a:lnTo>
                  <a:lnTo>
                    <a:pt x="529" y="177"/>
                  </a:lnTo>
                  <a:lnTo>
                    <a:pt x="531" y="183"/>
                  </a:lnTo>
                  <a:lnTo>
                    <a:pt x="539" y="185"/>
                  </a:lnTo>
                  <a:lnTo>
                    <a:pt x="541" y="191"/>
                  </a:lnTo>
                  <a:lnTo>
                    <a:pt x="539" y="197"/>
                  </a:lnTo>
                  <a:lnTo>
                    <a:pt x="535" y="199"/>
                  </a:lnTo>
                  <a:lnTo>
                    <a:pt x="531" y="203"/>
                  </a:lnTo>
                  <a:lnTo>
                    <a:pt x="525" y="195"/>
                  </a:lnTo>
                  <a:lnTo>
                    <a:pt x="519" y="193"/>
                  </a:lnTo>
                  <a:lnTo>
                    <a:pt x="512" y="189"/>
                  </a:lnTo>
                  <a:lnTo>
                    <a:pt x="508" y="183"/>
                  </a:lnTo>
                  <a:lnTo>
                    <a:pt x="502" y="187"/>
                  </a:lnTo>
                  <a:lnTo>
                    <a:pt x="496" y="183"/>
                  </a:lnTo>
                  <a:lnTo>
                    <a:pt x="490" y="177"/>
                  </a:lnTo>
                  <a:lnTo>
                    <a:pt x="490" y="185"/>
                  </a:lnTo>
                  <a:lnTo>
                    <a:pt x="488" y="185"/>
                  </a:lnTo>
                  <a:lnTo>
                    <a:pt x="482" y="179"/>
                  </a:lnTo>
                  <a:lnTo>
                    <a:pt x="470" y="181"/>
                  </a:lnTo>
                  <a:lnTo>
                    <a:pt x="464" y="181"/>
                  </a:lnTo>
                  <a:lnTo>
                    <a:pt x="462" y="183"/>
                  </a:lnTo>
                  <a:lnTo>
                    <a:pt x="480" y="183"/>
                  </a:lnTo>
                  <a:lnTo>
                    <a:pt x="492" y="187"/>
                  </a:lnTo>
                  <a:lnTo>
                    <a:pt x="496" y="187"/>
                  </a:lnTo>
                  <a:lnTo>
                    <a:pt x="502" y="189"/>
                  </a:lnTo>
                  <a:lnTo>
                    <a:pt x="508" y="187"/>
                  </a:lnTo>
                  <a:lnTo>
                    <a:pt x="512" y="193"/>
                  </a:lnTo>
                  <a:lnTo>
                    <a:pt x="517" y="199"/>
                  </a:lnTo>
                  <a:lnTo>
                    <a:pt x="517" y="199"/>
                  </a:lnTo>
                  <a:lnTo>
                    <a:pt x="523" y="203"/>
                  </a:lnTo>
                  <a:lnTo>
                    <a:pt x="529" y="207"/>
                  </a:lnTo>
                  <a:lnTo>
                    <a:pt x="527" y="213"/>
                  </a:lnTo>
                  <a:lnTo>
                    <a:pt x="533" y="207"/>
                  </a:lnTo>
                  <a:lnTo>
                    <a:pt x="537" y="209"/>
                  </a:lnTo>
                  <a:lnTo>
                    <a:pt x="543" y="211"/>
                  </a:lnTo>
                  <a:lnTo>
                    <a:pt x="541" y="207"/>
                  </a:lnTo>
                  <a:lnTo>
                    <a:pt x="543" y="201"/>
                  </a:lnTo>
                  <a:lnTo>
                    <a:pt x="549" y="203"/>
                  </a:lnTo>
                  <a:lnTo>
                    <a:pt x="565" y="201"/>
                  </a:lnTo>
                  <a:lnTo>
                    <a:pt x="571" y="213"/>
                  </a:lnTo>
                  <a:lnTo>
                    <a:pt x="582" y="232"/>
                  </a:lnTo>
                  <a:lnTo>
                    <a:pt x="580" y="234"/>
                  </a:lnTo>
                  <a:lnTo>
                    <a:pt x="578" y="226"/>
                  </a:lnTo>
                  <a:lnTo>
                    <a:pt x="571" y="222"/>
                  </a:lnTo>
                  <a:lnTo>
                    <a:pt x="571" y="228"/>
                  </a:lnTo>
                  <a:lnTo>
                    <a:pt x="574" y="234"/>
                  </a:lnTo>
                  <a:lnTo>
                    <a:pt x="569" y="236"/>
                  </a:lnTo>
                  <a:lnTo>
                    <a:pt x="567" y="232"/>
                  </a:lnTo>
                  <a:lnTo>
                    <a:pt x="567" y="236"/>
                  </a:lnTo>
                  <a:lnTo>
                    <a:pt x="494" y="252"/>
                  </a:lnTo>
                  <a:lnTo>
                    <a:pt x="411" y="268"/>
                  </a:lnTo>
                  <a:lnTo>
                    <a:pt x="246" y="299"/>
                  </a:lnTo>
                  <a:lnTo>
                    <a:pt x="185" y="307"/>
                  </a:lnTo>
                  <a:lnTo>
                    <a:pt x="162" y="311"/>
                  </a:lnTo>
                  <a:lnTo>
                    <a:pt x="150" y="309"/>
                  </a:lnTo>
                  <a:lnTo>
                    <a:pt x="140" y="311"/>
                  </a:lnTo>
                  <a:lnTo>
                    <a:pt x="116" y="315"/>
                  </a:lnTo>
                  <a:lnTo>
                    <a:pt x="85" y="321"/>
                  </a:lnTo>
                  <a:lnTo>
                    <a:pt x="34" y="329"/>
                  </a:lnTo>
                  <a:lnTo>
                    <a:pt x="22" y="329"/>
                  </a:lnTo>
                  <a:lnTo>
                    <a:pt x="0" y="333"/>
                  </a:lnTo>
                </a:path>
              </a:pathLst>
            </a:custGeom>
            <a:solidFill>
              <a:schemeClr val="tx2"/>
            </a:solidFill>
            <a:ln w="3175">
              <a:solidFill>
                <a:schemeClr val="bg1">
                  <a:lumMod val="85000"/>
                </a:schemeClr>
              </a:solidFill>
              <a:round/>
              <a:headEnd/>
              <a:tailEnd/>
            </a:ln>
          </p:spPr>
          <p:txBody>
            <a:bodyPr vert="horz" wrap="square" lIns="35842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2" name="Freeform 410">
              <a:extLst>
                <a:ext uri="{FF2B5EF4-FFF2-40B4-BE49-F238E27FC236}">
                  <a16:creationId xmlns:a16="http://schemas.microsoft.com/office/drawing/2014/main" id="{698A2316-2F3C-4554-9D78-4F336F097432}"/>
                </a:ext>
              </a:extLst>
            </p:cNvPr>
            <p:cNvSpPr>
              <a:spLocks/>
            </p:cNvSpPr>
            <p:nvPr/>
          </p:nvSpPr>
          <p:spPr bwMode="auto">
            <a:xfrm>
              <a:off x="10190684" y="3489864"/>
              <a:ext cx="545594" cy="559670"/>
            </a:xfrm>
            <a:custGeom>
              <a:avLst/>
              <a:gdLst/>
              <a:ahLst/>
              <a:cxnLst>
                <a:cxn ang="0">
                  <a:pos x="6" y="234"/>
                </a:cxn>
                <a:cxn ang="0">
                  <a:pos x="18" y="218"/>
                </a:cxn>
                <a:cxn ang="0">
                  <a:pos x="22" y="200"/>
                </a:cxn>
                <a:cxn ang="0">
                  <a:pos x="26" y="183"/>
                </a:cxn>
                <a:cxn ang="0">
                  <a:pos x="38" y="173"/>
                </a:cxn>
                <a:cxn ang="0">
                  <a:pos x="50" y="171"/>
                </a:cxn>
                <a:cxn ang="0">
                  <a:pos x="48" y="151"/>
                </a:cxn>
                <a:cxn ang="0">
                  <a:pos x="61" y="135"/>
                </a:cxn>
                <a:cxn ang="0">
                  <a:pos x="87" y="122"/>
                </a:cxn>
                <a:cxn ang="0">
                  <a:pos x="105" y="90"/>
                </a:cxn>
                <a:cxn ang="0">
                  <a:pos x="105" y="72"/>
                </a:cxn>
                <a:cxn ang="0">
                  <a:pos x="107" y="57"/>
                </a:cxn>
                <a:cxn ang="0">
                  <a:pos x="107" y="15"/>
                </a:cxn>
                <a:cxn ang="0">
                  <a:pos x="109" y="4"/>
                </a:cxn>
                <a:cxn ang="0">
                  <a:pos x="203" y="74"/>
                </a:cxn>
                <a:cxn ang="0">
                  <a:pos x="221" y="112"/>
                </a:cxn>
                <a:cxn ang="0">
                  <a:pos x="234" y="94"/>
                </a:cxn>
                <a:cxn ang="0">
                  <a:pos x="254" y="80"/>
                </a:cxn>
                <a:cxn ang="0">
                  <a:pos x="262" y="80"/>
                </a:cxn>
                <a:cxn ang="0">
                  <a:pos x="278" y="74"/>
                </a:cxn>
                <a:cxn ang="0">
                  <a:pos x="293" y="61"/>
                </a:cxn>
                <a:cxn ang="0">
                  <a:pos x="311" y="65"/>
                </a:cxn>
                <a:cxn ang="0">
                  <a:pos x="321" y="70"/>
                </a:cxn>
                <a:cxn ang="0">
                  <a:pos x="333" y="84"/>
                </a:cxn>
                <a:cxn ang="0">
                  <a:pos x="327" y="104"/>
                </a:cxn>
                <a:cxn ang="0">
                  <a:pos x="289" y="96"/>
                </a:cxn>
                <a:cxn ang="0">
                  <a:pos x="284" y="120"/>
                </a:cxn>
                <a:cxn ang="0">
                  <a:pos x="270" y="139"/>
                </a:cxn>
                <a:cxn ang="0">
                  <a:pos x="252" y="151"/>
                </a:cxn>
                <a:cxn ang="0">
                  <a:pos x="246" y="173"/>
                </a:cxn>
                <a:cxn ang="0">
                  <a:pos x="234" y="194"/>
                </a:cxn>
                <a:cxn ang="0">
                  <a:pos x="215" y="183"/>
                </a:cxn>
                <a:cxn ang="0">
                  <a:pos x="207" y="204"/>
                </a:cxn>
                <a:cxn ang="0">
                  <a:pos x="199" y="224"/>
                </a:cxn>
                <a:cxn ang="0">
                  <a:pos x="189" y="251"/>
                </a:cxn>
                <a:cxn ang="0">
                  <a:pos x="185" y="281"/>
                </a:cxn>
                <a:cxn ang="0">
                  <a:pos x="181" y="293"/>
                </a:cxn>
                <a:cxn ang="0">
                  <a:pos x="150" y="312"/>
                </a:cxn>
                <a:cxn ang="0">
                  <a:pos x="140" y="320"/>
                </a:cxn>
                <a:cxn ang="0">
                  <a:pos x="114" y="328"/>
                </a:cxn>
                <a:cxn ang="0">
                  <a:pos x="89" y="338"/>
                </a:cxn>
                <a:cxn ang="0">
                  <a:pos x="63" y="324"/>
                </a:cxn>
                <a:cxn ang="0">
                  <a:pos x="44" y="312"/>
                </a:cxn>
                <a:cxn ang="0">
                  <a:pos x="14" y="279"/>
                </a:cxn>
                <a:cxn ang="0">
                  <a:pos x="2" y="249"/>
                </a:cxn>
                <a:cxn ang="0">
                  <a:pos x="0" y="234"/>
                </a:cxn>
              </a:cxnLst>
              <a:rect l="0" t="0" r="r" b="b"/>
              <a:pathLst>
                <a:path w="333" h="338">
                  <a:moveTo>
                    <a:pt x="0" y="234"/>
                  </a:moveTo>
                  <a:lnTo>
                    <a:pt x="0" y="236"/>
                  </a:lnTo>
                  <a:lnTo>
                    <a:pt x="6" y="234"/>
                  </a:lnTo>
                  <a:lnTo>
                    <a:pt x="14" y="230"/>
                  </a:lnTo>
                  <a:lnTo>
                    <a:pt x="18" y="224"/>
                  </a:lnTo>
                  <a:lnTo>
                    <a:pt x="18" y="218"/>
                  </a:lnTo>
                  <a:lnTo>
                    <a:pt x="26" y="214"/>
                  </a:lnTo>
                  <a:lnTo>
                    <a:pt x="24" y="202"/>
                  </a:lnTo>
                  <a:lnTo>
                    <a:pt x="22" y="200"/>
                  </a:lnTo>
                  <a:lnTo>
                    <a:pt x="24" y="192"/>
                  </a:lnTo>
                  <a:lnTo>
                    <a:pt x="26" y="190"/>
                  </a:lnTo>
                  <a:lnTo>
                    <a:pt x="26" y="183"/>
                  </a:lnTo>
                  <a:lnTo>
                    <a:pt x="28" y="177"/>
                  </a:lnTo>
                  <a:lnTo>
                    <a:pt x="32" y="171"/>
                  </a:lnTo>
                  <a:lnTo>
                    <a:pt x="38" y="173"/>
                  </a:lnTo>
                  <a:lnTo>
                    <a:pt x="44" y="183"/>
                  </a:lnTo>
                  <a:lnTo>
                    <a:pt x="46" y="177"/>
                  </a:lnTo>
                  <a:lnTo>
                    <a:pt x="50" y="171"/>
                  </a:lnTo>
                  <a:lnTo>
                    <a:pt x="44" y="165"/>
                  </a:lnTo>
                  <a:lnTo>
                    <a:pt x="48" y="159"/>
                  </a:lnTo>
                  <a:lnTo>
                    <a:pt x="48" y="151"/>
                  </a:lnTo>
                  <a:lnTo>
                    <a:pt x="52" y="147"/>
                  </a:lnTo>
                  <a:lnTo>
                    <a:pt x="61" y="141"/>
                  </a:lnTo>
                  <a:lnTo>
                    <a:pt x="61" y="135"/>
                  </a:lnTo>
                  <a:lnTo>
                    <a:pt x="65" y="129"/>
                  </a:lnTo>
                  <a:lnTo>
                    <a:pt x="77" y="133"/>
                  </a:lnTo>
                  <a:lnTo>
                    <a:pt x="87" y="122"/>
                  </a:lnTo>
                  <a:lnTo>
                    <a:pt x="95" y="108"/>
                  </a:lnTo>
                  <a:lnTo>
                    <a:pt x="103" y="102"/>
                  </a:lnTo>
                  <a:lnTo>
                    <a:pt x="105" y="90"/>
                  </a:lnTo>
                  <a:lnTo>
                    <a:pt x="105" y="84"/>
                  </a:lnTo>
                  <a:lnTo>
                    <a:pt x="105" y="78"/>
                  </a:lnTo>
                  <a:lnTo>
                    <a:pt x="105" y="72"/>
                  </a:lnTo>
                  <a:lnTo>
                    <a:pt x="107" y="72"/>
                  </a:lnTo>
                  <a:lnTo>
                    <a:pt x="107" y="63"/>
                  </a:lnTo>
                  <a:lnTo>
                    <a:pt x="107" y="57"/>
                  </a:lnTo>
                  <a:lnTo>
                    <a:pt x="109" y="39"/>
                  </a:lnTo>
                  <a:lnTo>
                    <a:pt x="112" y="33"/>
                  </a:lnTo>
                  <a:lnTo>
                    <a:pt x="107" y="15"/>
                  </a:lnTo>
                  <a:lnTo>
                    <a:pt x="103" y="8"/>
                  </a:lnTo>
                  <a:lnTo>
                    <a:pt x="105" y="4"/>
                  </a:lnTo>
                  <a:lnTo>
                    <a:pt x="109" y="4"/>
                  </a:lnTo>
                  <a:lnTo>
                    <a:pt x="114" y="0"/>
                  </a:lnTo>
                  <a:lnTo>
                    <a:pt x="128" y="88"/>
                  </a:lnTo>
                  <a:lnTo>
                    <a:pt x="203" y="74"/>
                  </a:lnTo>
                  <a:lnTo>
                    <a:pt x="211" y="122"/>
                  </a:lnTo>
                  <a:lnTo>
                    <a:pt x="215" y="116"/>
                  </a:lnTo>
                  <a:lnTo>
                    <a:pt x="221" y="112"/>
                  </a:lnTo>
                  <a:lnTo>
                    <a:pt x="225" y="106"/>
                  </a:lnTo>
                  <a:lnTo>
                    <a:pt x="232" y="100"/>
                  </a:lnTo>
                  <a:lnTo>
                    <a:pt x="234" y="94"/>
                  </a:lnTo>
                  <a:lnTo>
                    <a:pt x="240" y="92"/>
                  </a:lnTo>
                  <a:lnTo>
                    <a:pt x="246" y="92"/>
                  </a:lnTo>
                  <a:lnTo>
                    <a:pt x="254" y="80"/>
                  </a:lnTo>
                  <a:lnTo>
                    <a:pt x="254" y="74"/>
                  </a:lnTo>
                  <a:lnTo>
                    <a:pt x="256" y="74"/>
                  </a:lnTo>
                  <a:lnTo>
                    <a:pt x="262" y="80"/>
                  </a:lnTo>
                  <a:lnTo>
                    <a:pt x="268" y="80"/>
                  </a:lnTo>
                  <a:lnTo>
                    <a:pt x="276" y="80"/>
                  </a:lnTo>
                  <a:lnTo>
                    <a:pt x="278" y="74"/>
                  </a:lnTo>
                  <a:lnTo>
                    <a:pt x="284" y="67"/>
                  </a:lnTo>
                  <a:lnTo>
                    <a:pt x="291" y="67"/>
                  </a:lnTo>
                  <a:lnTo>
                    <a:pt x="293" y="61"/>
                  </a:lnTo>
                  <a:lnTo>
                    <a:pt x="297" y="57"/>
                  </a:lnTo>
                  <a:lnTo>
                    <a:pt x="305" y="61"/>
                  </a:lnTo>
                  <a:lnTo>
                    <a:pt x="311" y="65"/>
                  </a:lnTo>
                  <a:lnTo>
                    <a:pt x="323" y="63"/>
                  </a:lnTo>
                  <a:lnTo>
                    <a:pt x="323" y="63"/>
                  </a:lnTo>
                  <a:lnTo>
                    <a:pt x="321" y="70"/>
                  </a:lnTo>
                  <a:lnTo>
                    <a:pt x="327" y="72"/>
                  </a:lnTo>
                  <a:lnTo>
                    <a:pt x="327" y="78"/>
                  </a:lnTo>
                  <a:lnTo>
                    <a:pt x="333" y="84"/>
                  </a:lnTo>
                  <a:lnTo>
                    <a:pt x="333" y="88"/>
                  </a:lnTo>
                  <a:lnTo>
                    <a:pt x="331" y="98"/>
                  </a:lnTo>
                  <a:lnTo>
                    <a:pt x="327" y="104"/>
                  </a:lnTo>
                  <a:lnTo>
                    <a:pt x="295" y="86"/>
                  </a:lnTo>
                  <a:lnTo>
                    <a:pt x="289" y="90"/>
                  </a:lnTo>
                  <a:lnTo>
                    <a:pt x="289" y="96"/>
                  </a:lnTo>
                  <a:lnTo>
                    <a:pt x="287" y="102"/>
                  </a:lnTo>
                  <a:lnTo>
                    <a:pt x="289" y="114"/>
                  </a:lnTo>
                  <a:lnTo>
                    <a:pt x="284" y="120"/>
                  </a:lnTo>
                  <a:lnTo>
                    <a:pt x="280" y="133"/>
                  </a:lnTo>
                  <a:lnTo>
                    <a:pt x="274" y="139"/>
                  </a:lnTo>
                  <a:lnTo>
                    <a:pt x="270" y="139"/>
                  </a:lnTo>
                  <a:lnTo>
                    <a:pt x="264" y="151"/>
                  </a:lnTo>
                  <a:lnTo>
                    <a:pt x="258" y="153"/>
                  </a:lnTo>
                  <a:lnTo>
                    <a:pt x="252" y="151"/>
                  </a:lnTo>
                  <a:lnTo>
                    <a:pt x="250" y="157"/>
                  </a:lnTo>
                  <a:lnTo>
                    <a:pt x="248" y="167"/>
                  </a:lnTo>
                  <a:lnTo>
                    <a:pt x="246" y="173"/>
                  </a:lnTo>
                  <a:lnTo>
                    <a:pt x="244" y="185"/>
                  </a:lnTo>
                  <a:lnTo>
                    <a:pt x="240" y="192"/>
                  </a:lnTo>
                  <a:lnTo>
                    <a:pt x="234" y="194"/>
                  </a:lnTo>
                  <a:lnTo>
                    <a:pt x="221" y="192"/>
                  </a:lnTo>
                  <a:lnTo>
                    <a:pt x="221" y="190"/>
                  </a:lnTo>
                  <a:lnTo>
                    <a:pt x="215" y="183"/>
                  </a:lnTo>
                  <a:lnTo>
                    <a:pt x="209" y="185"/>
                  </a:lnTo>
                  <a:lnTo>
                    <a:pt x="209" y="198"/>
                  </a:lnTo>
                  <a:lnTo>
                    <a:pt x="207" y="204"/>
                  </a:lnTo>
                  <a:lnTo>
                    <a:pt x="205" y="206"/>
                  </a:lnTo>
                  <a:lnTo>
                    <a:pt x="203" y="218"/>
                  </a:lnTo>
                  <a:lnTo>
                    <a:pt x="199" y="224"/>
                  </a:lnTo>
                  <a:lnTo>
                    <a:pt x="197" y="230"/>
                  </a:lnTo>
                  <a:lnTo>
                    <a:pt x="195" y="242"/>
                  </a:lnTo>
                  <a:lnTo>
                    <a:pt x="189" y="251"/>
                  </a:lnTo>
                  <a:lnTo>
                    <a:pt x="183" y="263"/>
                  </a:lnTo>
                  <a:lnTo>
                    <a:pt x="181" y="275"/>
                  </a:lnTo>
                  <a:lnTo>
                    <a:pt x="185" y="281"/>
                  </a:lnTo>
                  <a:lnTo>
                    <a:pt x="181" y="287"/>
                  </a:lnTo>
                  <a:lnTo>
                    <a:pt x="181" y="293"/>
                  </a:lnTo>
                  <a:lnTo>
                    <a:pt x="181" y="293"/>
                  </a:lnTo>
                  <a:lnTo>
                    <a:pt x="168" y="301"/>
                  </a:lnTo>
                  <a:lnTo>
                    <a:pt x="162" y="301"/>
                  </a:lnTo>
                  <a:lnTo>
                    <a:pt x="150" y="312"/>
                  </a:lnTo>
                  <a:lnTo>
                    <a:pt x="142" y="308"/>
                  </a:lnTo>
                  <a:lnTo>
                    <a:pt x="142" y="314"/>
                  </a:lnTo>
                  <a:lnTo>
                    <a:pt x="140" y="320"/>
                  </a:lnTo>
                  <a:lnTo>
                    <a:pt x="134" y="322"/>
                  </a:lnTo>
                  <a:lnTo>
                    <a:pt x="120" y="328"/>
                  </a:lnTo>
                  <a:lnTo>
                    <a:pt x="114" y="328"/>
                  </a:lnTo>
                  <a:lnTo>
                    <a:pt x="103" y="324"/>
                  </a:lnTo>
                  <a:lnTo>
                    <a:pt x="101" y="330"/>
                  </a:lnTo>
                  <a:lnTo>
                    <a:pt x="89" y="338"/>
                  </a:lnTo>
                  <a:lnTo>
                    <a:pt x="81" y="336"/>
                  </a:lnTo>
                  <a:lnTo>
                    <a:pt x="69" y="330"/>
                  </a:lnTo>
                  <a:lnTo>
                    <a:pt x="63" y="324"/>
                  </a:lnTo>
                  <a:lnTo>
                    <a:pt x="57" y="318"/>
                  </a:lnTo>
                  <a:lnTo>
                    <a:pt x="57" y="312"/>
                  </a:lnTo>
                  <a:lnTo>
                    <a:pt x="44" y="312"/>
                  </a:lnTo>
                  <a:lnTo>
                    <a:pt x="32" y="301"/>
                  </a:lnTo>
                  <a:lnTo>
                    <a:pt x="20" y="285"/>
                  </a:lnTo>
                  <a:lnTo>
                    <a:pt x="14" y="279"/>
                  </a:lnTo>
                  <a:lnTo>
                    <a:pt x="12" y="273"/>
                  </a:lnTo>
                  <a:lnTo>
                    <a:pt x="0" y="261"/>
                  </a:lnTo>
                  <a:lnTo>
                    <a:pt x="2" y="249"/>
                  </a:lnTo>
                  <a:lnTo>
                    <a:pt x="2" y="242"/>
                  </a:lnTo>
                  <a:lnTo>
                    <a:pt x="0" y="238"/>
                  </a:lnTo>
                  <a:lnTo>
                    <a:pt x="0" y="234"/>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3" name="Freeform 412">
              <a:extLst>
                <a:ext uri="{FF2B5EF4-FFF2-40B4-BE49-F238E27FC236}">
                  <a16:creationId xmlns:a16="http://schemas.microsoft.com/office/drawing/2014/main" id="{9A747ADD-33BB-467F-80B9-57AD8053CA74}"/>
                </a:ext>
              </a:extLst>
            </p:cNvPr>
            <p:cNvSpPr>
              <a:spLocks/>
            </p:cNvSpPr>
            <p:nvPr/>
          </p:nvSpPr>
          <p:spPr bwMode="auto">
            <a:xfrm>
              <a:off x="10179214" y="4362487"/>
              <a:ext cx="624240" cy="481846"/>
            </a:xfrm>
            <a:custGeom>
              <a:avLst/>
              <a:gdLst/>
              <a:ahLst/>
              <a:cxnLst>
                <a:cxn ang="0">
                  <a:pos x="41" y="27"/>
                </a:cxn>
                <a:cxn ang="0">
                  <a:pos x="70" y="10"/>
                </a:cxn>
                <a:cxn ang="0">
                  <a:pos x="169" y="0"/>
                </a:cxn>
                <a:cxn ang="0">
                  <a:pos x="192" y="12"/>
                </a:cxn>
                <a:cxn ang="0">
                  <a:pos x="196" y="27"/>
                </a:cxn>
                <a:cxn ang="0">
                  <a:pos x="381" y="84"/>
                </a:cxn>
                <a:cxn ang="0">
                  <a:pos x="361" y="106"/>
                </a:cxn>
                <a:cxn ang="0">
                  <a:pos x="344" y="155"/>
                </a:cxn>
                <a:cxn ang="0">
                  <a:pos x="340" y="135"/>
                </a:cxn>
                <a:cxn ang="0">
                  <a:pos x="334" y="151"/>
                </a:cxn>
                <a:cxn ang="0">
                  <a:pos x="340" y="165"/>
                </a:cxn>
                <a:cxn ang="0">
                  <a:pos x="334" y="173"/>
                </a:cxn>
                <a:cxn ang="0">
                  <a:pos x="320" y="179"/>
                </a:cxn>
                <a:cxn ang="0">
                  <a:pos x="314" y="194"/>
                </a:cxn>
                <a:cxn ang="0">
                  <a:pos x="300" y="206"/>
                </a:cxn>
                <a:cxn ang="0">
                  <a:pos x="296" y="210"/>
                </a:cxn>
                <a:cxn ang="0">
                  <a:pos x="291" y="222"/>
                </a:cxn>
                <a:cxn ang="0">
                  <a:pos x="279" y="232"/>
                </a:cxn>
                <a:cxn ang="0">
                  <a:pos x="271" y="236"/>
                </a:cxn>
                <a:cxn ang="0">
                  <a:pos x="253" y="238"/>
                </a:cxn>
                <a:cxn ang="0">
                  <a:pos x="251" y="246"/>
                </a:cxn>
                <a:cxn ang="0">
                  <a:pos x="257" y="255"/>
                </a:cxn>
                <a:cxn ang="0">
                  <a:pos x="253" y="265"/>
                </a:cxn>
                <a:cxn ang="0">
                  <a:pos x="243" y="263"/>
                </a:cxn>
                <a:cxn ang="0">
                  <a:pos x="228" y="246"/>
                </a:cxn>
                <a:cxn ang="0">
                  <a:pos x="239" y="267"/>
                </a:cxn>
                <a:cxn ang="0">
                  <a:pos x="237" y="279"/>
                </a:cxn>
                <a:cxn ang="0">
                  <a:pos x="230" y="291"/>
                </a:cxn>
                <a:cxn ang="0">
                  <a:pos x="214" y="287"/>
                </a:cxn>
                <a:cxn ang="0">
                  <a:pos x="208" y="269"/>
                </a:cxn>
                <a:cxn ang="0">
                  <a:pos x="196" y="248"/>
                </a:cxn>
                <a:cxn ang="0">
                  <a:pos x="180" y="236"/>
                </a:cxn>
                <a:cxn ang="0">
                  <a:pos x="169" y="214"/>
                </a:cxn>
                <a:cxn ang="0">
                  <a:pos x="151" y="198"/>
                </a:cxn>
                <a:cxn ang="0">
                  <a:pos x="139" y="189"/>
                </a:cxn>
                <a:cxn ang="0">
                  <a:pos x="129" y="173"/>
                </a:cxn>
                <a:cxn ang="0">
                  <a:pos x="114" y="159"/>
                </a:cxn>
                <a:cxn ang="0">
                  <a:pos x="100" y="149"/>
                </a:cxn>
                <a:cxn ang="0">
                  <a:pos x="70" y="128"/>
                </a:cxn>
                <a:cxn ang="0">
                  <a:pos x="45" y="96"/>
                </a:cxn>
                <a:cxn ang="0">
                  <a:pos x="29" y="86"/>
                </a:cxn>
                <a:cxn ang="0">
                  <a:pos x="5" y="71"/>
                </a:cxn>
                <a:cxn ang="0">
                  <a:pos x="15" y="43"/>
                </a:cxn>
              </a:cxnLst>
              <a:rect l="0" t="0" r="r" b="b"/>
              <a:pathLst>
                <a:path w="381" h="291">
                  <a:moveTo>
                    <a:pt x="17" y="37"/>
                  </a:moveTo>
                  <a:lnTo>
                    <a:pt x="35" y="27"/>
                  </a:lnTo>
                  <a:lnTo>
                    <a:pt x="41" y="27"/>
                  </a:lnTo>
                  <a:lnTo>
                    <a:pt x="51" y="19"/>
                  </a:lnTo>
                  <a:lnTo>
                    <a:pt x="64" y="14"/>
                  </a:lnTo>
                  <a:lnTo>
                    <a:pt x="70" y="10"/>
                  </a:lnTo>
                  <a:lnTo>
                    <a:pt x="76" y="8"/>
                  </a:lnTo>
                  <a:lnTo>
                    <a:pt x="143" y="0"/>
                  </a:lnTo>
                  <a:lnTo>
                    <a:pt x="169" y="0"/>
                  </a:lnTo>
                  <a:lnTo>
                    <a:pt x="175" y="4"/>
                  </a:lnTo>
                  <a:lnTo>
                    <a:pt x="182" y="2"/>
                  </a:lnTo>
                  <a:lnTo>
                    <a:pt x="192" y="12"/>
                  </a:lnTo>
                  <a:lnTo>
                    <a:pt x="194" y="19"/>
                  </a:lnTo>
                  <a:lnTo>
                    <a:pt x="194" y="25"/>
                  </a:lnTo>
                  <a:lnTo>
                    <a:pt x="196" y="27"/>
                  </a:lnTo>
                  <a:lnTo>
                    <a:pt x="281" y="12"/>
                  </a:lnTo>
                  <a:lnTo>
                    <a:pt x="377" y="82"/>
                  </a:lnTo>
                  <a:lnTo>
                    <a:pt x="381" y="84"/>
                  </a:lnTo>
                  <a:lnTo>
                    <a:pt x="381" y="88"/>
                  </a:lnTo>
                  <a:lnTo>
                    <a:pt x="375" y="92"/>
                  </a:lnTo>
                  <a:lnTo>
                    <a:pt x="361" y="106"/>
                  </a:lnTo>
                  <a:lnTo>
                    <a:pt x="348" y="128"/>
                  </a:lnTo>
                  <a:lnTo>
                    <a:pt x="346" y="137"/>
                  </a:lnTo>
                  <a:lnTo>
                    <a:pt x="344" y="155"/>
                  </a:lnTo>
                  <a:lnTo>
                    <a:pt x="342" y="151"/>
                  </a:lnTo>
                  <a:lnTo>
                    <a:pt x="336" y="147"/>
                  </a:lnTo>
                  <a:lnTo>
                    <a:pt x="340" y="135"/>
                  </a:lnTo>
                  <a:lnTo>
                    <a:pt x="338" y="137"/>
                  </a:lnTo>
                  <a:lnTo>
                    <a:pt x="336" y="143"/>
                  </a:lnTo>
                  <a:lnTo>
                    <a:pt x="334" y="151"/>
                  </a:lnTo>
                  <a:lnTo>
                    <a:pt x="340" y="155"/>
                  </a:lnTo>
                  <a:lnTo>
                    <a:pt x="346" y="159"/>
                  </a:lnTo>
                  <a:lnTo>
                    <a:pt x="340" y="165"/>
                  </a:lnTo>
                  <a:lnTo>
                    <a:pt x="334" y="163"/>
                  </a:lnTo>
                  <a:lnTo>
                    <a:pt x="338" y="167"/>
                  </a:lnTo>
                  <a:lnTo>
                    <a:pt x="334" y="173"/>
                  </a:lnTo>
                  <a:lnTo>
                    <a:pt x="332" y="179"/>
                  </a:lnTo>
                  <a:lnTo>
                    <a:pt x="326" y="181"/>
                  </a:lnTo>
                  <a:lnTo>
                    <a:pt x="320" y="179"/>
                  </a:lnTo>
                  <a:lnTo>
                    <a:pt x="316" y="185"/>
                  </a:lnTo>
                  <a:lnTo>
                    <a:pt x="318" y="191"/>
                  </a:lnTo>
                  <a:lnTo>
                    <a:pt x="314" y="194"/>
                  </a:lnTo>
                  <a:lnTo>
                    <a:pt x="312" y="200"/>
                  </a:lnTo>
                  <a:lnTo>
                    <a:pt x="306" y="206"/>
                  </a:lnTo>
                  <a:lnTo>
                    <a:pt x="300" y="206"/>
                  </a:lnTo>
                  <a:lnTo>
                    <a:pt x="298" y="202"/>
                  </a:lnTo>
                  <a:lnTo>
                    <a:pt x="291" y="202"/>
                  </a:lnTo>
                  <a:lnTo>
                    <a:pt x="296" y="210"/>
                  </a:lnTo>
                  <a:lnTo>
                    <a:pt x="300" y="212"/>
                  </a:lnTo>
                  <a:lnTo>
                    <a:pt x="298" y="218"/>
                  </a:lnTo>
                  <a:lnTo>
                    <a:pt x="291" y="222"/>
                  </a:lnTo>
                  <a:lnTo>
                    <a:pt x="291" y="224"/>
                  </a:lnTo>
                  <a:lnTo>
                    <a:pt x="285" y="226"/>
                  </a:lnTo>
                  <a:lnTo>
                    <a:pt x="279" y="232"/>
                  </a:lnTo>
                  <a:lnTo>
                    <a:pt x="273" y="228"/>
                  </a:lnTo>
                  <a:lnTo>
                    <a:pt x="277" y="232"/>
                  </a:lnTo>
                  <a:lnTo>
                    <a:pt x="271" y="236"/>
                  </a:lnTo>
                  <a:lnTo>
                    <a:pt x="265" y="238"/>
                  </a:lnTo>
                  <a:lnTo>
                    <a:pt x="261" y="240"/>
                  </a:lnTo>
                  <a:lnTo>
                    <a:pt x="253" y="238"/>
                  </a:lnTo>
                  <a:lnTo>
                    <a:pt x="241" y="244"/>
                  </a:lnTo>
                  <a:lnTo>
                    <a:pt x="245" y="244"/>
                  </a:lnTo>
                  <a:lnTo>
                    <a:pt x="251" y="246"/>
                  </a:lnTo>
                  <a:lnTo>
                    <a:pt x="257" y="246"/>
                  </a:lnTo>
                  <a:lnTo>
                    <a:pt x="261" y="248"/>
                  </a:lnTo>
                  <a:lnTo>
                    <a:pt x="257" y="255"/>
                  </a:lnTo>
                  <a:lnTo>
                    <a:pt x="261" y="248"/>
                  </a:lnTo>
                  <a:lnTo>
                    <a:pt x="259" y="259"/>
                  </a:lnTo>
                  <a:lnTo>
                    <a:pt x="253" y="265"/>
                  </a:lnTo>
                  <a:lnTo>
                    <a:pt x="247" y="261"/>
                  </a:lnTo>
                  <a:lnTo>
                    <a:pt x="243" y="248"/>
                  </a:lnTo>
                  <a:lnTo>
                    <a:pt x="243" y="263"/>
                  </a:lnTo>
                  <a:lnTo>
                    <a:pt x="237" y="257"/>
                  </a:lnTo>
                  <a:lnTo>
                    <a:pt x="232" y="250"/>
                  </a:lnTo>
                  <a:lnTo>
                    <a:pt x="228" y="246"/>
                  </a:lnTo>
                  <a:lnTo>
                    <a:pt x="234" y="259"/>
                  </a:lnTo>
                  <a:lnTo>
                    <a:pt x="237" y="263"/>
                  </a:lnTo>
                  <a:lnTo>
                    <a:pt x="239" y="267"/>
                  </a:lnTo>
                  <a:lnTo>
                    <a:pt x="245" y="273"/>
                  </a:lnTo>
                  <a:lnTo>
                    <a:pt x="241" y="279"/>
                  </a:lnTo>
                  <a:lnTo>
                    <a:pt x="237" y="279"/>
                  </a:lnTo>
                  <a:lnTo>
                    <a:pt x="237" y="273"/>
                  </a:lnTo>
                  <a:lnTo>
                    <a:pt x="234" y="279"/>
                  </a:lnTo>
                  <a:lnTo>
                    <a:pt x="230" y="291"/>
                  </a:lnTo>
                  <a:lnTo>
                    <a:pt x="228" y="289"/>
                  </a:lnTo>
                  <a:lnTo>
                    <a:pt x="226" y="287"/>
                  </a:lnTo>
                  <a:lnTo>
                    <a:pt x="214" y="287"/>
                  </a:lnTo>
                  <a:lnTo>
                    <a:pt x="210" y="281"/>
                  </a:lnTo>
                  <a:lnTo>
                    <a:pt x="208" y="275"/>
                  </a:lnTo>
                  <a:lnTo>
                    <a:pt x="208" y="269"/>
                  </a:lnTo>
                  <a:lnTo>
                    <a:pt x="204" y="263"/>
                  </a:lnTo>
                  <a:lnTo>
                    <a:pt x="202" y="257"/>
                  </a:lnTo>
                  <a:lnTo>
                    <a:pt x="196" y="248"/>
                  </a:lnTo>
                  <a:lnTo>
                    <a:pt x="188" y="246"/>
                  </a:lnTo>
                  <a:lnTo>
                    <a:pt x="182" y="242"/>
                  </a:lnTo>
                  <a:lnTo>
                    <a:pt x="180" y="236"/>
                  </a:lnTo>
                  <a:lnTo>
                    <a:pt x="180" y="230"/>
                  </a:lnTo>
                  <a:lnTo>
                    <a:pt x="178" y="224"/>
                  </a:lnTo>
                  <a:lnTo>
                    <a:pt x="169" y="214"/>
                  </a:lnTo>
                  <a:lnTo>
                    <a:pt x="169" y="208"/>
                  </a:lnTo>
                  <a:lnTo>
                    <a:pt x="157" y="200"/>
                  </a:lnTo>
                  <a:lnTo>
                    <a:pt x="151" y="198"/>
                  </a:lnTo>
                  <a:lnTo>
                    <a:pt x="145" y="194"/>
                  </a:lnTo>
                  <a:lnTo>
                    <a:pt x="145" y="191"/>
                  </a:lnTo>
                  <a:lnTo>
                    <a:pt x="139" y="189"/>
                  </a:lnTo>
                  <a:lnTo>
                    <a:pt x="137" y="183"/>
                  </a:lnTo>
                  <a:lnTo>
                    <a:pt x="131" y="179"/>
                  </a:lnTo>
                  <a:lnTo>
                    <a:pt x="129" y="173"/>
                  </a:lnTo>
                  <a:lnTo>
                    <a:pt x="129" y="169"/>
                  </a:lnTo>
                  <a:lnTo>
                    <a:pt x="125" y="167"/>
                  </a:lnTo>
                  <a:lnTo>
                    <a:pt x="114" y="159"/>
                  </a:lnTo>
                  <a:lnTo>
                    <a:pt x="108" y="159"/>
                  </a:lnTo>
                  <a:lnTo>
                    <a:pt x="104" y="155"/>
                  </a:lnTo>
                  <a:lnTo>
                    <a:pt x="100" y="149"/>
                  </a:lnTo>
                  <a:lnTo>
                    <a:pt x="94" y="141"/>
                  </a:lnTo>
                  <a:lnTo>
                    <a:pt x="82" y="137"/>
                  </a:lnTo>
                  <a:lnTo>
                    <a:pt x="70" y="128"/>
                  </a:lnTo>
                  <a:lnTo>
                    <a:pt x="55" y="108"/>
                  </a:lnTo>
                  <a:lnTo>
                    <a:pt x="51" y="102"/>
                  </a:lnTo>
                  <a:lnTo>
                    <a:pt x="45" y="96"/>
                  </a:lnTo>
                  <a:lnTo>
                    <a:pt x="43" y="90"/>
                  </a:lnTo>
                  <a:lnTo>
                    <a:pt x="37" y="84"/>
                  </a:lnTo>
                  <a:lnTo>
                    <a:pt x="29" y="86"/>
                  </a:lnTo>
                  <a:lnTo>
                    <a:pt x="17" y="76"/>
                  </a:lnTo>
                  <a:lnTo>
                    <a:pt x="11" y="76"/>
                  </a:lnTo>
                  <a:lnTo>
                    <a:pt x="5" y="71"/>
                  </a:lnTo>
                  <a:lnTo>
                    <a:pt x="0" y="65"/>
                  </a:lnTo>
                  <a:lnTo>
                    <a:pt x="3" y="59"/>
                  </a:lnTo>
                  <a:lnTo>
                    <a:pt x="15" y="43"/>
                  </a:lnTo>
                  <a:lnTo>
                    <a:pt x="17" y="37"/>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4" name="Freeform 414">
              <a:extLst>
                <a:ext uri="{FF2B5EF4-FFF2-40B4-BE49-F238E27FC236}">
                  <a16:creationId xmlns:a16="http://schemas.microsoft.com/office/drawing/2014/main" id="{3DF223C6-1C62-473C-81CF-6679C7DA67E1}"/>
                </a:ext>
              </a:extLst>
            </p:cNvPr>
            <p:cNvSpPr>
              <a:spLocks/>
            </p:cNvSpPr>
            <p:nvPr/>
          </p:nvSpPr>
          <p:spPr bwMode="auto">
            <a:xfrm>
              <a:off x="10339778" y="3160352"/>
              <a:ext cx="717627" cy="475224"/>
            </a:xfrm>
            <a:custGeom>
              <a:avLst/>
              <a:gdLst/>
              <a:ahLst/>
              <a:cxnLst>
                <a:cxn ang="0">
                  <a:pos x="8" y="69"/>
                </a:cxn>
                <a:cxn ang="0">
                  <a:pos x="27" y="53"/>
                </a:cxn>
                <a:cxn ang="0">
                  <a:pos x="47" y="37"/>
                </a:cxn>
                <a:cxn ang="0">
                  <a:pos x="53" y="61"/>
                </a:cxn>
                <a:cxn ang="0">
                  <a:pos x="196" y="35"/>
                </a:cxn>
                <a:cxn ang="0">
                  <a:pos x="356" y="0"/>
                </a:cxn>
                <a:cxn ang="0">
                  <a:pos x="362" y="4"/>
                </a:cxn>
                <a:cxn ang="0">
                  <a:pos x="371" y="8"/>
                </a:cxn>
                <a:cxn ang="0">
                  <a:pos x="385" y="26"/>
                </a:cxn>
                <a:cxn ang="0">
                  <a:pos x="391" y="39"/>
                </a:cxn>
                <a:cxn ang="0">
                  <a:pos x="407" y="45"/>
                </a:cxn>
                <a:cxn ang="0">
                  <a:pos x="415" y="49"/>
                </a:cxn>
                <a:cxn ang="0">
                  <a:pos x="405" y="63"/>
                </a:cxn>
                <a:cxn ang="0">
                  <a:pos x="399" y="85"/>
                </a:cxn>
                <a:cxn ang="0">
                  <a:pos x="395" y="96"/>
                </a:cxn>
                <a:cxn ang="0">
                  <a:pos x="401" y="102"/>
                </a:cxn>
                <a:cxn ang="0">
                  <a:pos x="395" y="114"/>
                </a:cxn>
                <a:cxn ang="0">
                  <a:pos x="401" y="130"/>
                </a:cxn>
                <a:cxn ang="0">
                  <a:pos x="409" y="138"/>
                </a:cxn>
                <a:cxn ang="0">
                  <a:pos x="417" y="144"/>
                </a:cxn>
                <a:cxn ang="0">
                  <a:pos x="438" y="161"/>
                </a:cxn>
                <a:cxn ang="0">
                  <a:pos x="428" y="173"/>
                </a:cxn>
                <a:cxn ang="0">
                  <a:pos x="421" y="179"/>
                </a:cxn>
                <a:cxn ang="0">
                  <a:pos x="421" y="181"/>
                </a:cxn>
                <a:cxn ang="0">
                  <a:pos x="415" y="191"/>
                </a:cxn>
                <a:cxn ang="0">
                  <a:pos x="405" y="199"/>
                </a:cxn>
                <a:cxn ang="0">
                  <a:pos x="397" y="203"/>
                </a:cxn>
                <a:cxn ang="0">
                  <a:pos x="385" y="203"/>
                </a:cxn>
                <a:cxn ang="0">
                  <a:pos x="377" y="214"/>
                </a:cxn>
                <a:cxn ang="0">
                  <a:pos x="234" y="250"/>
                </a:cxn>
                <a:cxn ang="0">
                  <a:pos x="37" y="287"/>
                </a:cxn>
                <a:cxn ang="0">
                  <a:pos x="0" y="77"/>
                </a:cxn>
              </a:cxnLst>
              <a:rect l="0" t="0" r="r" b="b"/>
              <a:pathLst>
                <a:path w="438" h="287">
                  <a:moveTo>
                    <a:pt x="0" y="73"/>
                  </a:moveTo>
                  <a:lnTo>
                    <a:pt x="8" y="69"/>
                  </a:lnTo>
                  <a:lnTo>
                    <a:pt x="21" y="59"/>
                  </a:lnTo>
                  <a:lnTo>
                    <a:pt x="27" y="53"/>
                  </a:lnTo>
                  <a:lnTo>
                    <a:pt x="27" y="53"/>
                  </a:lnTo>
                  <a:lnTo>
                    <a:pt x="47" y="37"/>
                  </a:lnTo>
                  <a:lnTo>
                    <a:pt x="49" y="41"/>
                  </a:lnTo>
                  <a:lnTo>
                    <a:pt x="53" y="61"/>
                  </a:lnTo>
                  <a:lnTo>
                    <a:pt x="108" y="53"/>
                  </a:lnTo>
                  <a:lnTo>
                    <a:pt x="196" y="35"/>
                  </a:lnTo>
                  <a:lnTo>
                    <a:pt x="293" y="14"/>
                  </a:lnTo>
                  <a:lnTo>
                    <a:pt x="356" y="0"/>
                  </a:lnTo>
                  <a:lnTo>
                    <a:pt x="358" y="2"/>
                  </a:lnTo>
                  <a:lnTo>
                    <a:pt x="362" y="4"/>
                  </a:lnTo>
                  <a:lnTo>
                    <a:pt x="366" y="10"/>
                  </a:lnTo>
                  <a:lnTo>
                    <a:pt x="371" y="8"/>
                  </a:lnTo>
                  <a:lnTo>
                    <a:pt x="379" y="14"/>
                  </a:lnTo>
                  <a:lnTo>
                    <a:pt x="385" y="26"/>
                  </a:lnTo>
                  <a:lnTo>
                    <a:pt x="385" y="33"/>
                  </a:lnTo>
                  <a:lnTo>
                    <a:pt x="391" y="39"/>
                  </a:lnTo>
                  <a:lnTo>
                    <a:pt x="401" y="45"/>
                  </a:lnTo>
                  <a:lnTo>
                    <a:pt x="407" y="45"/>
                  </a:lnTo>
                  <a:lnTo>
                    <a:pt x="415" y="47"/>
                  </a:lnTo>
                  <a:lnTo>
                    <a:pt x="415" y="49"/>
                  </a:lnTo>
                  <a:lnTo>
                    <a:pt x="409" y="57"/>
                  </a:lnTo>
                  <a:lnTo>
                    <a:pt x="405" y="63"/>
                  </a:lnTo>
                  <a:lnTo>
                    <a:pt x="405" y="69"/>
                  </a:lnTo>
                  <a:lnTo>
                    <a:pt x="399" y="85"/>
                  </a:lnTo>
                  <a:lnTo>
                    <a:pt x="393" y="92"/>
                  </a:lnTo>
                  <a:lnTo>
                    <a:pt x="395" y="96"/>
                  </a:lnTo>
                  <a:lnTo>
                    <a:pt x="397" y="96"/>
                  </a:lnTo>
                  <a:lnTo>
                    <a:pt x="401" y="102"/>
                  </a:lnTo>
                  <a:lnTo>
                    <a:pt x="399" y="108"/>
                  </a:lnTo>
                  <a:lnTo>
                    <a:pt x="395" y="114"/>
                  </a:lnTo>
                  <a:lnTo>
                    <a:pt x="397" y="124"/>
                  </a:lnTo>
                  <a:lnTo>
                    <a:pt x="401" y="130"/>
                  </a:lnTo>
                  <a:lnTo>
                    <a:pt x="407" y="132"/>
                  </a:lnTo>
                  <a:lnTo>
                    <a:pt x="409" y="138"/>
                  </a:lnTo>
                  <a:lnTo>
                    <a:pt x="415" y="142"/>
                  </a:lnTo>
                  <a:lnTo>
                    <a:pt x="417" y="144"/>
                  </a:lnTo>
                  <a:lnTo>
                    <a:pt x="423" y="151"/>
                  </a:lnTo>
                  <a:lnTo>
                    <a:pt x="438" y="161"/>
                  </a:lnTo>
                  <a:lnTo>
                    <a:pt x="436" y="167"/>
                  </a:lnTo>
                  <a:lnTo>
                    <a:pt x="428" y="173"/>
                  </a:lnTo>
                  <a:lnTo>
                    <a:pt x="423" y="179"/>
                  </a:lnTo>
                  <a:lnTo>
                    <a:pt x="421" y="179"/>
                  </a:lnTo>
                  <a:lnTo>
                    <a:pt x="421" y="181"/>
                  </a:lnTo>
                  <a:lnTo>
                    <a:pt x="421" y="181"/>
                  </a:lnTo>
                  <a:lnTo>
                    <a:pt x="415" y="187"/>
                  </a:lnTo>
                  <a:lnTo>
                    <a:pt x="415" y="191"/>
                  </a:lnTo>
                  <a:lnTo>
                    <a:pt x="409" y="197"/>
                  </a:lnTo>
                  <a:lnTo>
                    <a:pt x="405" y="199"/>
                  </a:lnTo>
                  <a:lnTo>
                    <a:pt x="399" y="205"/>
                  </a:lnTo>
                  <a:lnTo>
                    <a:pt x="397" y="203"/>
                  </a:lnTo>
                  <a:lnTo>
                    <a:pt x="391" y="203"/>
                  </a:lnTo>
                  <a:lnTo>
                    <a:pt x="385" y="203"/>
                  </a:lnTo>
                  <a:lnTo>
                    <a:pt x="379" y="207"/>
                  </a:lnTo>
                  <a:lnTo>
                    <a:pt x="377" y="214"/>
                  </a:lnTo>
                  <a:lnTo>
                    <a:pt x="375" y="220"/>
                  </a:lnTo>
                  <a:lnTo>
                    <a:pt x="234" y="250"/>
                  </a:lnTo>
                  <a:lnTo>
                    <a:pt x="112" y="273"/>
                  </a:lnTo>
                  <a:lnTo>
                    <a:pt x="37" y="287"/>
                  </a:lnTo>
                  <a:lnTo>
                    <a:pt x="23" y="199"/>
                  </a:lnTo>
                  <a:lnTo>
                    <a:pt x="0" y="77"/>
                  </a:lnTo>
                  <a:lnTo>
                    <a:pt x="0" y="73"/>
                  </a:lnTo>
                  <a:close/>
                </a:path>
              </a:pathLst>
            </a:custGeom>
            <a:solidFill>
              <a:schemeClr val="tx2"/>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5" name="Freeform 417">
              <a:extLst>
                <a:ext uri="{FF2B5EF4-FFF2-40B4-BE49-F238E27FC236}">
                  <a16:creationId xmlns:a16="http://schemas.microsoft.com/office/drawing/2014/main" id="{A2A480C6-5A5B-4754-AB3A-652B0CBC6AF0}"/>
                </a:ext>
              </a:extLst>
            </p:cNvPr>
            <p:cNvSpPr>
              <a:spLocks/>
            </p:cNvSpPr>
            <p:nvPr/>
          </p:nvSpPr>
          <p:spPr bwMode="auto">
            <a:xfrm>
              <a:off x="10416786" y="2645389"/>
              <a:ext cx="740566" cy="670612"/>
            </a:xfrm>
            <a:custGeom>
              <a:avLst/>
              <a:gdLst/>
              <a:ahLst/>
              <a:cxnLst>
                <a:cxn ang="0">
                  <a:pos x="4" y="348"/>
                </a:cxn>
                <a:cxn ang="0">
                  <a:pos x="26" y="321"/>
                </a:cxn>
                <a:cxn ang="0">
                  <a:pos x="39" y="307"/>
                </a:cxn>
                <a:cxn ang="0">
                  <a:pos x="53" y="289"/>
                </a:cxn>
                <a:cxn ang="0">
                  <a:pos x="45" y="270"/>
                </a:cxn>
                <a:cxn ang="0">
                  <a:pos x="47" y="262"/>
                </a:cxn>
                <a:cxn ang="0">
                  <a:pos x="35" y="256"/>
                </a:cxn>
                <a:cxn ang="0">
                  <a:pos x="30" y="244"/>
                </a:cxn>
                <a:cxn ang="0">
                  <a:pos x="43" y="238"/>
                </a:cxn>
                <a:cxn ang="0">
                  <a:pos x="57" y="232"/>
                </a:cxn>
                <a:cxn ang="0">
                  <a:pos x="92" y="221"/>
                </a:cxn>
                <a:cxn ang="0">
                  <a:pos x="132" y="228"/>
                </a:cxn>
                <a:cxn ang="0">
                  <a:pos x="157" y="217"/>
                </a:cxn>
                <a:cxn ang="0">
                  <a:pos x="175" y="217"/>
                </a:cxn>
                <a:cxn ang="0">
                  <a:pos x="185" y="209"/>
                </a:cxn>
                <a:cxn ang="0">
                  <a:pos x="193" y="197"/>
                </a:cxn>
                <a:cxn ang="0">
                  <a:pos x="208" y="183"/>
                </a:cxn>
                <a:cxn ang="0">
                  <a:pos x="218" y="179"/>
                </a:cxn>
                <a:cxn ang="0">
                  <a:pos x="216" y="167"/>
                </a:cxn>
                <a:cxn ang="0">
                  <a:pos x="208" y="148"/>
                </a:cxn>
                <a:cxn ang="0">
                  <a:pos x="216" y="140"/>
                </a:cxn>
                <a:cxn ang="0">
                  <a:pos x="212" y="140"/>
                </a:cxn>
                <a:cxn ang="0">
                  <a:pos x="203" y="134"/>
                </a:cxn>
                <a:cxn ang="0">
                  <a:pos x="203" y="136"/>
                </a:cxn>
                <a:cxn ang="0">
                  <a:pos x="199" y="126"/>
                </a:cxn>
                <a:cxn ang="0">
                  <a:pos x="216" y="110"/>
                </a:cxn>
                <a:cxn ang="0">
                  <a:pos x="228" y="91"/>
                </a:cxn>
                <a:cxn ang="0">
                  <a:pos x="246" y="53"/>
                </a:cxn>
                <a:cxn ang="0">
                  <a:pos x="281" y="22"/>
                </a:cxn>
                <a:cxn ang="0">
                  <a:pos x="330" y="12"/>
                </a:cxn>
                <a:cxn ang="0">
                  <a:pos x="376" y="2"/>
                </a:cxn>
                <a:cxn ang="0">
                  <a:pos x="378" y="14"/>
                </a:cxn>
                <a:cxn ang="0">
                  <a:pos x="383" y="34"/>
                </a:cxn>
                <a:cxn ang="0">
                  <a:pos x="391" y="47"/>
                </a:cxn>
                <a:cxn ang="0">
                  <a:pos x="393" y="59"/>
                </a:cxn>
                <a:cxn ang="0">
                  <a:pos x="395" y="71"/>
                </a:cxn>
                <a:cxn ang="0">
                  <a:pos x="393" y="87"/>
                </a:cxn>
                <a:cxn ang="0">
                  <a:pos x="401" y="106"/>
                </a:cxn>
                <a:cxn ang="0">
                  <a:pos x="403" y="128"/>
                </a:cxn>
                <a:cxn ang="0">
                  <a:pos x="409" y="128"/>
                </a:cxn>
                <a:cxn ang="0">
                  <a:pos x="431" y="197"/>
                </a:cxn>
                <a:cxn ang="0">
                  <a:pos x="435" y="207"/>
                </a:cxn>
                <a:cxn ang="0">
                  <a:pos x="433" y="272"/>
                </a:cxn>
                <a:cxn ang="0">
                  <a:pos x="448" y="344"/>
                </a:cxn>
                <a:cxn ang="0">
                  <a:pos x="452" y="356"/>
                </a:cxn>
                <a:cxn ang="0">
                  <a:pos x="442" y="368"/>
                </a:cxn>
                <a:cxn ang="0">
                  <a:pos x="442" y="388"/>
                </a:cxn>
                <a:cxn ang="0">
                  <a:pos x="435" y="398"/>
                </a:cxn>
                <a:cxn ang="0">
                  <a:pos x="429" y="405"/>
                </a:cxn>
                <a:cxn ang="0">
                  <a:pos x="431" y="372"/>
                </a:cxn>
                <a:cxn ang="0">
                  <a:pos x="423" y="360"/>
                </a:cxn>
                <a:cxn ang="0">
                  <a:pos x="419" y="356"/>
                </a:cxn>
                <a:cxn ang="0">
                  <a:pos x="427" y="366"/>
                </a:cxn>
                <a:cxn ang="0">
                  <a:pos x="368" y="360"/>
                </a:cxn>
                <a:cxn ang="0">
                  <a:pos x="360" y="356"/>
                </a:cxn>
                <a:cxn ang="0">
                  <a:pos x="344" y="350"/>
                </a:cxn>
                <a:cxn ang="0">
                  <a:pos x="338" y="337"/>
                </a:cxn>
                <a:cxn ang="0">
                  <a:pos x="324" y="319"/>
                </a:cxn>
                <a:cxn ang="0">
                  <a:pos x="315" y="315"/>
                </a:cxn>
                <a:cxn ang="0">
                  <a:pos x="309" y="311"/>
                </a:cxn>
                <a:cxn ang="0">
                  <a:pos x="149" y="346"/>
                </a:cxn>
                <a:cxn ang="0">
                  <a:pos x="6" y="372"/>
                </a:cxn>
                <a:cxn ang="0">
                  <a:pos x="0" y="348"/>
                </a:cxn>
              </a:cxnLst>
              <a:rect l="0" t="0" r="r" b="b"/>
              <a:pathLst>
                <a:path w="452" h="405">
                  <a:moveTo>
                    <a:pt x="0" y="348"/>
                  </a:moveTo>
                  <a:lnTo>
                    <a:pt x="4" y="348"/>
                  </a:lnTo>
                  <a:lnTo>
                    <a:pt x="16" y="333"/>
                  </a:lnTo>
                  <a:lnTo>
                    <a:pt x="26" y="321"/>
                  </a:lnTo>
                  <a:lnTo>
                    <a:pt x="35" y="313"/>
                  </a:lnTo>
                  <a:lnTo>
                    <a:pt x="39" y="307"/>
                  </a:lnTo>
                  <a:lnTo>
                    <a:pt x="43" y="301"/>
                  </a:lnTo>
                  <a:lnTo>
                    <a:pt x="53" y="289"/>
                  </a:lnTo>
                  <a:lnTo>
                    <a:pt x="53" y="282"/>
                  </a:lnTo>
                  <a:lnTo>
                    <a:pt x="45" y="270"/>
                  </a:lnTo>
                  <a:lnTo>
                    <a:pt x="47" y="266"/>
                  </a:lnTo>
                  <a:lnTo>
                    <a:pt x="47" y="262"/>
                  </a:lnTo>
                  <a:lnTo>
                    <a:pt x="35" y="260"/>
                  </a:lnTo>
                  <a:lnTo>
                    <a:pt x="35" y="256"/>
                  </a:lnTo>
                  <a:lnTo>
                    <a:pt x="30" y="244"/>
                  </a:lnTo>
                  <a:lnTo>
                    <a:pt x="30" y="244"/>
                  </a:lnTo>
                  <a:lnTo>
                    <a:pt x="39" y="242"/>
                  </a:lnTo>
                  <a:lnTo>
                    <a:pt x="43" y="238"/>
                  </a:lnTo>
                  <a:lnTo>
                    <a:pt x="51" y="236"/>
                  </a:lnTo>
                  <a:lnTo>
                    <a:pt x="57" y="232"/>
                  </a:lnTo>
                  <a:lnTo>
                    <a:pt x="69" y="226"/>
                  </a:lnTo>
                  <a:lnTo>
                    <a:pt x="92" y="221"/>
                  </a:lnTo>
                  <a:lnTo>
                    <a:pt x="116" y="221"/>
                  </a:lnTo>
                  <a:lnTo>
                    <a:pt x="132" y="228"/>
                  </a:lnTo>
                  <a:lnTo>
                    <a:pt x="144" y="219"/>
                  </a:lnTo>
                  <a:lnTo>
                    <a:pt x="157" y="217"/>
                  </a:lnTo>
                  <a:lnTo>
                    <a:pt x="169" y="217"/>
                  </a:lnTo>
                  <a:lnTo>
                    <a:pt x="175" y="217"/>
                  </a:lnTo>
                  <a:lnTo>
                    <a:pt x="179" y="213"/>
                  </a:lnTo>
                  <a:lnTo>
                    <a:pt x="185" y="209"/>
                  </a:lnTo>
                  <a:lnTo>
                    <a:pt x="189" y="203"/>
                  </a:lnTo>
                  <a:lnTo>
                    <a:pt x="193" y="197"/>
                  </a:lnTo>
                  <a:lnTo>
                    <a:pt x="201" y="191"/>
                  </a:lnTo>
                  <a:lnTo>
                    <a:pt x="208" y="183"/>
                  </a:lnTo>
                  <a:lnTo>
                    <a:pt x="214" y="183"/>
                  </a:lnTo>
                  <a:lnTo>
                    <a:pt x="218" y="179"/>
                  </a:lnTo>
                  <a:lnTo>
                    <a:pt x="218" y="171"/>
                  </a:lnTo>
                  <a:lnTo>
                    <a:pt x="216" y="167"/>
                  </a:lnTo>
                  <a:lnTo>
                    <a:pt x="214" y="162"/>
                  </a:lnTo>
                  <a:lnTo>
                    <a:pt x="208" y="148"/>
                  </a:lnTo>
                  <a:lnTo>
                    <a:pt x="214" y="146"/>
                  </a:lnTo>
                  <a:lnTo>
                    <a:pt x="216" y="140"/>
                  </a:lnTo>
                  <a:lnTo>
                    <a:pt x="220" y="136"/>
                  </a:lnTo>
                  <a:lnTo>
                    <a:pt x="212" y="140"/>
                  </a:lnTo>
                  <a:lnTo>
                    <a:pt x="210" y="130"/>
                  </a:lnTo>
                  <a:lnTo>
                    <a:pt x="203" y="134"/>
                  </a:lnTo>
                  <a:lnTo>
                    <a:pt x="205" y="140"/>
                  </a:lnTo>
                  <a:lnTo>
                    <a:pt x="203" y="136"/>
                  </a:lnTo>
                  <a:lnTo>
                    <a:pt x="197" y="132"/>
                  </a:lnTo>
                  <a:lnTo>
                    <a:pt x="199" y="126"/>
                  </a:lnTo>
                  <a:lnTo>
                    <a:pt x="210" y="114"/>
                  </a:lnTo>
                  <a:lnTo>
                    <a:pt x="216" y="110"/>
                  </a:lnTo>
                  <a:lnTo>
                    <a:pt x="220" y="103"/>
                  </a:lnTo>
                  <a:lnTo>
                    <a:pt x="228" y="91"/>
                  </a:lnTo>
                  <a:lnTo>
                    <a:pt x="228" y="85"/>
                  </a:lnTo>
                  <a:lnTo>
                    <a:pt x="246" y="53"/>
                  </a:lnTo>
                  <a:lnTo>
                    <a:pt x="269" y="28"/>
                  </a:lnTo>
                  <a:lnTo>
                    <a:pt x="281" y="22"/>
                  </a:lnTo>
                  <a:lnTo>
                    <a:pt x="287" y="22"/>
                  </a:lnTo>
                  <a:lnTo>
                    <a:pt x="330" y="12"/>
                  </a:lnTo>
                  <a:lnTo>
                    <a:pt x="376" y="0"/>
                  </a:lnTo>
                  <a:lnTo>
                    <a:pt x="376" y="2"/>
                  </a:lnTo>
                  <a:lnTo>
                    <a:pt x="378" y="8"/>
                  </a:lnTo>
                  <a:lnTo>
                    <a:pt x="378" y="14"/>
                  </a:lnTo>
                  <a:lnTo>
                    <a:pt x="383" y="20"/>
                  </a:lnTo>
                  <a:lnTo>
                    <a:pt x="383" y="34"/>
                  </a:lnTo>
                  <a:lnTo>
                    <a:pt x="385" y="40"/>
                  </a:lnTo>
                  <a:lnTo>
                    <a:pt x="391" y="47"/>
                  </a:lnTo>
                  <a:lnTo>
                    <a:pt x="393" y="53"/>
                  </a:lnTo>
                  <a:lnTo>
                    <a:pt x="393" y="59"/>
                  </a:lnTo>
                  <a:lnTo>
                    <a:pt x="395" y="65"/>
                  </a:lnTo>
                  <a:lnTo>
                    <a:pt x="395" y="71"/>
                  </a:lnTo>
                  <a:lnTo>
                    <a:pt x="393" y="75"/>
                  </a:lnTo>
                  <a:lnTo>
                    <a:pt x="393" y="87"/>
                  </a:lnTo>
                  <a:lnTo>
                    <a:pt x="397" y="99"/>
                  </a:lnTo>
                  <a:lnTo>
                    <a:pt x="401" y="106"/>
                  </a:lnTo>
                  <a:lnTo>
                    <a:pt x="405" y="118"/>
                  </a:lnTo>
                  <a:lnTo>
                    <a:pt x="403" y="128"/>
                  </a:lnTo>
                  <a:lnTo>
                    <a:pt x="405" y="134"/>
                  </a:lnTo>
                  <a:lnTo>
                    <a:pt x="409" y="128"/>
                  </a:lnTo>
                  <a:lnTo>
                    <a:pt x="419" y="136"/>
                  </a:lnTo>
                  <a:lnTo>
                    <a:pt x="431" y="197"/>
                  </a:lnTo>
                  <a:lnTo>
                    <a:pt x="431" y="201"/>
                  </a:lnTo>
                  <a:lnTo>
                    <a:pt x="435" y="207"/>
                  </a:lnTo>
                  <a:lnTo>
                    <a:pt x="433" y="213"/>
                  </a:lnTo>
                  <a:lnTo>
                    <a:pt x="433" y="272"/>
                  </a:lnTo>
                  <a:lnTo>
                    <a:pt x="435" y="274"/>
                  </a:lnTo>
                  <a:lnTo>
                    <a:pt x="448" y="344"/>
                  </a:lnTo>
                  <a:lnTo>
                    <a:pt x="452" y="350"/>
                  </a:lnTo>
                  <a:lnTo>
                    <a:pt x="452" y="356"/>
                  </a:lnTo>
                  <a:lnTo>
                    <a:pt x="442" y="366"/>
                  </a:lnTo>
                  <a:lnTo>
                    <a:pt x="442" y="368"/>
                  </a:lnTo>
                  <a:lnTo>
                    <a:pt x="448" y="376"/>
                  </a:lnTo>
                  <a:lnTo>
                    <a:pt x="442" y="388"/>
                  </a:lnTo>
                  <a:lnTo>
                    <a:pt x="442" y="394"/>
                  </a:lnTo>
                  <a:lnTo>
                    <a:pt x="435" y="398"/>
                  </a:lnTo>
                  <a:lnTo>
                    <a:pt x="431" y="405"/>
                  </a:lnTo>
                  <a:lnTo>
                    <a:pt x="429" y="405"/>
                  </a:lnTo>
                  <a:lnTo>
                    <a:pt x="433" y="390"/>
                  </a:lnTo>
                  <a:lnTo>
                    <a:pt x="431" y="372"/>
                  </a:lnTo>
                  <a:lnTo>
                    <a:pt x="429" y="364"/>
                  </a:lnTo>
                  <a:lnTo>
                    <a:pt x="423" y="360"/>
                  </a:lnTo>
                  <a:lnTo>
                    <a:pt x="421" y="354"/>
                  </a:lnTo>
                  <a:lnTo>
                    <a:pt x="419" y="356"/>
                  </a:lnTo>
                  <a:lnTo>
                    <a:pt x="421" y="360"/>
                  </a:lnTo>
                  <a:lnTo>
                    <a:pt x="427" y="366"/>
                  </a:lnTo>
                  <a:lnTo>
                    <a:pt x="431" y="382"/>
                  </a:lnTo>
                  <a:lnTo>
                    <a:pt x="368" y="360"/>
                  </a:lnTo>
                  <a:lnTo>
                    <a:pt x="368" y="358"/>
                  </a:lnTo>
                  <a:lnTo>
                    <a:pt x="360" y="356"/>
                  </a:lnTo>
                  <a:lnTo>
                    <a:pt x="354" y="356"/>
                  </a:lnTo>
                  <a:lnTo>
                    <a:pt x="344" y="350"/>
                  </a:lnTo>
                  <a:lnTo>
                    <a:pt x="338" y="344"/>
                  </a:lnTo>
                  <a:lnTo>
                    <a:pt x="338" y="337"/>
                  </a:lnTo>
                  <a:lnTo>
                    <a:pt x="332" y="325"/>
                  </a:lnTo>
                  <a:lnTo>
                    <a:pt x="324" y="319"/>
                  </a:lnTo>
                  <a:lnTo>
                    <a:pt x="319" y="321"/>
                  </a:lnTo>
                  <a:lnTo>
                    <a:pt x="315" y="315"/>
                  </a:lnTo>
                  <a:lnTo>
                    <a:pt x="311" y="313"/>
                  </a:lnTo>
                  <a:lnTo>
                    <a:pt x="309" y="311"/>
                  </a:lnTo>
                  <a:lnTo>
                    <a:pt x="246" y="325"/>
                  </a:lnTo>
                  <a:lnTo>
                    <a:pt x="149" y="346"/>
                  </a:lnTo>
                  <a:lnTo>
                    <a:pt x="61" y="364"/>
                  </a:lnTo>
                  <a:lnTo>
                    <a:pt x="6" y="372"/>
                  </a:lnTo>
                  <a:lnTo>
                    <a:pt x="2" y="352"/>
                  </a:lnTo>
                  <a:lnTo>
                    <a:pt x="0" y="348"/>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6" name="Freeform 419">
              <a:extLst>
                <a:ext uri="{FF2B5EF4-FFF2-40B4-BE49-F238E27FC236}">
                  <a16:creationId xmlns:a16="http://schemas.microsoft.com/office/drawing/2014/main" id="{6383B868-B2BB-46C9-9974-3C3A44949274}"/>
                </a:ext>
              </a:extLst>
            </p:cNvPr>
            <p:cNvSpPr>
              <a:spLocks/>
            </p:cNvSpPr>
            <p:nvPr/>
          </p:nvSpPr>
          <p:spPr bwMode="auto">
            <a:xfrm>
              <a:off x="10523284" y="3524635"/>
              <a:ext cx="557063" cy="276524"/>
            </a:xfrm>
            <a:custGeom>
              <a:avLst/>
              <a:gdLst/>
              <a:ahLst/>
              <a:cxnLst>
                <a:cxn ang="0">
                  <a:pos x="263" y="0"/>
                </a:cxn>
                <a:cxn ang="0">
                  <a:pos x="295" y="118"/>
                </a:cxn>
                <a:cxn ang="0">
                  <a:pos x="336" y="112"/>
                </a:cxn>
                <a:cxn ang="0">
                  <a:pos x="336" y="128"/>
                </a:cxn>
                <a:cxn ang="0">
                  <a:pos x="328" y="152"/>
                </a:cxn>
                <a:cxn ang="0">
                  <a:pos x="303" y="162"/>
                </a:cxn>
                <a:cxn ang="0">
                  <a:pos x="297" y="156"/>
                </a:cxn>
                <a:cxn ang="0">
                  <a:pos x="291" y="148"/>
                </a:cxn>
                <a:cxn ang="0">
                  <a:pos x="289" y="140"/>
                </a:cxn>
                <a:cxn ang="0">
                  <a:pos x="279" y="138"/>
                </a:cxn>
                <a:cxn ang="0">
                  <a:pos x="275" y="134"/>
                </a:cxn>
                <a:cxn ang="0">
                  <a:pos x="265" y="134"/>
                </a:cxn>
                <a:cxn ang="0">
                  <a:pos x="254" y="130"/>
                </a:cxn>
                <a:cxn ang="0">
                  <a:pos x="250" y="116"/>
                </a:cxn>
                <a:cxn ang="0">
                  <a:pos x="273" y="105"/>
                </a:cxn>
                <a:cxn ang="0">
                  <a:pos x="256" y="99"/>
                </a:cxn>
                <a:cxn ang="0">
                  <a:pos x="246" y="105"/>
                </a:cxn>
                <a:cxn ang="0">
                  <a:pos x="250" y="91"/>
                </a:cxn>
                <a:cxn ang="0">
                  <a:pos x="256" y="83"/>
                </a:cxn>
                <a:cxn ang="0">
                  <a:pos x="246" y="79"/>
                </a:cxn>
                <a:cxn ang="0">
                  <a:pos x="238" y="77"/>
                </a:cxn>
                <a:cxn ang="0">
                  <a:pos x="250" y="69"/>
                </a:cxn>
                <a:cxn ang="0">
                  <a:pos x="244" y="67"/>
                </a:cxn>
                <a:cxn ang="0">
                  <a:pos x="248" y="36"/>
                </a:cxn>
                <a:cxn ang="0">
                  <a:pos x="252" y="32"/>
                </a:cxn>
                <a:cxn ang="0">
                  <a:pos x="252" y="22"/>
                </a:cxn>
                <a:cxn ang="0">
                  <a:pos x="244" y="20"/>
                </a:cxn>
                <a:cxn ang="0">
                  <a:pos x="244" y="36"/>
                </a:cxn>
                <a:cxn ang="0">
                  <a:pos x="234" y="34"/>
                </a:cxn>
                <a:cxn ang="0">
                  <a:pos x="228" y="40"/>
                </a:cxn>
                <a:cxn ang="0">
                  <a:pos x="222" y="51"/>
                </a:cxn>
                <a:cxn ang="0">
                  <a:pos x="220" y="55"/>
                </a:cxn>
                <a:cxn ang="0">
                  <a:pos x="228" y="73"/>
                </a:cxn>
                <a:cxn ang="0">
                  <a:pos x="224" y="75"/>
                </a:cxn>
                <a:cxn ang="0">
                  <a:pos x="228" y="91"/>
                </a:cxn>
                <a:cxn ang="0">
                  <a:pos x="232" y="110"/>
                </a:cxn>
                <a:cxn ang="0">
                  <a:pos x="244" y="140"/>
                </a:cxn>
                <a:cxn ang="0">
                  <a:pos x="228" y="130"/>
                </a:cxn>
                <a:cxn ang="0">
                  <a:pos x="220" y="116"/>
                </a:cxn>
                <a:cxn ang="0">
                  <a:pos x="236" y="138"/>
                </a:cxn>
                <a:cxn ang="0">
                  <a:pos x="256" y="156"/>
                </a:cxn>
                <a:cxn ang="0">
                  <a:pos x="242" y="156"/>
                </a:cxn>
                <a:cxn ang="0">
                  <a:pos x="230" y="152"/>
                </a:cxn>
                <a:cxn ang="0">
                  <a:pos x="216" y="142"/>
                </a:cxn>
                <a:cxn ang="0">
                  <a:pos x="208" y="148"/>
                </a:cxn>
                <a:cxn ang="0">
                  <a:pos x="193" y="138"/>
                </a:cxn>
                <a:cxn ang="0">
                  <a:pos x="183" y="142"/>
                </a:cxn>
                <a:cxn ang="0">
                  <a:pos x="185" y="130"/>
                </a:cxn>
                <a:cxn ang="0">
                  <a:pos x="193" y="112"/>
                </a:cxn>
                <a:cxn ang="0">
                  <a:pos x="197" y="93"/>
                </a:cxn>
                <a:cxn ang="0">
                  <a:pos x="177" y="91"/>
                </a:cxn>
                <a:cxn ang="0">
                  <a:pos x="159" y="85"/>
                </a:cxn>
                <a:cxn ang="0">
                  <a:pos x="151" y="71"/>
                </a:cxn>
                <a:cxn ang="0">
                  <a:pos x="130" y="63"/>
                </a:cxn>
                <a:cxn ang="0">
                  <a:pos x="118" y="49"/>
                </a:cxn>
                <a:cxn ang="0">
                  <a:pos x="108" y="44"/>
                </a:cxn>
                <a:cxn ang="0">
                  <a:pos x="90" y="40"/>
                </a:cxn>
                <a:cxn ang="0">
                  <a:pos x="75" y="53"/>
                </a:cxn>
                <a:cxn ang="0">
                  <a:pos x="59" y="59"/>
                </a:cxn>
                <a:cxn ang="0">
                  <a:pos x="51" y="59"/>
                </a:cxn>
                <a:cxn ang="0">
                  <a:pos x="31" y="73"/>
                </a:cxn>
                <a:cxn ang="0">
                  <a:pos x="18" y="91"/>
                </a:cxn>
                <a:cxn ang="0">
                  <a:pos x="0" y="53"/>
                </a:cxn>
              </a:cxnLst>
              <a:rect l="0" t="0" r="r" b="b"/>
              <a:pathLst>
                <a:path w="340" h="167">
                  <a:moveTo>
                    <a:pt x="0" y="53"/>
                  </a:moveTo>
                  <a:lnTo>
                    <a:pt x="122" y="30"/>
                  </a:lnTo>
                  <a:lnTo>
                    <a:pt x="263" y="0"/>
                  </a:lnTo>
                  <a:lnTo>
                    <a:pt x="283" y="69"/>
                  </a:lnTo>
                  <a:lnTo>
                    <a:pt x="293" y="110"/>
                  </a:lnTo>
                  <a:lnTo>
                    <a:pt x="295" y="118"/>
                  </a:lnTo>
                  <a:lnTo>
                    <a:pt x="340" y="108"/>
                  </a:lnTo>
                  <a:lnTo>
                    <a:pt x="338" y="110"/>
                  </a:lnTo>
                  <a:lnTo>
                    <a:pt x="336" y="112"/>
                  </a:lnTo>
                  <a:lnTo>
                    <a:pt x="340" y="118"/>
                  </a:lnTo>
                  <a:lnTo>
                    <a:pt x="338" y="130"/>
                  </a:lnTo>
                  <a:lnTo>
                    <a:pt x="336" y="128"/>
                  </a:lnTo>
                  <a:lnTo>
                    <a:pt x="332" y="140"/>
                  </a:lnTo>
                  <a:lnTo>
                    <a:pt x="328" y="146"/>
                  </a:lnTo>
                  <a:lnTo>
                    <a:pt x="328" y="152"/>
                  </a:lnTo>
                  <a:lnTo>
                    <a:pt x="316" y="156"/>
                  </a:lnTo>
                  <a:lnTo>
                    <a:pt x="309" y="162"/>
                  </a:lnTo>
                  <a:lnTo>
                    <a:pt x="303" y="162"/>
                  </a:lnTo>
                  <a:lnTo>
                    <a:pt x="293" y="167"/>
                  </a:lnTo>
                  <a:lnTo>
                    <a:pt x="293" y="162"/>
                  </a:lnTo>
                  <a:lnTo>
                    <a:pt x="297" y="156"/>
                  </a:lnTo>
                  <a:lnTo>
                    <a:pt x="299" y="150"/>
                  </a:lnTo>
                  <a:lnTo>
                    <a:pt x="293" y="152"/>
                  </a:lnTo>
                  <a:lnTo>
                    <a:pt x="291" y="148"/>
                  </a:lnTo>
                  <a:lnTo>
                    <a:pt x="285" y="152"/>
                  </a:lnTo>
                  <a:lnTo>
                    <a:pt x="283" y="146"/>
                  </a:lnTo>
                  <a:lnTo>
                    <a:pt x="289" y="140"/>
                  </a:lnTo>
                  <a:lnTo>
                    <a:pt x="285" y="138"/>
                  </a:lnTo>
                  <a:lnTo>
                    <a:pt x="285" y="126"/>
                  </a:lnTo>
                  <a:lnTo>
                    <a:pt x="279" y="138"/>
                  </a:lnTo>
                  <a:lnTo>
                    <a:pt x="277" y="134"/>
                  </a:lnTo>
                  <a:lnTo>
                    <a:pt x="277" y="130"/>
                  </a:lnTo>
                  <a:lnTo>
                    <a:pt x="275" y="134"/>
                  </a:lnTo>
                  <a:lnTo>
                    <a:pt x="275" y="142"/>
                  </a:lnTo>
                  <a:lnTo>
                    <a:pt x="271" y="140"/>
                  </a:lnTo>
                  <a:lnTo>
                    <a:pt x="265" y="134"/>
                  </a:lnTo>
                  <a:lnTo>
                    <a:pt x="259" y="132"/>
                  </a:lnTo>
                  <a:lnTo>
                    <a:pt x="261" y="138"/>
                  </a:lnTo>
                  <a:lnTo>
                    <a:pt x="254" y="130"/>
                  </a:lnTo>
                  <a:lnTo>
                    <a:pt x="254" y="124"/>
                  </a:lnTo>
                  <a:lnTo>
                    <a:pt x="259" y="114"/>
                  </a:lnTo>
                  <a:lnTo>
                    <a:pt x="250" y="116"/>
                  </a:lnTo>
                  <a:lnTo>
                    <a:pt x="252" y="110"/>
                  </a:lnTo>
                  <a:lnTo>
                    <a:pt x="269" y="112"/>
                  </a:lnTo>
                  <a:lnTo>
                    <a:pt x="273" y="105"/>
                  </a:lnTo>
                  <a:lnTo>
                    <a:pt x="267" y="108"/>
                  </a:lnTo>
                  <a:lnTo>
                    <a:pt x="259" y="105"/>
                  </a:lnTo>
                  <a:lnTo>
                    <a:pt x="256" y="99"/>
                  </a:lnTo>
                  <a:lnTo>
                    <a:pt x="252" y="97"/>
                  </a:lnTo>
                  <a:lnTo>
                    <a:pt x="246" y="99"/>
                  </a:lnTo>
                  <a:lnTo>
                    <a:pt x="246" y="105"/>
                  </a:lnTo>
                  <a:lnTo>
                    <a:pt x="242" y="99"/>
                  </a:lnTo>
                  <a:lnTo>
                    <a:pt x="244" y="93"/>
                  </a:lnTo>
                  <a:lnTo>
                    <a:pt x="250" y="91"/>
                  </a:lnTo>
                  <a:lnTo>
                    <a:pt x="256" y="95"/>
                  </a:lnTo>
                  <a:lnTo>
                    <a:pt x="252" y="89"/>
                  </a:lnTo>
                  <a:lnTo>
                    <a:pt x="256" y="83"/>
                  </a:lnTo>
                  <a:lnTo>
                    <a:pt x="250" y="83"/>
                  </a:lnTo>
                  <a:lnTo>
                    <a:pt x="246" y="77"/>
                  </a:lnTo>
                  <a:lnTo>
                    <a:pt x="246" y="79"/>
                  </a:lnTo>
                  <a:lnTo>
                    <a:pt x="240" y="83"/>
                  </a:lnTo>
                  <a:lnTo>
                    <a:pt x="238" y="89"/>
                  </a:lnTo>
                  <a:lnTo>
                    <a:pt x="238" y="77"/>
                  </a:lnTo>
                  <a:lnTo>
                    <a:pt x="244" y="75"/>
                  </a:lnTo>
                  <a:lnTo>
                    <a:pt x="250" y="71"/>
                  </a:lnTo>
                  <a:lnTo>
                    <a:pt x="250" y="69"/>
                  </a:lnTo>
                  <a:lnTo>
                    <a:pt x="250" y="63"/>
                  </a:lnTo>
                  <a:lnTo>
                    <a:pt x="246" y="61"/>
                  </a:lnTo>
                  <a:lnTo>
                    <a:pt x="244" y="67"/>
                  </a:lnTo>
                  <a:lnTo>
                    <a:pt x="240" y="61"/>
                  </a:lnTo>
                  <a:lnTo>
                    <a:pt x="244" y="42"/>
                  </a:lnTo>
                  <a:lnTo>
                    <a:pt x="248" y="36"/>
                  </a:lnTo>
                  <a:lnTo>
                    <a:pt x="254" y="36"/>
                  </a:lnTo>
                  <a:lnTo>
                    <a:pt x="261" y="32"/>
                  </a:lnTo>
                  <a:lnTo>
                    <a:pt x="252" y="32"/>
                  </a:lnTo>
                  <a:lnTo>
                    <a:pt x="261" y="20"/>
                  </a:lnTo>
                  <a:lnTo>
                    <a:pt x="259" y="18"/>
                  </a:lnTo>
                  <a:lnTo>
                    <a:pt x="252" y="22"/>
                  </a:lnTo>
                  <a:lnTo>
                    <a:pt x="254" y="16"/>
                  </a:lnTo>
                  <a:lnTo>
                    <a:pt x="250" y="18"/>
                  </a:lnTo>
                  <a:lnTo>
                    <a:pt x="244" y="20"/>
                  </a:lnTo>
                  <a:lnTo>
                    <a:pt x="244" y="22"/>
                  </a:lnTo>
                  <a:lnTo>
                    <a:pt x="248" y="30"/>
                  </a:lnTo>
                  <a:lnTo>
                    <a:pt x="244" y="36"/>
                  </a:lnTo>
                  <a:lnTo>
                    <a:pt x="238" y="36"/>
                  </a:lnTo>
                  <a:lnTo>
                    <a:pt x="236" y="32"/>
                  </a:lnTo>
                  <a:lnTo>
                    <a:pt x="234" y="34"/>
                  </a:lnTo>
                  <a:lnTo>
                    <a:pt x="234" y="44"/>
                  </a:lnTo>
                  <a:lnTo>
                    <a:pt x="230" y="38"/>
                  </a:lnTo>
                  <a:lnTo>
                    <a:pt x="228" y="40"/>
                  </a:lnTo>
                  <a:lnTo>
                    <a:pt x="228" y="44"/>
                  </a:lnTo>
                  <a:lnTo>
                    <a:pt x="228" y="53"/>
                  </a:lnTo>
                  <a:lnTo>
                    <a:pt x="222" y="51"/>
                  </a:lnTo>
                  <a:lnTo>
                    <a:pt x="228" y="57"/>
                  </a:lnTo>
                  <a:lnTo>
                    <a:pt x="222" y="57"/>
                  </a:lnTo>
                  <a:lnTo>
                    <a:pt x="220" y="55"/>
                  </a:lnTo>
                  <a:lnTo>
                    <a:pt x="214" y="57"/>
                  </a:lnTo>
                  <a:lnTo>
                    <a:pt x="228" y="67"/>
                  </a:lnTo>
                  <a:lnTo>
                    <a:pt x="228" y="73"/>
                  </a:lnTo>
                  <a:lnTo>
                    <a:pt x="234" y="75"/>
                  </a:lnTo>
                  <a:lnTo>
                    <a:pt x="232" y="77"/>
                  </a:lnTo>
                  <a:lnTo>
                    <a:pt x="224" y="75"/>
                  </a:lnTo>
                  <a:lnTo>
                    <a:pt x="224" y="77"/>
                  </a:lnTo>
                  <a:lnTo>
                    <a:pt x="228" y="79"/>
                  </a:lnTo>
                  <a:lnTo>
                    <a:pt x="228" y="91"/>
                  </a:lnTo>
                  <a:lnTo>
                    <a:pt x="230" y="97"/>
                  </a:lnTo>
                  <a:lnTo>
                    <a:pt x="228" y="103"/>
                  </a:lnTo>
                  <a:lnTo>
                    <a:pt x="232" y="110"/>
                  </a:lnTo>
                  <a:lnTo>
                    <a:pt x="236" y="122"/>
                  </a:lnTo>
                  <a:lnTo>
                    <a:pt x="246" y="134"/>
                  </a:lnTo>
                  <a:lnTo>
                    <a:pt x="244" y="140"/>
                  </a:lnTo>
                  <a:lnTo>
                    <a:pt x="240" y="136"/>
                  </a:lnTo>
                  <a:lnTo>
                    <a:pt x="234" y="134"/>
                  </a:lnTo>
                  <a:lnTo>
                    <a:pt x="228" y="130"/>
                  </a:lnTo>
                  <a:lnTo>
                    <a:pt x="222" y="118"/>
                  </a:lnTo>
                  <a:lnTo>
                    <a:pt x="220" y="112"/>
                  </a:lnTo>
                  <a:lnTo>
                    <a:pt x="220" y="116"/>
                  </a:lnTo>
                  <a:lnTo>
                    <a:pt x="224" y="128"/>
                  </a:lnTo>
                  <a:lnTo>
                    <a:pt x="228" y="134"/>
                  </a:lnTo>
                  <a:lnTo>
                    <a:pt x="236" y="138"/>
                  </a:lnTo>
                  <a:lnTo>
                    <a:pt x="244" y="144"/>
                  </a:lnTo>
                  <a:lnTo>
                    <a:pt x="250" y="146"/>
                  </a:lnTo>
                  <a:lnTo>
                    <a:pt x="256" y="156"/>
                  </a:lnTo>
                  <a:lnTo>
                    <a:pt x="254" y="162"/>
                  </a:lnTo>
                  <a:lnTo>
                    <a:pt x="250" y="158"/>
                  </a:lnTo>
                  <a:lnTo>
                    <a:pt x="242" y="156"/>
                  </a:lnTo>
                  <a:lnTo>
                    <a:pt x="240" y="158"/>
                  </a:lnTo>
                  <a:lnTo>
                    <a:pt x="236" y="152"/>
                  </a:lnTo>
                  <a:lnTo>
                    <a:pt x="230" y="152"/>
                  </a:lnTo>
                  <a:lnTo>
                    <a:pt x="224" y="154"/>
                  </a:lnTo>
                  <a:lnTo>
                    <a:pt x="218" y="148"/>
                  </a:lnTo>
                  <a:lnTo>
                    <a:pt x="216" y="142"/>
                  </a:lnTo>
                  <a:lnTo>
                    <a:pt x="214" y="146"/>
                  </a:lnTo>
                  <a:lnTo>
                    <a:pt x="214" y="152"/>
                  </a:lnTo>
                  <a:lnTo>
                    <a:pt x="208" y="148"/>
                  </a:lnTo>
                  <a:lnTo>
                    <a:pt x="204" y="142"/>
                  </a:lnTo>
                  <a:lnTo>
                    <a:pt x="200" y="136"/>
                  </a:lnTo>
                  <a:lnTo>
                    <a:pt x="193" y="138"/>
                  </a:lnTo>
                  <a:lnTo>
                    <a:pt x="193" y="142"/>
                  </a:lnTo>
                  <a:lnTo>
                    <a:pt x="189" y="148"/>
                  </a:lnTo>
                  <a:lnTo>
                    <a:pt x="183" y="142"/>
                  </a:lnTo>
                  <a:lnTo>
                    <a:pt x="181" y="136"/>
                  </a:lnTo>
                  <a:lnTo>
                    <a:pt x="183" y="130"/>
                  </a:lnTo>
                  <a:lnTo>
                    <a:pt x="185" y="130"/>
                  </a:lnTo>
                  <a:lnTo>
                    <a:pt x="189" y="124"/>
                  </a:lnTo>
                  <a:lnTo>
                    <a:pt x="189" y="118"/>
                  </a:lnTo>
                  <a:lnTo>
                    <a:pt x="193" y="112"/>
                  </a:lnTo>
                  <a:lnTo>
                    <a:pt x="193" y="103"/>
                  </a:lnTo>
                  <a:lnTo>
                    <a:pt x="197" y="99"/>
                  </a:lnTo>
                  <a:lnTo>
                    <a:pt x="197" y="93"/>
                  </a:lnTo>
                  <a:lnTo>
                    <a:pt x="189" y="89"/>
                  </a:lnTo>
                  <a:lnTo>
                    <a:pt x="183" y="93"/>
                  </a:lnTo>
                  <a:lnTo>
                    <a:pt x="177" y="91"/>
                  </a:lnTo>
                  <a:lnTo>
                    <a:pt x="173" y="87"/>
                  </a:lnTo>
                  <a:lnTo>
                    <a:pt x="167" y="85"/>
                  </a:lnTo>
                  <a:lnTo>
                    <a:pt x="159" y="85"/>
                  </a:lnTo>
                  <a:lnTo>
                    <a:pt x="151" y="81"/>
                  </a:lnTo>
                  <a:lnTo>
                    <a:pt x="153" y="75"/>
                  </a:lnTo>
                  <a:lnTo>
                    <a:pt x="151" y="71"/>
                  </a:lnTo>
                  <a:lnTo>
                    <a:pt x="145" y="67"/>
                  </a:lnTo>
                  <a:lnTo>
                    <a:pt x="130" y="67"/>
                  </a:lnTo>
                  <a:lnTo>
                    <a:pt x="130" y="63"/>
                  </a:lnTo>
                  <a:lnTo>
                    <a:pt x="124" y="57"/>
                  </a:lnTo>
                  <a:lnTo>
                    <a:pt x="124" y="51"/>
                  </a:lnTo>
                  <a:lnTo>
                    <a:pt x="118" y="49"/>
                  </a:lnTo>
                  <a:lnTo>
                    <a:pt x="120" y="42"/>
                  </a:lnTo>
                  <a:lnTo>
                    <a:pt x="120" y="42"/>
                  </a:lnTo>
                  <a:lnTo>
                    <a:pt x="108" y="44"/>
                  </a:lnTo>
                  <a:lnTo>
                    <a:pt x="102" y="40"/>
                  </a:lnTo>
                  <a:lnTo>
                    <a:pt x="94" y="36"/>
                  </a:lnTo>
                  <a:lnTo>
                    <a:pt x="90" y="40"/>
                  </a:lnTo>
                  <a:lnTo>
                    <a:pt x="88" y="46"/>
                  </a:lnTo>
                  <a:lnTo>
                    <a:pt x="81" y="46"/>
                  </a:lnTo>
                  <a:lnTo>
                    <a:pt x="75" y="53"/>
                  </a:lnTo>
                  <a:lnTo>
                    <a:pt x="73" y="59"/>
                  </a:lnTo>
                  <a:lnTo>
                    <a:pt x="65" y="59"/>
                  </a:lnTo>
                  <a:lnTo>
                    <a:pt x="59" y="59"/>
                  </a:lnTo>
                  <a:lnTo>
                    <a:pt x="53" y="53"/>
                  </a:lnTo>
                  <a:lnTo>
                    <a:pt x="51" y="53"/>
                  </a:lnTo>
                  <a:lnTo>
                    <a:pt x="51" y="59"/>
                  </a:lnTo>
                  <a:lnTo>
                    <a:pt x="43" y="71"/>
                  </a:lnTo>
                  <a:lnTo>
                    <a:pt x="37" y="71"/>
                  </a:lnTo>
                  <a:lnTo>
                    <a:pt x="31" y="73"/>
                  </a:lnTo>
                  <a:lnTo>
                    <a:pt x="29" y="79"/>
                  </a:lnTo>
                  <a:lnTo>
                    <a:pt x="22" y="85"/>
                  </a:lnTo>
                  <a:lnTo>
                    <a:pt x="18" y="91"/>
                  </a:lnTo>
                  <a:lnTo>
                    <a:pt x="12" y="95"/>
                  </a:lnTo>
                  <a:lnTo>
                    <a:pt x="8" y="101"/>
                  </a:lnTo>
                  <a:lnTo>
                    <a:pt x="0" y="53"/>
                  </a:lnTo>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7" name="Freeform 421">
              <a:extLst>
                <a:ext uri="{FF2B5EF4-FFF2-40B4-BE49-F238E27FC236}">
                  <a16:creationId xmlns:a16="http://schemas.microsoft.com/office/drawing/2014/main" id="{3A4E1082-32F6-4487-9434-594B9C4555F4}"/>
                </a:ext>
              </a:extLst>
            </p:cNvPr>
            <p:cNvSpPr>
              <a:spLocks/>
            </p:cNvSpPr>
            <p:nvPr/>
          </p:nvSpPr>
          <p:spPr bwMode="auto">
            <a:xfrm>
              <a:off x="10954187" y="3496488"/>
              <a:ext cx="129437" cy="223538"/>
            </a:xfrm>
            <a:custGeom>
              <a:avLst/>
              <a:gdLst/>
              <a:ahLst/>
              <a:cxnLst>
                <a:cxn ang="0">
                  <a:pos x="0" y="17"/>
                </a:cxn>
                <a:cxn ang="0">
                  <a:pos x="2" y="11"/>
                </a:cxn>
                <a:cxn ang="0">
                  <a:pos x="4" y="4"/>
                </a:cxn>
                <a:cxn ang="0">
                  <a:pos x="10" y="0"/>
                </a:cxn>
                <a:cxn ang="0">
                  <a:pos x="16" y="0"/>
                </a:cxn>
                <a:cxn ang="0">
                  <a:pos x="22" y="0"/>
                </a:cxn>
                <a:cxn ang="0">
                  <a:pos x="24" y="2"/>
                </a:cxn>
                <a:cxn ang="0">
                  <a:pos x="20" y="4"/>
                </a:cxn>
                <a:cxn ang="0">
                  <a:pos x="20" y="11"/>
                </a:cxn>
                <a:cxn ang="0">
                  <a:pos x="18" y="19"/>
                </a:cxn>
                <a:cxn ang="0">
                  <a:pos x="14" y="23"/>
                </a:cxn>
                <a:cxn ang="0">
                  <a:pos x="20" y="27"/>
                </a:cxn>
                <a:cxn ang="0">
                  <a:pos x="18" y="33"/>
                </a:cxn>
                <a:cxn ang="0">
                  <a:pos x="22" y="39"/>
                </a:cxn>
                <a:cxn ang="0">
                  <a:pos x="28" y="45"/>
                </a:cxn>
                <a:cxn ang="0">
                  <a:pos x="34" y="49"/>
                </a:cxn>
                <a:cxn ang="0">
                  <a:pos x="38" y="55"/>
                </a:cxn>
                <a:cxn ang="0">
                  <a:pos x="38" y="61"/>
                </a:cxn>
                <a:cxn ang="0">
                  <a:pos x="42" y="72"/>
                </a:cxn>
                <a:cxn ang="0">
                  <a:pos x="48" y="78"/>
                </a:cxn>
                <a:cxn ang="0">
                  <a:pos x="50" y="84"/>
                </a:cxn>
                <a:cxn ang="0">
                  <a:pos x="63" y="92"/>
                </a:cxn>
                <a:cxn ang="0">
                  <a:pos x="69" y="92"/>
                </a:cxn>
                <a:cxn ang="0">
                  <a:pos x="71" y="96"/>
                </a:cxn>
                <a:cxn ang="0">
                  <a:pos x="69" y="100"/>
                </a:cxn>
                <a:cxn ang="0">
                  <a:pos x="69" y="106"/>
                </a:cxn>
                <a:cxn ang="0">
                  <a:pos x="71" y="108"/>
                </a:cxn>
                <a:cxn ang="0">
                  <a:pos x="67" y="114"/>
                </a:cxn>
                <a:cxn ang="0">
                  <a:pos x="69" y="112"/>
                </a:cxn>
                <a:cxn ang="0">
                  <a:pos x="75" y="110"/>
                </a:cxn>
                <a:cxn ang="0">
                  <a:pos x="79" y="122"/>
                </a:cxn>
                <a:cxn ang="0">
                  <a:pos x="77" y="122"/>
                </a:cxn>
                <a:cxn ang="0">
                  <a:pos x="77" y="125"/>
                </a:cxn>
                <a:cxn ang="0">
                  <a:pos x="32" y="135"/>
                </a:cxn>
                <a:cxn ang="0">
                  <a:pos x="30" y="127"/>
                </a:cxn>
                <a:cxn ang="0">
                  <a:pos x="20" y="86"/>
                </a:cxn>
                <a:cxn ang="0">
                  <a:pos x="0" y="17"/>
                </a:cxn>
              </a:cxnLst>
              <a:rect l="0" t="0" r="r" b="b"/>
              <a:pathLst>
                <a:path w="79" h="135">
                  <a:moveTo>
                    <a:pt x="0" y="17"/>
                  </a:moveTo>
                  <a:lnTo>
                    <a:pt x="2" y="11"/>
                  </a:lnTo>
                  <a:lnTo>
                    <a:pt x="4" y="4"/>
                  </a:lnTo>
                  <a:lnTo>
                    <a:pt x="10" y="0"/>
                  </a:lnTo>
                  <a:lnTo>
                    <a:pt x="16" y="0"/>
                  </a:lnTo>
                  <a:lnTo>
                    <a:pt x="22" y="0"/>
                  </a:lnTo>
                  <a:lnTo>
                    <a:pt x="24" y="2"/>
                  </a:lnTo>
                  <a:lnTo>
                    <a:pt x="20" y="4"/>
                  </a:lnTo>
                  <a:lnTo>
                    <a:pt x="20" y="11"/>
                  </a:lnTo>
                  <a:lnTo>
                    <a:pt x="18" y="19"/>
                  </a:lnTo>
                  <a:lnTo>
                    <a:pt x="14" y="23"/>
                  </a:lnTo>
                  <a:lnTo>
                    <a:pt x="20" y="27"/>
                  </a:lnTo>
                  <a:lnTo>
                    <a:pt x="18" y="33"/>
                  </a:lnTo>
                  <a:lnTo>
                    <a:pt x="22" y="39"/>
                  </a:lnTo>
                  <a:lnTo>
                    <a:pt x="28" y="45"/>
                  </a:lnTo>
                  <a:lnTo>
                    <a:pt x="34" y="49"/>
                  </a:lnTo>
                  <a:lnTo>
                    <a:pt x="38" y="55"/>
                  </a:lnTo>
                  <a:lnTo>
                    <a:pt x="38" y="61"/>
                  </a:lnTo>
                  <a:lnTo>
                    <a:pt x="42" y="72"/>
                  </a:lnTo>
                  <a:lnTo>
                    <a:pt x="48" y="78"/>
                  </a:lnTo>
                  <a:lnTo>
                    <a:pt x="50" y="84"/>
                  </a:lnTo>
                  <a:lnTo>
                    <a:pt x="63" y="92"/>
                  </a:lnTo>
                  <a:lnTo>
                    <a:pt x="69" y="92"/>
                  </a:lnTo>
                  <a:lnTo>
                    <a:pt x="71" y="96"/>
                  </a:lnTo>
                  <a:lnTo>
                    <a:pt x="69" y="100"/>
                  </a:lnTo>
                  <a:lnTo>
                    <a:pt x="69" y="106"/>
                  </a:lnTo>
                  <a:lnTo>
                    <a:pt x="71" y="108"/>
                  </a:lnTo>
                  <a:lnTo>
                    <a:pt x="67" y="114"/>
                  </a:lnTo>
                  <a:lnTo>
                    <a:pt x="69" y="112"/>
                  </a:lnTo>
                  <a:lnTo>
                    <a:pt x="75" y="110"/>
                  </a:lnTo>
                  <a:lnTo>
                    <a:pt x="79" y="122"/>
                  </a:lnTo>
                  <a:lnTo>
                    <a:pt x="77" y="122"/>
                  </a:lnTo>
                  <a:lnTo>
                    <a:pt x="77" y="125"/>
                  </a:lnTo>
                  <a:lnTo>
                    <a:pt x="32" y="135"/>
                  </a:lnTo>
                  <a:lnTo>
                    <a:pt x="30" y="127"/>
                  </a:lnTo>
                  <a:lnTo>
                    <a:pt x="20" y="86"/>
                  </a:lnTo>
                  <a:lnTo>
                    <a:pt x="0" y="17"/>
                  </a:lnTo>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8" name="Freeform 423">
              <a:extLst>
                <a:ext uri="{FF2B5EF4-FFF2-40B4-BE49-F238E27FC236}">
                  <a16:creationId xmlns:a16="http://schemas.microsoft.com/office/drawing/2014/main" id="{7AF5EAF1-A712-401B-9357-4D2DEF857606}"/>
                </a:ext>
              </a:extLst>
            </p:cNvPr>
            <p:cNvSpPr>
              <a:spLocks/>
            </p:cNvSpPr>
            <p:nvPr/>
          </p:nvSpPr>
          <p:spPr bwMode="auto">
            <a:xfrm>
              <a:off x="10983678" y="3241490"/>
              <a:ext cx="163842" cy="380840"/>
            </a:xfrm>
            <a:custGeom>
              <a:avLst/>
              <a:gdLst/>
              <a:ahLst/>
              <a:cxnLst>
                <a:cxn ang="0">
                  <a:pos x="2" y="173"/>
                </a:cxn>
                <a:cxn ang="0">
                  <a:pos x="6" y="156"/>
                </a:cxn>
                <a:cxn ang="0">
                  <a:pos x="16" y="150"/>
                </a:cxn>
                <a:cxn ang="0">
                  <a:pos x="24" y="144"/>
                </a:cxn>
                <a:cxn ang="0">
                  <a:pos x="28" y="132"/>
                </a:cxn>
                <a:cxn ang="0">
                  <a:pos x="28" y="130"/>
                </a:cxn>
                <a:cxn ang="0">
                  <a:pos x="35" y="124"/>
                </a:cxn>
                <a:cxn ang="0">
                  <a:pos x="45" y="112"/>
                </a:cxn>
                <a:cxn ang="0">
                  <a:pos x="24" y="95"/>
                </a:cxn>
                <a:cxn ang="0">
                  <a:pos x="16" y="89"/>
                </a:cxn>
                <a:cxn ang="0">
                  <a:pos x="8" y="81"/>
                </a:cxn>
                <a:cxn ang="0">
                  <a:pos x="2" y="65"/>
                </a:cxn>
                <a:cxn ang="0">
                  <a:pos x="8" y="53"/>
                </a:cxn>
                <a:cxn ang="0">
                  <a:pos x="2" y="47"/>
                </a:cxn>
                <a:cxn ang="0">
                  <a:pos x="6" y="36"/>
                </a:cxn>
                <a:cxn ang="0">
                  <a:pos x="12" y="14"/>
                </a:cxn>
                <a:cxn ang="0">
                  <a:pos x="22" y="0"/>
                </a:cxn>
                <a:cxn ang="0">
                  <a:pos x="85" y="28"/>
                </a:cxn>
                <a:cxn ang="0">
                  <a:pos x="83" y="43"/>
                </a:cxn>
                <a:cxn ang="0">
                  <a:pos x="77" y="53"/>
                </a:cxn>
                <a:cxn ang="0">
                  <a:pos x="73" y="59"/>
                </a:cxn>
                <a:cxn ang="0">
                  <a:pos x="77" y="77"/>
                </a:cxn>
                <a:cxn ang="0">
                  <a:pos x="96" y="77"/>
                </a:cxn>
                <a:cxn ang="0">
                  <a:pos x="98" y="104"/>
                </a:cxn>
                <a:cxn ang="0">
                  <a:pos x="100" y="128"/>
                </a:cxn>
                <a:cxn ang="0">
                  <a:pos x="98" y="122"/>
                </a:cxn>
                <a:cxn ang="0">
                  <a:pos x="96" y="112"/>
                </a:cxn>
                <a:cxn ang="0">
                  <a:pos x="91" y="118"/>
                </a:cxn>
                <a:cxn ang="0">
                  <a:pos x="96" y="134"/>
                </a:cxn>
                <a:cxn ang="0">
                  <a:pos x="98" y="144"/>
                </a:cxn>
                <a:cxn ang="0">
                  <a:pos x="89" y="156"/>
                </a:cxn>
                <a:cxn ang="0">
                  <a:pos x="83" y="167"/>
                </a:cxn>
                <a:cxn ang="0">
                  <a:pos x="81" y="179"/>
                </a:cxn>
                <a:cxn ang="0">
                  <a:pos x="79" y="185"/>
                </a:cxn>
                <a:cxn ang="0">
                  <a:pos x="73" y="193"/>
                </a:cxn>
                <a:cxn ang="0">
                  <a:pos x="73" y="199"/>
                </a:cxn>
                <a:cxn ang="0">
                  <a:pos x="67" y="220"/>
                </a:cxn>
                <a:cxn ang="0">
                  <a:pos x="63" y="230"/>
                </a:cxn>
                <a:cxn ang="0">
                  <a:pos x="55" y="224"/>
                </a:cxn>
                <a:cxn ang="0">
                  <a:pos x="55" y="207"/>
                </a:cxn>
                <a:cxn ang="0">
                  <a:pos x="39" y="209"/>
                </a:cxn>
                <a:cxn ang="0">
                  <a:pos x="20" y="199"/>
                </a:cxn>
                <a:cxn ang="0">
                  <a:pos x="4" y="187"/>
                </a:cxn>
                <a:cxn ang="0">
                  <a:pos x="4" y="183"/>
                </a:cxn>
                <a:cxn ang="0">
                  <a:pos x="0" y="177"/>
                </a:cxn>
              </a:cxnLst>
              <a:rect l="0" t="0" r="r" b="b"/>
              <a:pathLst>
                <a:path w="100" h="230">
                  <a:moveTo>
                    <a:pt x="0" y="177"/>
                  </a:moveTo>
                  <a:lnTo>
                    <a:pt x="2" y="173"/>
                  </a:lnTo>
                  <a:lnTo>
                    <a:pt x="4" y="163"/>
                  </a:lnTo>
                  <a:lnTo>
                    <a:pt x="6" y="156"/>
                  </a:lnTo>
                  <a:lnTo>
                    <a:pt x="12" y="152"/>
                  </a:lnTo>
                  <a:lnTo>
                    <a:pt x="16" y="150"/>
                  </a:lnTo>
                  <a:lnTo>
                    <a:pt x="18" y="148"/>
                  </a:lnTo>
                  <a:lnTo>
                    <a:pt x="24" y="144"/>
                  </a:lnTo>
                  <a:lnTo>
                    <a:pt x="24" y="138"/>
                  </a:lnTo>
                  <a:lnTo>
                    <a:pt x="28" y="132"/>
                  </a:lnTo>
                  <a:lnTo>
                    <a:pt x="28" y="132"/>
                  </a:lnTo>
                  <a:lnTo>
                    <a:pt x="28" y="130"/>
                  </a:lnTo>
                  <a:lnTo>
                    <a:pt x="30" y="130"/>
                  </a:lnTo>
                  <a:lnTo>
                    <a:pt x="35" y="124"/>
                  </a:lnTo>
                  <a:lnTo>
                    <a:pt x="43" y="118"/>
                  </a:lnTo>
                  <a:lnTo>
                    <a:pt x="45" y="112"/>
                  </a:lnTo>
                  <a:lnTo>
                    <a:pt x="30" y="102"/>
                  </a:lnTo>
                  <a:lnTo>
                    <a:pt x="24" y="95"/>
                  </a:lnTo>
                  <a:lnTo>
                    <a:pt x="22" y="93"/>
                  </a:lnTo>
                  <a:lnTo>
                    <a:pt x="16" y="89"/>
                  </a:lnTo>
                  <a:lnTo>
                    <a:pt x="14" y="83"/>
                  </a:lnTo>
                  <a:lnTo>
                    <a:pt x="8" y="81"/>
                  </a:lnTo>
                  <a:lnTo>
                    <a:pt x="4" y="75"/>
                  </a:lnTo>
                  <a:lnTo>
                    <a:pt x="2" y="65"/>
                  </a:lnTo>
                  <a:lnTo>
                    <a:pt x="6" y="59"/>
                  </a:lnTo>
                  <a:lnTo>
                    <a:pt x="8" y="53"/>
                  </a:lnTo>
                  <a:lnTo>
                    <a:pt x="4" y="47"/>
                  </a:lnTo>
                  <a:lnTo>
                    <a:pt x="2" y="47"/>
                  </a:lnTo>
                  <a:lnTo>
                    <a:pt x="0" y="43"/>
                  </a:lnTo>
                  <a:lnTo>
                    <a:pt x="6" y="36"/>
                  </a:lnTo>
                  <a:lnTo>
                    <a:pt x="12" y="20"/>
                  </a:lnTo>
                  <a:lnTo>
                    <a:pt x="12" y="14"/>
                  </a:lnTo>
                  <a:lnTo>
                    <a:pt x="16" y="8"/>
                  </a:lnTo>
                  <a:lnTo>
                    <a:pt x="22" y="0"/>
                  </a:lnTo>
                  <a:lnTo>
                    <a:pt x="85" y="22"/>
                  </a:lnTo>
                  <a:lnTo>
                    <a:pt x="85" y="28"/>
                  </a:lnTo>
                  <a:lnTo>
                    <a:pt x="85" y="34"/>
                  </a:lnTo>
                  <a:lnTo>
                    <a:pt x="83" y="43"/>
                  </a:lnTo>
                  <a:lnTo>
                    <a:pt x="83" y="47"/>
                  </a:lnTo>
                  <a:lnTo>
                    <a:pt x="77" y="53"/>
                  </a:lnTo>
                  <a:lnTo>
                    <a:pt x="75" y="53"/>
                  </a:lnTo>
                  <a:lnTo>
                    <a:pt x="73" y="59"/>
                  </a:lnTo>
                  <a:lnTo>
                    <a:pt x="73" y="77"/>
                  </a:lnTo>
                  <a:lnTo>
                    <a:pt x="77" y="77"/>
                  </a:lnTo>
                  <a:lnTo>
                    <a:pt x="83" y="75"/>
                  </a:lnTo>
                  <a:lnTo>
                    <a:pt x="96" y="77"/>
                  </a:lnTo>
                  <a:lnTo>
                    <a:pt x="98" y="85"/>
                  </a:lnTo>
                  <a:lnTo>
                    <a:pt x="98" y="104"/>
                  </a:lnTo>
                  <a:lnTo>
                    <a:pt x="98" y="110"/>
                  </a:lnTo>
                  <a:lnTo>
                    <a:pt x="100" y="128"/>
                  </a:lnTo>
                  <a:lnTo>
                    <a:pt x="100" y="134"/>
                  </a:lnTo>
                  <a:lnTo>
                    <a:pt x="98" y="122"/>
                  </a:lnTo>
                  <a:lnTo>
                    <a:pt x="98" y="116"/>
                  </a:lnTo>
                  <a:lnTo>
                    <a:pt x="96" y="112"/>
                  </a:lnTo>
                  <a:lnTo>
                    <a:pt x="94" y="116"/>
                  </a:lnTo>
                  <a:lnTo>
                    <a:pt x="91" y="118"/>
                  </a:lnTo>
                  <a:lnTo>
                    <a:pt x="94" y="124"/>
                  </a:lnTo>
                  <a:lnTo>
                    <a:pt x="96" y="134"/>
                  </a:lnTo>
                  <a:lnTo>
                    <a:pt x="94" y="138"/>
                  </a:lnTo>
                  <a:lnTo>
                    <a:pt x="98" y="144"/>
                  </a:lnTo>
                  <a:lnTo>
                    <a:pt x="94" y="150"/>
                  </a:lnTo>
                  <a:lnTo>
                    <a:pt x="89" y="156"/>
                  </a:lnTo>
                  <a:lnTo>
                    <a:pt x="89" y="165"/>
                  </a:lnTo>
                  <a:lnTo>
                    <a:pt x="83" y="167"/>
                  </a:lnTo>
                  <a:lnTo>
                    <a:pt x="85" y="173"/>
                  </a:lnTo>
                  <a:lnTo>
                    <a:pt x="81" y="179"/>
                  </a:lnTo>
                  <a:lnTo>
                    <a:pt x="85" y="183"/>
                  </a:lnTo>
                  <a:lnTo>
                    <a:pt x="79" y="185"/>
                  </a:lnTo>
                  <a:lnTo>
                    <a:pt x="73" y="189"/>
                  </a:lnTo>
                  <a:lnTo>
                    <a:pt x="73" y="193"/>
                  </a:lnTo>
                  <a:lnTo>
                    <a:pt x="77" y="193"/>
                  </a:lnTo>
                  <a:lnTo>
                    <a:pt x="73" y="199"/>
                  </a:lnTo>
                  <a:lnTo>
                    <a:pt x="71" y="211"/>
                  </a:lnTo>
                  <a:lnTo>
                    <a:pt x="67" y="220"/>
                  </a:lnTo>
                  <a:lnTo>
                    <a:pt x="65" y="224"/>
                  </a:lnTo>
                  <a:lnTo>
                    <a:pt x="63" y="230"/>
                  </a:lnTo>
                  <a:lnTo>
                    <a:pt x="57" y="230"/>
                  </a:lnTo>
                  <a:lnTo>
                    <a:pt x="55" y="224"/>
                  </a:lnTo>
                  <a:lnTo>
                    <a:pt x="59" y="213"/>
                  </a:lnTo>
                  <a:lnTo>
                    <a:pt x="55" y="207"/>
                  </a:lnTo>
                  <a:lnTo>
                    <a:pt x="43" y="207"/>
                  </a:lnTo>
                  <a:lnTo>
                    <a:pt x="39" y="209"/>
                  </a:lnTo>
                  <a:lnTo>
                    <a:pt x="26" y="201"/>
                  </a:lnTo>
                  <a:lnTo>
                    <a:pt x="20" y="199"/>
                  </a:lnTo>
                  <a:lnTo>
                    <a:pt x="14" y="197"/>
                  </a:lnTo>
                  <a:lnTo>
                    <a:pt x="4" y="187"/>
                  </a:lnTo>
                  <a:lnTo>
                    <a:pt x="4" y="185"/>
                  </a:lnTo>
                  <a:lnTo>
                    <a:pt x="4" y="183"/>
                  </a:lnTo>
                  <a:lnTo>
                    <a:pt x="0" y="177"/>
                  </a:lnTo>
                  <a:lnTo>
                    <a:pt x="0" y="177"/>
                  </a:lnTo>
                </a:path>
              </a:pathLst>
            </a:custGeom>
            <a:solidFill>
              <a:schemeClr val="tx2"/>
            </a:solidFill>
            <a:ln w="3175">
              <a:solidFill>
                <a:schemeClr val="bg1">
                  <a:lumMod val="85000"/>
                </a:schemeClr>
              </a:solidFill>
              <a:round/>
              <a:headEnd/>
              <a:tailEnd/>
            </a:ln>
          </p:spPr>
          <p:txBody>
            <a:bodyPr vert="horz" wrap="square" lIns="0" tIns="0" rIns="0" bIns="0"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9" name="Freeform 427">
              <a:extLst>
                <a:ext uri="{FF2B5EF4-FFF2-40B4-BE49-F238E27FC236}">
                  <a16:creationId xmlns:a16="http://schemas.microsoft.com/office/drawing/2014/main" id="{CF322F13-139B-43E2-8DC1-F504A5AA5A92}"/>
                </a:ext>
              </a:extLst>
            </p:cNvPr>
            <p:cNvSpPr>
              <a:spLocks/>
            </p:cNvSpPr>
            <p:nvPr/>
          </p:nvSpPr>
          <p:spPr bwMode="auto">
            <a:xfrm>
              <a:off x="11032831" y="2590749"/>
              <a:ext cx="208081" cy="397400"/>
            </a:xfrm>
            <a:custGeom>
              <a:avLst/>
              <a:gdLst/>
              <a:ahLst/>
              <a:cxnLst>
                <a:cxn ang="0">
                  <a:pos x="0" y="33"/>
                </a:cxn>
                <a:cxn ang="0">
                  <a:pos x="23" y="27"/>
                </a:cxn>
                <a:cxn ang="0">
                  <a:pos x="120" y="0"/>
                </a:cxn>
                <a:cxn ang="0">
                  <a:pos x="118" y="4"/>
                </a:cxn>
                <a:cxn ang="0">
                  <a:pos x="123" y="12"/>
                </a:cxn>
                <a:cxn ang="0">
                  <a:pos x="118" y="25"/>
                </a:cxn>
                <a:cxn ang="0">
                  <a:pos x="120" y="31"/>
                </a:cxn>
                <a:cxn ang="0">
                  <a:pos x="125" y="37"/>
                </a:cxn>
                <a:cxn ang="0">
                  <a:pos x="127" y="43"/>
                </a:cxn>
                <a:cxn ang="0">
                  <a:pos x="127" y="49"/>
                </a:cxn>
                <a:cxn ang="0">
                  <a:pos x="123" y="57"/>
                </a:cxn>
                <a:cxn ang="0">
                  <a:pos x="110" y="69"/>
                </a:cxn>
                <a:cxn ang="0">
                  <a:pos x="108" y="69"/>
                </a:cxn>
                <a:cxn ang="0">
                  <a:pos x="102" y="75"/>
                </a:cxn>
                <a:cxn ang="0">
                  <a:pos x="104" y="82"/>
                </a:cxn>
                <a:cxn ang="0">
                  <a:pos x="106" y="94"/>
                </a:cxn>
                <a:cxn ang="0">
                  <a:pos x="104" y="104"/>
                </a:cxn>
                <a:cxn ang="0">
                  <a:pos x="106" y="112"/>
                </a:cxn>
                <a:cxn ang="0">
                  <a:pos x="104" y="118"/>
                </a:cxn>
                <a:cxn ang="0">
                  <a:pos x="104" y="124"/>
                </a:cxn>
                <a:cxn ang="0">
                  <a:pos x="102" y="130"/>
                </a:cxn>
                <a:cxn ang="0">
                  <a:pos x="98" y="136"/>
                </a:cxn>
                <a:cxn ang="0">
                  <a:pos x="100" y="145"/>
                </a:cxn>
                <a:cxn ang="0">
                  <a:pos x="98" y="151"/>
                </a:cxn>
                <a:cxn ang="0">
                  <a:pos x="102" y="173"/>
                </a:cxn>
                <a:cxn ang="0">
                  <a:pos x="102" y="185"/>
                </a:cxn>
                <a:cxn ang="0">
                  <a:pos x="106" y="204"/>
                </a:cxn>
                <a:cxn ang="0">
                  <a:pos x="102" y="208"/>
                </a:cxn>
                <a:cxn ang="0">
                  <a:pos x="102" y="216"/>
                </a:cxn>
                <a:cxn ang="0">
                  <a:pos x="106" y="222"/>
                </a:cxn>
                <a:cxn ang="0">
                  <a:pos x="112" y="228"/>
                </a:cxn>
                <a:cxn ang="0">
                  <a:pos x="59" y="240"/>
                </a:cxn>
                <a:cxn ang="0">
                  <a:pos x="55" y="234"/>
                </a:cxn>
                <a:cxn ang="0">
                  <a:pos x="55" y="230"/>
                </a:cxn>
                <a:cxn ang="0">
                  <a:pos x="43" y="169"/>
                </a:cxn>
                <a:cxn ang="0">
                  <a:pos x="33" y="161"/>
                </a:cxn>
                <a:cxn ang="0">
                  <a:pos x="29" y="167"/>
                </a:cxn>
                <a:cxn ang="0">
                  <a:pos x="27" y="161"/>
                </a:cxn>
                <a:cxn ang="0">
                  <a:pos x="29" y="151"/>
                </a:cxn>
                <a:cxn ang="0">
                  <a:pos x="25" y="139"/>
                </a:cxn>
                <a:cxn ang="0">
                  <a:pos x="21" y="132"/>
                </a:cxn>
                <a:cxn ang="0">
                  <a:pos x="17" y="120"/>
                </a:cxn>
                <a:cxn ang="0">
                  <a:pos x="17" y="108"/>
                </a:cxn>
                <a:cxn ang="0">
                  <a:pos x="19" y="104"/>
                </a:cxn>
                <a:cxn ang="0">
                  <a:pos x="19" y="98"/>
                </a:cxn>
                <a:cxn ang="0">
                  <a:pos x="17" y="92"/>
                </a:cxn>
                <a:cxn ang="0">
                  <a:pos x="17" y="86"/>
                </a:cxn>
                <a:cxn ang="0">
                  <a:pos x="15" y="80"/>
                </a:cxn>
                <a:cxn ang="0">
                  <a:pos x="9" y="73"/>
                </a:cxn>
                <a:cxn ang="0">
                  <a:pos x="7" y="67"/>
                </a:cxn>
                <a:cxn ang="0">
                  <a:pos x="7" y="53"/>
                </a:cxn>
                <a:cxn ang="0">
                  <a:pos x="2" y="47"/>
                </a:cxn>
                <a:cxn ang="0">
                  <a:pos x="2" y="41"/>
                </a:cxn>
                <a:cxn ang="0">
                  <a:pos x="0" y="35"/>
                </a:cxn>
                <a:cxn ang="0">
                  <a:pos x="0" y="33"/>
                </a:cxn>
              </a:cxnLst>
              <a:rect l="0" t="0" r="r" b="b"/>
              <a:pathLst>
                <a:path w="127" h="240">
                  <a:moveTo>
                    <a:pt x="0" y="33"/>
                  </a:moveTo>
                  <a:lnTo>
                    <a:pt x="23" y="27"/>
                  </a:lnTo>
                  <a:lnTo>
                    <a:pt x="120" y="0"/>
                  </a:lnTo>
                  <a:lnTo>
                    <a:pt x="118" y="4"/>
                  </a:lnTo>
                  <a:lnTo>
                    <a:pt x="123" y="12"/>
                  </a:lnTo>
                  <a:lnTo>
                    <a:pt x="118" y="25"/>
                  </a:lnTo>
                  <a:lnTo>
                    <a:pt x="120" y="31"/>
                  </a:lnTo>
                  <a:lnTo>
                    <a:pt x="125" y="37"/>
                  </a:lnTo>
                  <a:lnTo>
                    <a:pt x="127" y="43"/>
                  </a:lnTo>
                  <a:lnTo>
                    <a:pt x="127" y="49"/>
                  </a:lnTo>
                  <a:lnTo>
                    <a:pt x="123" y="57"/>
                  </a:lnTo>
                  <a:lnTo>
                    <a:pt x="110" y="69"/>
                  </a:lnTo>
                  <a:lnTo>
                    <a:pt x="108" y="69"/>
                  </a:lnTo>
                  <a:lnTo>
                    <a:pt x="102" y="75"/>
                  </a:lnTo>
                  <a:lnTo>
                    <a:pt x="104" y="82"/>
                  </a:lnTo>
                  <a:lnTo>
                    <a:pt x="106" y="94"/>
                  </a:lnTo>
                  <a:lnTo>
                    <a:pt x="104" y="104"/>
                  </a:lnTo>
                  <a:lnTo>
                    <a:pt x="106" y="112"/>
                  </a:lnTo>
                  <a:lnTo>
                    <a:pt x="104" y="118"/>
                  </a:lnTo>
                  <a:lnTo>
                    <a:pt x="104" y="124"/>
                  </a:lnTo>
                  <a:lnTo>
                    <a:pt x="102" y="130"/>
                  </a:lnTo>
                  <a:lnTo>
                    <a:pt x="98" y="136"/>
                  </a:lnTo>
                  <a:lnTo>
                    <a:pt x="100" y="145"/>
                  </a:lnTo>
                  <a:lnTo>
                    <a:pt x="98" y="151"/>
                  </a:lnTo>
                  <a:lnTo>
                    <a:pt x="102" y="173"/>
                  </a:lnTo>
                  <a:lnTo>
                    <a:pt x="102" y="185"/>
                  </a:lnTo>
                  <a:lnTo>
                    <a:pt x="106" y="204"/>
                  </a:lnTo>
                  <a:lnTo>
                    <a:pt x="102" y="208"/>
                  </a:lnTo>
                  <a:lnTo>
                    <a:pt x="102" y="216"/>
                  </a:lnTo>
                  <a:lnTo>
                    <a:pt x="106" y="222"/>
                  </a:lnTo>
                  <a:lnTo>
                    <a:pt x="112" y="228"/>
                  </a:lnTo>
                  <a:lnTo>
                    <a:pt x="59" y="240"/>
                  </a:lnTo>
                  <a:lnTo>
                    <a:pt x="55" y="234"/>
                  </a:lnTo>
                  <a:lnTo>
                    <a:pt x="55" y="230"/>
                  </a:lnTo>
                  <a:lnTo>
                    <a:pt x="43" y="169"/>
                  </a:lnTo>
                  <a:lnTo>
                    <a:pt x="33" y="161"/>
                  </a:lnTo>
                  <a:lnTo>
                    <a:pt x="29" y="167"/>
                  </a:lnTo>
                  <a:lnTo>
                    <a:pt x="27" y="161"/>
                  </a:lnTo>
                  <a:lnTo>
                    <a:pt x="29" y="151"/>
                  </a:lnTo>
                  <a:lnTo>
                    <a:pt x="25" y="139"/>
                  </a:lnTo>
                  <a:lnTo>
                    <a:pt x="21" y="132"/>
                  </a:lnTo>
                  <a:lnTo>
                    <a:pt x="17" y="120"/>
                  </a:lnTo>
                  <a:lnTo>
                    <a:pt x="17" y="108"/>
                  </a:lnTo>
                  <a:lnTo>
                    <a:pt x="19" y="104"/>
                  </a:lnTo>
                  <a:lnTo>
                    <a:pt x="19" y="98"/>
                  </a:lnTo>
                  <a:lnTo>
                    <a:pt x="17" y="92"/>
                  </a:lnTo>
                  <a:lnTo>
                    <a:pt x="17" y="86"/>
                  </a:lnTo>
                  <a:lnTo>
                    <a:pt x="15" y="80"/>
                  </a:lnTo>
                  <a:lnTo>
                    <a:pt x="9" y="73"/>
                  </a:lnTo>
                  <a:lnTo>
                    <a:pt x="7" y="67"/>
                  </a:lnTo>
                  <a:lnTo>
                    <a:pt x="7" y="53"/>
                  </a:lnTo>
                  <a:lnTo>
                    <a:pt x="2" y="47"/>
                  </a:lnTo>
                  <a:lnTo>
                    <a:pt x="2" y="41"/>
                  </a:lnTo>
                  <a:lnTo>
                    <a:pt x="0" y="35"/>
                  </a:lnTo>
                  <a:lnTo>
                    <a:pt x="0" y="33"/>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0" name="Freeform 431">
              <a:extLst>
                <a:ext uri="{FF2B5EF4-FFF2-40B4-BE49-F238E27FC236}">
                  <a16:creationId xmlns:a16="http://schemas.microsoft.com/office/drawing/2014/main" id="{C3535554-FD30-4307-90E2-D3C1B44D342E}"/>
                </a:ext>
              </a:extLst>
            </p:cNvPr>
            <p:cNvSpPr>
              <a:spLocks/>
            </p:cNvSpPr>
            <p:nvPr/>
          </p:nvSpPr>
          <p:spPr bwMode="auto">
            <a:xfrm>
              <a:off x="11122945" y="3046927"/>
              <a:ext cx="312606" cy="256656"/>
            </a:xfrm>
            <a:custGeom>
              <a:avLst/>
              <a:gdLst/>
              <a:ahLst/>
              <a:cxnLst>
                <a:cxn ang="0">
                  <a:pos x="0" y="24"/>
                </a:cxn>
                <a:cxn ang="0">
                  <a:pos x="41" y="16"/>
                </a:cxn>
                <a:cxn ang="0">
                  <a:pos x="47" y="16"/>
                </a:cxn>
                <a:cxn ang="0">
                  <a:pos x="59" y="12"/>
                </a:cxn>
                <a:cxn ang="0">
                  <a:pos x="61" y="12"/>
                </a:cxn>
                <a:cxn ang="0">
                  <a:pos x="70" y="10"/>
                </a:cxn>
                <a:cxn ang="0">
                  <a:pos x="104" y="2"/>
                </a:cxn>
                <a:cxn ang="0">
                  <a:pos x="112" y="0"/>
                </a:cxn>
                <a:cxn ang="0">
                  <a:pos x="116" y="0"/>
                </a:cxn>
                <a:cxn ang="0">
                  <a:pos x="131" y="49"/>
                </a:cxn>
                <a:cxn ang="0">
                  <a:pos x="131" y="55"/>
                </a:cxn>
                <a:cxn ang="0">
                  <a:pos x="129" y="59"/>
                </a:cxn>
                <a:cxn ang="0">
                  <a:pos x="131" y="61"/>
                </a:cxn>
                <a:cxn ang="0">
                  <a:pos x="131" y="65"/>
                </a:cxn>
                <a:cxn ang="0">
                  <a:pos x="127" y="63"/>
                </a:cxn>
                <a:cxn ang="0">
                  <a:pos x="114" y="67"/>
                </a:cxn>
                <a:cxn ang="0">
                  <a:pos x="102" y="75"/>
                </a:cxn>
                <a:cxn ang="0">
                  <a:pos x="96" y="75"/>
                </a:cxn>
                <a:cxn ang="0">
                  <a:pos x="96" y="71"/>
                </a:cxn>
                <a:cxn ang="0">
                  <a:pos x="92" y="71"/>
                </a:cxn>
                <a:cxn ang="0">
                  <a:pos x="96" y="75"/>
                </a:cxn>
                <a:cxn ang="0">
                  <a:pos x="96" y="79"/>
                </a:cxn>
                <a:cxn ang="0">
                  <a:pos x="76" y="83"/>
                </a:cxn>
                <a:cxn ang="0">
                  <a:pos x="74" y="85"/>
                </a:cxn>
                <a:cxn ang="0">
                  <a:pos x="68" y="85"/>
                </a:cxn>
                <a:cxn ang="0">
                  <a:pos x="61" y="89"/>
                </a:cxn>
                <a:cxn ang="0">
                  <a:pos x="55" y="91"/>
                </a:cxn>
                <a:cxn ang="0">
                  <a:pos x="45" y="104"/>
                </a:cxn>
                <a:cxn ang="0">
                  <a:pos x="41" y="102"/>
                </a:cxn>
                <a:cxn ang="0">
                  <a:pos x="37" y="108"/>
                </a:cxn>
                <a:cxn ang="0">
                  <a:pos x="31" y="110"/>
                </a:cxn>
                <a:cxn ang="0">
                  <a:pos x="19" y="122"/>
                </a:cxn>
                <a:cxn ang="0">
                  <a:pos x="13" y="126"/>
                </a:cxn>
                <a:cxn ang="0">
                  <a:pos x="7" y="118"/>
                </a:cxn>
                <a:cxn ang="0">
                  <a:pos x="7" y="116"/>
                </a:cxn>
                <a:cxn ang="0">
                  <a:pos x="17" y="106"/>
                </a:cxn>
                <a:cxn ang="0">
                  <a:pos x="17" y="100"/>
                </a:cxn>
                <a:cxn ang="0">
                  <a:pos x="13" y="94"/>
                </a:cxn>
                <a:cxn ang="0">
                  <a:pos x="0" y="24"/>
                </a:cxn>
              </a:cxnLst>
              <a:rect l="0" t="0" r="r" b="b"/>
              <a:pathLst>
                <a:path w="131" h="126">
                  <a:moveTo>
                    <a:pt x="0" y="24"/>
                  </a:moveTo>
                  <a:lnTo>
                    <a:pt x="41" y="16"/>
                  </a:lnTo>
                  <a:lnTo>
                    <a:pt x="47" y="16"/>
                  </a:lnTo>
                  <a:lnTo>
                    <a:pt x="59" y="12"/>
                  </a:lnTo>
                  <a:lnTo>
                    <a:pt x="61" y="12"/>
                  </a:lnTo>
                  <a:lnTo>
                    <a:pt x="70" y="10"/>
                  </a:lnTo>
                  <a:lnTo>
                    <a:pt x="104" y="2"/>
                  </a:lnTo>
                  <a:lnTo>
                    <a:pt x="112" y="0"/>
                  </a:lnTo>
                  <a:lnTo>
                    <a:pt x="116" y="0"/>
                  </a:lnTo>
                  <a:lnTo>
                    <a:pt x="131" y="49"/>
                  </a:lnTo>
                  <a:lnTo>
                    <a:pt x="131" y="55"/>
                  </a:lnTo>
                  <a:lnTo>
                    <a:pt x="129" y="59"/>
                  </a:lnTo>
                  <a:lnTo>
                    <a:pt x="131" y="61"/>
                  </a:lnTo>
                  <a:lnTo>
                    <a:pt x="131" y="65"/>
                  </a:lnTo>
                  <a:lnTo>
                    <a:pt x="127" y="63"/>
                  </a:lnTo>
                  <a:lnTo>
                    <a:pt x="114" y="67"/>
                  </a:lnTo>
                  <a:lnTo>
                    <a:pt x="102" y="75"/>
                  </a:lnTo>
                  <a:lnTo>
                    <a:pt x="96" y="75"/>
                  </a:lnTo>
                  <a:lnTo>
                    <a:pt x="96" y="71"/>
                  </a:lnTo>
                  <a:lnTo>
                    <a:pt x="92" y="71"/>
                  </a:lnTo>
                  <a:lnTo>
                    <a:pt x="96" y="75"/>
                  </a:lnTo>
                  <a:lnTo>
                    <a:pt x="96" y="79"/>
                  </a:lnTo>
                  <a:lnTo>
                    <a:pt x="76" y="83"/>
                  </a:lnTo>
                  <a:lnTo>
                    <a:pt x="74" y="85"/>
                  </a:lnTo>
                  <a:lnTo>
                    <a:pt x="68" y="85"/>
                  </a:lnTo>
                  <a:lnTo>
                    <a:pt x="61" y="89"/>
                  </a:lnTo>
                  <a:lnTo>
                    <a:pt x="55" y="91"/>
                  </a:lnTo>
                  <a:lnTo>
                    <a:pt x="45" y="104"/>
                  </a:lnTo>
                  <a:lnTo>
                    <a:pt x="41" y="102"/>
                  </a:lnTo>
                  <a:lnTo>
                    <a:pt x="37" y="108"/>
                  </a:lnTo>
                  <a:lnTo>
                    <a:pt x="31" y="110"/>
                  </a:lnTo>
                  <a:lnTo>
                    <a:pt x="19" y="122"/>
                  </a:lnTo>
                  <a:lnTo>
                    <a:pt x="13" y="126"/>
                  </a:lnTo>
                  <a:lnTo>
                    <a:pt x="7" y="118"/>
                  </a:lnTo>
                  <a:lnTo>
                    <a:pt x="7" y="116"/>
                  </a:lnTo>
                  <a:lnTo>
                    <a:pt x="17" y="106"/>
                  </a:lnTo>
                  <a:lnTo>
                    <a:pt x="17" y="100"/>
                  </a:lnTo>
                  <a:lnTo>
                    <a:pt x="13" y="94"/>
                  </a:lnTo>
                  <a:lnTo>
                    <a:pt x="0" y="24"/>
                  </a:lnTo>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1" name="Freeform 433">
              <a:extLst>
                <a:ext uri="{FF2B5EF4-FFF2-40B4-BE49-F238E27FC236}">
                  <a16:creationId xmlns:a16="http://schemas.microsoft.com/office/drawing/2014/main" id="{9D97306F-F6EC-401B-ADB9-913E070AF16E}"/>
                </a:ext>
              </a:extLst>
            </p:cNvPr>
            <p:cNvSpPr>
              <a:spLocks/>
            </p:cNvSpPr>
            <p:nvPr/>
          </p:nvSpPr>
          <p:spPr bwMode="auto">
            <a:xfrm>
              <a:off x="11192639" y="2534451"/>
              <a:ext cx="215341" cy="433827"/>
            </a:xfrm>
            <a:custGeom>
              <a:avLst/>
              <a:gdLst/>
              <a:ahLst/>
              <a:cxnLst>
                <a:cxn ang="0">
                  <a:pos x="14" y="262"/>
                </a:cxn>
                <a:cxn ang="0">
                  <a:pos x="8" y="256"/>
                </a:cxn>
                <a:cxn ang="0">
                  <a:pos x="4" y="250"/>
                </a:cxn>
                <a:cxn ang="0">
                  <a:pos x="4" y="242"/>
                </a:cxn>
                <a:cxn ang="0">
                  <a:pos x="8" y="238"/>
                </a:cxn>
                <a:cxn ang="0">
                  <a:pos x="4" y="219"/>
                </a:cxn>
                <a:cxn ang="0">
                  <a:pos x="4" y="207"/>
                </a:cxn>
                <a:cxn ang="0">
                  <a:pos x="0" y="185"/>
                </a:cxn>
                <a:cxn ang="0">
                  <a:pos x="2" y="179"/>
                </a:cxn>
                <a:cxn ang="0">
                  <a:pos x="0" y="170"/>
                </a:cxn>
                <a:cxn ang="0">
                  <a:pos x="4" y="164"/>
                </a:cxn>
                <a:cxn ang="0">
                  <a:pos x="6" y="158"/>
                </a:cxn>
                <a:cxn ang="0">
                  <a:pos x="6" y="152"/>
                </a:cxn>
                <a:cxn ang="0">
                  <a:pos x="8" y="146"/>
                </a:cxn>
                <a:cxn ang="0">
                  <a:pos x="6" y="138"/>
                </a:cxn>
                <a:cxn ang="0">
                  <a:pos x="8" y="128"/>
                </a:cxn>
                <a:cxn ang="0">
                  <a:pos x="6" y="116"/>
                </a:cxn>
                <a:cxn ang="0">
                  <a:pos x="4" y="109"/>
                </a:cxn>
                <a:cxn ang="0">
                  <a:pos x="10" y="103"/>
                </a:cxn>
                <a:cxn ang="0">
                  <a:pos x="12" y="103"/>
                </a:cxn>
                <a:cxn ang="0">
                  <a:pos x="25" y="91"/>
                </a:cxn>
                <a:cxn ang="0">
                  <a:pos x="29" y="83"/>
                </a:cxn>
                <a:cxn ang="0">
                  <a:pos x="29" y="77"/>
                </a:cxn>
                <a:cxn ang="0">
                  <a:pos x="27" y="71"/>
                </a:cxn>
                <a:cxn ang="0">
                  <a:pos x="22" y="65"/>
                </a:cxn>
                <a:cxn ang="0">
                  <a:pos x="20" y="59"/>
                </a:cxn>
                <a:cxn ang="0">
                  <a:pos x="25" y="46"/>
                </a:cxn>
                <a:cxn ang="0">
                  <a:pos x="20" y="38"/>
                </a:cxn>
                <a:cxn ang="0">
                  <a:pos x="22" y="34"/>
                </a:cxn>
                <a:cxn ang="0">
                  <a:pos x="22" y="34"/>
                </a:cxn>
                <a:cxn ang="0">
                  <a:pos x="22" y="28"/>
                </a:cxn>
                <a:cxn ang="0">
                  <a:pos x="25" y="16"/>
                </a:cxn>
                <a:cxn ang="0">
                  <a:pos x="25" y="10"/>
                </a:cxn>
                <a:cxn ang="0">
                  <a:pos x="31" y="6"/>
                </a:cxn>
                <a:cxn ang="0">
                  <a:pos x="37" y="8"/>
                </a:cxn>
                <a:cxn ang="0">
                  <a:pos x="43" y="0"/>
                </a:cxn>
                <a:cxn ang="0">
                  <a:pos x="43" y="4"/>
                </a:cxn>
                <a:cxn ang="0">
                  <a:pos x="88" y="140"/>
                </a:cxn>
                <a:cxn ang="0">
                  <a:pos x="96" y="158"/>
                </a:cxn>
                <a:cxn ang="0">
                  <a:pos x="96" y="164"/>
                </a:cxn>
                <a:cxn ang="0">
                  <a:pos x="98" y="170"/>
                </a:cxn>
                <a:cxn ang="0">
                  <a:pos x="100" y="177"/>
                </a:cxn>
                <a:cxn ang="0">
                  <a:pos x="106" y="183"/>
                </a:cxn>
                <a:cxn ang="0">
                  <a:pos x="112" y="185"/>
                </a:cxn>
                <a:cxn ang="0">
                  <a:pos x="112" y="191"/>
                </a:cxn>
                <a:cxn ang="0">
                  <a:pos x="118" y="197"/>
                </a:cxn>
                <a:cxn ang="0">
                  <a:pos x="122" y="199"/>
                </a:cxn>
                <a:cxn ang="0">
                  <a:pos x="124" y="201"/>
                </a:cxn>
                <a:cxn ang="0">
                  <a:pos x="122" y="213"/>
                </a:cxn>
                <a:cxn ang="0">
                  <a:pos x="122" y="219"/>
                </a:cxn>
                <a:cxn ang="0">
                  <a:pos x="118" y="219"/>
                </a:cxn>
                <a:cxn ang="0">
                  <a:pos x="116" y="219"/>
                </a:cxn>
                <a:cxn ang="0">
                  <a:pos x="110" y="223"/>
                </a:cxn>
                <a:cxn ang="0">
                  <a:pos x="106" y="229"/>
                </a:cxn>
                <a:cxn ang="0">
                  <a:pos x="104" y="229"/>
                </a:cxn>
                <a:cxn ang="0">
                  <a:pos x="100" y="236"/>
                </a:cxn>
                <a:cxn ang="0">
                  <a:pos x="92" y="244"/>
                </a:cxn>
                <a:cxn ang="0">
                  <a:pos x="14" y="262"/>
                </a:cxn>
              </a:cxnLst>
              <a:rect l="0" t="0" r="r" b="b"/>
              <a:pathLst>
                <a:path w="124" h="262">
                  <a:moveTo>
                    <a:pt x="14" y="262"/>
                  </a:moveTo>
                  <a:lnTo>
                    <a:pt x="8" y="256"/>
                  </a:lnTo>
                  <a:lnTo>
                    <a:pt x="4" y="250"/>
                  </a:lnTo>
                  <a:lnTo>
                    <a:pt x="4" y="242"/>
                  </a:lnTo>
                  <a:lnTo>
                    <a:pt x="8" y="238"/>
                  </a:lnTo>
                  <a:lnTo>
                    <a:pt x="4" y="219"/>
                  </a:lnTo>
                  <a:lnTo>
                    <a:pt x="4" y="207"/>
                  </a:lnTo>
                  <a:lnTo>
                    <a:pt x="0" y="185"/>
                  </a:lnTo>
                  <a:lnTo>
                    <a:pt x="2" y="179"/>
                  </a:lnTo>
                  <a:lnTo>
                    <a:pt x="0" y="170"/>
                  </a:lnTo>
                  <a:lnTo>
                    <a:pt x="4" y="164"/>
                  </a:lnTo>
                  <a:lnTo>
                    <a:pt x="6" y="158"/>
                  </a:lnTo>
                  <a:lnTo>
                    <a:pt x="6" y="152"/>
                  </a:lnTo>
                  <a:lnTo>
                    <a:pt x="8" y="146"/>
                  </a:lnTo>
                  <a:lnTo>
                    <a:pt x="6" y="138"/>
                  </a:lnTo>
                  <a:lnTo>
                    <a:pt x="8" y="128"/>
                  </a:lnTo>
                  <a:lnTo>
                    <a:pt x="6" y="116"/>
                  </a:lnTo>
                  <a:lnTo>
                    <a:pt x="4" y="109"/>
                  </a:lnTo>
                  <a:lnTo>
                    <a:pt x="10" y="103"/>
                  </a:lnTo>
                  <a:lnTo>
                    <a:pt x="12" y="103"/>
                  </a:lnTo>
                  <a:lnTo>
                    <a:pt x="25" y="91"/>
                  </a:lnTo>
                  <a:lnTo>
                    <a:pt x="29" y="83"/>
                  </a:lnTo>
                  <a:lnTo>
                    <a:pt x="29" y="77"/>
                  </a:lnTo>
                  <a:lnTo>
                    <a:pt x="27" y="71"/>
                  </a:lnTo>
                  <a:lnTo>
                    <a:pt x="22" y="65"/>
                  </a:lnTo>
                  <a:lnTo>
                    <a:pt x="20" y="59"/>
                  </a:lnTo>
                  <a:lnTo>
                    <a:pt x="25" y="46"/>
                  </a:lnTo>
                  <a:lnTo>
                    <a:pt x="20" y="38"/>
                  </a:lnTo>
                  <a:lnTo>
                    <a:pt x="22" y="34"/>
                  </a:lnTo>
                  <a:lnTo>
                    <a:pt x="22" y="34"/>
                  </a:lnTo>
                  <a:lnTo>
                    <a:pt x="22" y="28"/>
                  </a:lnTo>
                  <a:lnTo>
                    <a:pt x="25" y="16"/>
                  </a:lnTo>
                  <a:lnTo>
                    <a:pt x="25" y="10"/>
                  </a:lnTo>
                  <a:lnTo>
                    <a:pt x="31" y="6"/>
                  </a:lnTo>
                  <a:lnTo>
                    <a:pt x="37" y="8"/>
                  </a:lnTo>
                  <a:lnTo>
                    <a:pt x="43" y="0"/>
                  </a:lnTo>
                  <a:lnTo>
                    <a:pt x="43" y="4"/>
                  </a:lnTo>
                  <a:lnTo>
                    <a:pt x="88" y="140"/>
                  </a:lnTo>
                  <a:lnTo>
                    <a:pt x="96" y="158"/>
                  </a:lnTo>
                  <a:lnTo>
                    <a:pt x="96" y="164"/>
                  </a:lnTo>
                  <a:lnTo>
                    <a:pt x="98" y="170"/>
                  </a:lnTo>
                  <a:lnTo>
                    <a:pt x="100" y="177"/>
                  </a:lnTo>
                  <a:lnTo>
                    <a:pt x="106" y="183"/>
                  </a:lnTo>
                  <a:lnTo>
                    <a:pt x="112" y="185"/>
                  </a:lnTo>
                  <a:lnTo>
                    <a:pt x="112" y="191"/>
                  </a:lnTo>
                  <a:lnTo>
                    <a:pt x="118" y="197"/>
                  </a:lnTo>
                  <a:lnTo>
                    <a:pt x="122" y="199"/>
                  </a:lnTo>
                  <a:lnTo>
                    <a:pt x="124" y="201"/>
                  </a:lnTo>
                  <a:lnTo>
                    <a:pt x="122" y="213"/>
                  </a:lnTo>
                  <a:lnTo>
                    <a:pt x="122" y="219"/>
                  </a:lnTo>
                  <a:lnTo>
                    <a:pt x="118" y="219"/>
                  </a:lnTo>
                  <a:lnTo>
                    <a:pt x="116" y="219"/>
                  </a:lnTo>
                  <a:lnTo>
                    <a:pt x="110" y="223"/>
                  </a:lnTo>
                  <a:lnTo>
                    <a:pt x="106" y="229"/>
                  </a:lnTo>
                  <a:lnTo>
                    <a:pt x="104" y="229"/>
                  </a:lnTo>
                  <a:lnTo>
                    <a:pt x="100" y="236"/>
                  </a:lnTo>
                  <a:lnTo>
                    <a:pt x="92" y="244"/>
                  </a:lnTo>
                  <a:lnTo>
                    <a:pt x="14" y="262"/>
                  </a:lnTo>
                </a:path>
              </a:pathLst>
            </a:custGeom>
            <a:no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2" name="Freeform 434">
              <a:extLst>
                <a:ext uri="{FF2B5EF4-FFF2-40B4-BE49-F238E27FC236}">
                  <a16:creationId xmlns:a16="http://schemas.microsoft.com/office/drawing/2014/main" id="{31F9B385-4A62-4AAA-B908-829B79D2382E}"/>
                </a:ext>
              </a:extLst>
            </p:cNvPr>
            <p:cNvSpPr>
              <a:spLocks/>
            </p:cNvSpPr>
            <p:nvPr/>
          </p:nvSpPr>
          <p:spPr bwMode="auto">
            <a:xfrm rot="199019">
              <a:off x="11261339" y="2157398"/>
              <a:ext cx="603381" cy="723597"/>
            </a:xfrm>
            <a:custGeom>
              <a:avLst/>
              <a:gdLst/>
              <a:ahLst/>
              <a:cxnLst>
                <a:cxn ang="0">
                  <a:pos x="10" y="236"/>
                </a:cxn>
                <a:cxn ang="0">
                  <a:pos x="16" y="221"/>
                </a:cxn>
                <a:cxn ang="0">
                  <a:pos x="16" y="211"/>
                </a:cxn>
                <a:cxn ang="0">
                  <a:pos x="22" y="197"/>
                </a:cxn>
                <a:cxn ang="0">
                  <a:pos x="36" y="168"/>
                </a:cxn>
                <a:cxn ang="0">
                  <a:pos x="28" y="144"/>
                </a:cxn>
                <a:cxn ang="0">
                  <a:pos x="32" y="91"/>
                </a:cxn>
                <a:cxn ang="0">
                  <a:pos x="71" y="8"/>
                </a:cxn>
                <a:cxn ang="0">
                  <a:pos x="89" y="28"/>
                </a:cxn>
                <a:cxn ang="0">
                  <a:pos x="106" y="12"/>
                </a:cxn>
                <a:cxn ang="0">
                  <a:pos x="124" y="0"/>
                </a:cxn>
                <a:cxn ang="0">
                  <a:pos x="155" y="16"/>
                </a:cxn>
                <a:cxn ang="0">
                  <a:pos x="195" y="118"/>
                </a:cxn>
                <a:cxn ang="0">
                  <a:pos x="197" y="136"/>
                </a:cxn>
                <a:cxn ang="0">
                  <a:pos x="211" y="144"/>
                </a:cxn>
                <a:cxn ang="0">
                  <a:pos x="228" y="144"/>
                </a:cxn>
                <a:cxn ang="0">
                  <a:pos x="232" y="162"/>
                </a:cxn>
                <a:cxn ang="0">
                  <a:pos x="242" y="181"/>
                </a:cxn>
                <a:cxn ang="0">
                  <a:pos x="256" y="177"/>
                </a:cxn>
                <a:cxn ang="0">
                  <a:pos x="260" y="199"/>
                </a:cxn>
                <a:cxn ang="0">
                  <a:pos x="268" y="197"/>
                </a:cxn>
                <a:cxn ang="0">
                  <a:pos x="268" y="219"/>
                </a:cxn>
                <a:cxn ang="0">
                  <a:pos x="258" y="229"/>
                </a:cxn>
                <a:cxn ang="0">
                  <a:pos x="250" y="231"/>
                </a:cxn>
                <a:cxn ang="0">
                  <a:pos x="240" y="242"/>
                </a:cxn>
                <a:cxn ang="0">
                  <a:pos x="230" y="240"/>
                </a:cxn>
                <a:cxn ang="0">
                  <a:pos x="228" y="260"/>
                </a:cxn>
                <a:cxn ang="0">
                  <a:pos x="224" y="254"/>
                </a:cxn>
                <a:cxn ang="0">
                  <a:pos x="220" y="268"/>
                </a:cxn>
                <a:cxn ang="0">
                  <a:pos x="201" y="264"/>
                </a:cxn>
                <a:cxn ang="0">
                  <a:pos x="189" y="268"/>
                </a:cxn>
                <a:cxn ang="0">
                  <a:pos x="193" y="286"/>
                </a:cxn>
                <a:cxn ang="0">
                  <a:pos x="175" y="280"/>
                </a:cxn>
                <a:cxn ang="0">
                  <a:pos x="171" y="268"/>
                </a:cxn>
                <a:cxn ang="0">
                  <a:pos x="159" y="278"/>
                </a:cxn>
                <a:cxn ang="0">
                  <a:pos x="161" y="297"/>
                </a:cxn>
                <a:cxn ang="0">
                  <a:pos x="163" y="315"/>
                </a:cxn>
                <a:cxn ang="0">
                  <a:pos x="148" y="325"/>
                </a:cxn>
                <a:cxn ang="0">
                  <a:pos x="140" y="337"/>
                </a:cxn>
                <a:cxn ang="0">
                  <a:pos x="134" y="333"/>
                </a:cxn>
                <a:cxn ang="0">
                  <a:pos x="132" y="335"/>
                </a:cxn>
                <a:cxn ang="0">
                  <a:pos x="130" y="337"/>
                </a:cxn>
                <a:cxn ang="0">
                  <a:pos x="122" y="341"/>
                </a:cxn>
                <a:cxn ang="0">
                  <a:pos x="116" y="333"/>
                </a:cxn>
                <a:cxn ang="0">
                  <a:pos x="114" y="339"/>
                </a:cxn>
                <a:cxn ang="0">
                  <a:pos x="122" y="362"/>
                </a:cxn>
                <a:cxn ang="0">
                  <a:pos x="114" y="356"/>
                </a:cxn>
                <a:cxn ang="0">
                  <a:pos x="110" y="362"/>
                </a:cxn>
                <a:cxn ang="0">
                  <a:pos x="95" y="370"/>
                </a:cxn>
                <a:cxn ang="0">
                  <a:pos x="91" y="390"/>
                </a:cxn>
                <a:cxn ang="0">
                  <a:pos x="85" y="413"/>
                </a:cxn>
                <a:cxn ang="0">
                  <a:pos x="83" y="431"/>
                </a:cxn>
                <a:cxn ang="0">
                  <a:pos x="69" y="429"/>
                </a:cxn>
                <a:cxn ang="0">
                  <a:pos x="57" y="415"/>
                </a:cxn>
                <a:cxn ang="0">
                  <a:pos x="53" y="396"/>
                </a:cxn>
                <a:cxn ang="0">
                  <a:pos x="0" y="238"/>
                </a:cxn>
              </a:cxnLst>
              <a:rect l="0" t="0" r="r" b="b"/>
              <a:pathLst>
                <a:path w="277" h="437">
                  <a:moveTo>
                    <a:pt x="0" y="238"/>
                  </a:moveTo>
                  <a:lnTo>
                    <a:pt x="4" y="234"/>
                  </a:lnTo>
                  <a:lnTo>
                    <a:pt x="10" y="236"/>
                  </a:lnTo>
                  <a:lnTo>
                    <a:pt x="16" y="234"/>
                  </a:lnTo>
                  <a:lnTo>
                    <a:pt x="14" y="227"/>
                  </a:lnTo>
                  <a:lnTo>
                    <a:pt x="16" y="221"/>
                  </a:lnTo>
                  <a:lnTo>
                    <a:pt x="18" y="221"/>
                  </a:lnTo>
                  <a:lnTo>
                    <a:pt x="22" y="223"/>
                  </a:lnTo>
                  <a:lnTo>
                    <a:pt x="16" y="211"/>
                  </a:lnTo>
                  <a:lnTo>
                    <a:pt x="18" y="209"/>
                  </a:lnTo>
                  <a:lnTo>
                    <a:pt x="18" y="203"/>
                  </a:lnTo>
                  <a:lnTo>
                    <a:pt x="22" y="197"/>
                  </a:lnTo>
                  <a:lnTo>
                    <a:pt x="32" y="185"/>
                  </a:lnTo>
                  <a:lnTo>
                    <a:pt x="30" y="181"/>
                  </a:lnTo>
                  <a:lnTo>
                    <a:pt x="36" y="168"/>
                  </a:lnTo>
                  <a:lnTo>
                    <a:pt x="30" y="162"/>
                  </a:lnTo>
                  <a:lnTo>
                    <a:pt x="30" y="150"/>
                  </a:lnTo>
                  <a:lnTo>
                    <a:pt x="28" y="144"/>
                  </a:lnTo>
                  <a:lnTo>
                    <a:pt x="30" y="126"/>
                  </a:lnTo>
                  <a:lnTo>
                    <a:pt x="36" y="118"/>
                  </a:lnTo>
                  <a:lnTo>
                    <a:pt x="32" y="91"/>
                  </a:lnTo>
                  <a:lnTo>
                    <a:pt x="61" y="8"/>
                  </a:lnTo>
                  <a:lnTo>
                    <a:pt x="65" y="8"/>
                  </a:lnTo>
                  <a:lnTo>
                    <a:pt x="71" y="8"/>
                  </a:lnTo>
                  <a:lnTo>
                    <a:pt x="75" y="20"/>
                  </a:lnTo>
                  <a:lnTo>
                    <a:pt x="83" y="26"/>
                  </a:lnTo>
                  <a:lnTo>
                    <a:pt x="89" y="28"/>
                  </a:lnTo>
                  <a:lnTo>
                    <a:pt x="95" y="22"/>
                  </a:lnTo>
                  <a:lnTo>
                    <a:pt x="102" y="18"/>
                  </a:lnTo>
                  <a:lnTo>
                    <a:pt x="106" y="12"/>
                  </a:lnTo>
                  <a:lnTo>
                    <a:pt x="112" y="10"/>
                  </a:lnTo>
                  <a:lnTo>
                    <a:pt x="116" y="4"/>
                  </a:lnTo>
                  <a:lnTo>
                    <a:pt x="124" y="0"/>
                  </a:lnTo>
                  <a:lnTo>
                    <a:pt x="130" y="2"/>
                  </a:lnTo>
                  <a:lnTo>
                    <a:pt x="142" y="8"/>
                  </a:lnTo>
                  <a:lnTo>
                    <a:pt x="155" y="16"/>
                  </a:lnTo>
                  <a:lnTo>
                    <a:pt x="161" y="18"/>
                  </a:lnTo>
                  <a:lnTo>
                    <a:pt x="187" y="97"/>
                  </a:lnTo>
                  <a:lnTo>
                    <a:pt x="195" y="118"/>
                  </a:lnTo>
                  <a:lnTo>
                    <a:pt x="195" y="124"/>
                  </a:lnTo>
                  <a:lnTo>
                    <a:pt x="197" y="130"/>
                  </a:lnTo>
                  <a:lnTo>
                    <a:pt x="197" y="136"/>
                  </a:lnTo>
                  <a:lnTo>
                    <a:pt x="199" y="140"/>
                  </a:lnTo>
                  <a:lnTo>
                    <a:pt x="205" y="140"/>
                  </a:lnTo>
                  <a:lnTo>
                    <a:pt x="211" y="144"/>
                  </a:lnTo>
                  <a:lnTo>
                    <a:pt x="218" y="144"/>
                  </a:lnTo>
                  <a:lnTo>
                    <a:pt x="224" y="142"/>
                  </a:lnTo>
                  <a:lnTo>
                    <a:pt x="228" y="144"/>
                  </a:lnTo>
                  <a:lnTo>
                    <a:pt x="226" y="152"/>
                  </a:lnTo>
                  <a:lnTo>
                    <a:pt x="228" y="156"/>
                  </a:lnTo>
                  <a:lnTo>
                    <a:pt x="232" y="162"/>
                  </a:lnTo>
                  <a:lnTo>
                    <a:pt x="232" y="170"/>
                  </a:lnTo>
                  <a:lnTo>
                    <a:pt x="236" y="177"/>
                  </a:lnTo>
                  <a:lnTo>
                    <a:pt x="242" y="181"/>
                  </a:lnTo>
                  <a:lnTo>
                    <a:pt x="246" y="177"/>
                  </a:lnTo>
                  <a:lnTo>
                    <a:pt x="252" y="177"/>
                  </a:lnTo>
                  <a:lnTo>
                    <a:pt x="256" y="177"/>
                  </a:lnTo>
                  <a:lnTo>
                    <a:pt x="256" y="179"/>
                  </a:lnTo>
                  <a:lnTo>
                    <a:pt x="268" y="191"/>
                  </a:lnTo>
                  <a:lnTo>
                    <a:pt x="260" y="199"/>
                  </a:lnTo>
                  <a:lnTo>
                    <a:pt x="266" y="205"/>
                  </a:lnTo>
                  <a:lnTo>
                    <a:pt x="271" y="199"/>
                  </a:lnTo>
                  <a:lnTo>
                    <a:pt x="268" y="197"/>
                  </a:lnTo>
                  <a:lnTo>
                    <a:pt x="277" y="203"/>
                  </a:lnTo>
                  <a:lnTo>
                    <a:pt x="275" y="209"/>
                  </a:lnTo>
                  <a:lnTo>
                    <a:pt x="268" y="219"/>
                  </a:lnTo>
                  <a:lnTo>
                    <a:pt x="262" y="223"/>
                  </a:lnTo>
                  <a:lnTo>
                    <a:pt x="254" y="223"/>
                  </a:lnTo>
                  <a:lnTo>
                    <a:pt x="258" y="229"/>
                  </a:lnTo>
                  <a:lnTo>
                    <a:pt x="252" y="227"/>
                  </a:lnTo>
                  <a:lnTo>
                    <a:pt x="252" y="231"/>
                  </a:lnTo>
                  <a:lnTo>
                    <a:pt x="250" y="231"/>
                  </a:lnTo>
                  <a:lnTo>
                    <a:pt x="246" y="236"/>
                  </a:lnTo>
                  <a:lnTo>
                    <a:pt x="246" y="242"/>
                  </a:lnTo>
                  <a:lnTo>
                    <a:pt x="240" y="242"/>
                  </a:lnTo>
                  <a:lnTo>
                    <a:pt x="238" y="248"/>
                  </a:lnTo>
                  <a:lnTo>
                    <a:pt x="236" y="246"/>
                  </a:lnTo>
                  <a:lnTo>
                    <a:pt x="230" y="240"/>
                  </a:lnTo>
                  <a:lnTo>
                    <a:pt x="228" y="248"/>
                  </a:lnTo>
                  <a:lnTo>
                    <a:pt x="230" y="252"/>
                  </a:lnTo>
                  <a:lnTo>
                    <a:pt x="228" y="260"/>
                  </a:lnTo>
                  <a:lnTo>
                    <a:pt x="226" y="252"/>
                  </a:lnTo>
                  <a:lnTo>
                    <a:pt x="226" y="260"/>
                  </a:lnTo>
                  <a:lnTo>
                    <a:pt x="224" y="254"/>
                  </a:lnTo>
                  <a:lnTo>
                    <a:pt x="220" y="256"/>
                  </a:lnTo>
                  <a:lnTo>
                    <a:pt x="222" y="262"/>
                  </a:lnTo>
                  <a:lnTo>
                    <a:pt x="220" y="268"/>
                  </a:lnTo>
                  <a:lnTo>
                    <a:pt x="216" y="262"/>
                  </a:lnTo>
                  <a:lnTo>
                    <a:pt x="199" y="258"/>
                  </a:lnTo>
                  <a:lnTo>
                    <a:pt x="201" y="264"/>
                  </a:lnTo>
                  <a:lnTo>
                    <a:pt x="195" y="268"/>
                  </a:lnTo>
                  <a:lnTo>
                    <a:pt x="189" y="262"/>
                  </a:lnTo>
                  <a:lnTo>
                    <a:pt x="189" y="268"/>
                  </a:lnTo>
                  <a:lnTo>
                    <a:pt x="189" y="274"/>
                  </a:lnTo>
                  <a:lnTo>
                    <a:pt x="189" y="280"/>
                  </a:lnTo>
                  <a:lnTo>
                    <a:pt x="193" y="286"/>
                  </a:lnTo>
                  <a:lnTo>
                    <a:pt x="185" y="284"/>
                  </a:lnTo>
                  <a:lnTo>
                    <a:pt x="173" y="284"/>
                  </a:lnTo>
                  <a:lnTo>
                    <a:pt x="175" y="280"/>
                  </a:lnTo>
                  <a:lnTo>
                    <a:pt x="175" y="272"/>
                  </a:lnTo>
                  <a:lnTo>
                    <a:pt x="169" y="274"/>
                  </a:lnTo>
                  <a:lnTo>
                    <a:pt x="171" y="268"/>
                  </a:lnTo>
                  <a:lnTo>
                    <a:pt x="167" y="262"/>
                  </a:lnTo>
                  <a:lnTo>
                    <a:pt x="169" y="272"/>
                  </a:lnTo>
                  <a:lnTo>
                    <a:pt x="159" y="278"/>
                  </a:lnTo>
                  <a:lnTo>
                    <a:pt x="163" y="284"/>
                  </a:lnTo>
                  <a:lnTo>
                    <a:pt x="163" y="290"/>
                  </a:lnTo>
                  <a:lnTo>
                    <a:pt x="161" y="297"/>
                  </a:lnTo>
                  <a:lnTo>
                    <a:pt x="161" y="303"/>
                  </a:lnTo>
                  <a:lnTo>
                    <a:pt x="161" y="309"/>
                  </a:lnTo>
                  <a:lnTo>
                    <a:pt x="163" y="315"/>
                  </a:lnTo>
                  <a:lnTo>
                    <a:pt x="159" y="321"/>
                  </a:lnTo>
                  <a:lnTo>
                    <a:pt x="157" y="327"/>
                  </a:lnTo>
                  <a:lnTo>
                    <a:pt x="148" y="325"/>
                  </a:lnTo>
                  <a:lnTo>
                    <a:pt x="142" y="325"/>
                  </a:lnTo>
                  <a:lnTo>
                    <a:pt x="140" y="331"/>
                  </a:lnTo>
                  <a:lnTo>
                    <a:pt x="140" y="337"/>
                  </a:lnTo>
                  <a:lnTo>
                    <a:pt x="140" y="343"/>
                  </a:lnTo>
                  <a:lnTo>
                    <a:pt x="134" y="339"/>
                  </a:lnTo>
                  <a:lnTo>
                    <a:pt x="134" y="333"/>
                  </a:lnTo>
                  <a:lnTo>
                    <a:pt x="134" y="327"/>
                  </a:lnTo>
                  <a:lnTo>
                    <a:pt x="132" y="329"/>
                  </a:lnTo>
                  <a:lnTo>
                    <a:pt x="132" y="335"/>
                  </a:lnTo>
                  <a:lnTo>
                    <a:pt x="134" y="345"/>
                  </a:lnTo>
                  <a:lnTo>
                    <a:pt x="128" y="343"/>
                  </a:lnTo>
                  <a:lnTo>
                    <a:pt x="130" y="337"/>
                  </a:lnTo>
                  <a:lnTo>
                    <a:pt x="126" y="331"/>
                  </a:lnTo>
                  <a:lnTo>
                    <a:pt x="124" y="333"/>
                  </a:lnTo>
                  <a:lnTo>
                    <a:pt x="122" y="341"/>
                  </a:lnTo>
                  <a:lnTo>
                    <a:pt x="128" y="347"/>
                  </a:lnTo>
                  <a:lnTo>
                    <a:pt x="126" y="354"/>
                  </a:lnTo>
                  <a:lnTo>
                    <a:pt x="116" y="333"/>
                  </a:lnTo>
                  <a:lnTo>
                    <a:pt x="116" y="327"/>
                  </a:lnTo>
                  <a:lnTo>
                    <a:pt x="114" y="333"/>
                  </a:lnTo>
                  <a:lnTo>
                    <a:pt x="114" y="339"/>
                  </a:lnTo>
                  <a:lnTo>
                    <a:pt x="116" y="337"/>
                  </a:lnTo>
                  <a:lnTo>
                    <a:pt x="124" y="356"/>
                  </a:lnTo>
                  <a:lnTo>
                    <a:pt x="122" y="362"/>
                  </a:lnTo>
                  <a:lnTo>
                    <a:pt x="118" y="349"/>
                  </a:lnTo>
                  <a:lnTo>
                    <a:pt x="116" y="349"/>
                  </a:lnTo>
                  <a:lnTo>
                    <a:pt x="114" y="356"/>
                  </a:lnTo>
                  <a:lnTo>
                    <a:pt x="112" y="362"/>
                  </a:lnTo>
                  <a:lnTo>
                    <a:pt x="110" y="356"/>
                  </a:lnTo>
                  <a:lnTo>
                    <a:pt x="110" y="362"/>
                  </a:lnTo>
                  <a:lnTo>
                    <a:pt x="108" y="349"/>
                  </a:lnTo>
                  <a:lnTo>
                    <a:pt x="98" y="364"/>
                  </a:lnTo>
                  <a:lnTo>
                    <a:pt x="95" y="370"/>
                  </a:lnTo>
                  <a:lnTo>
                    <a:pt x="95" y="376"/>
                  </a:lnTo>
                  <a:lnTo>
                    <a:pt x="100" y="376"/>
                  </a:lnTo>
                  <a:lnTo>
                    <a:pt x="91" y="390"/>
                  </a:lnTo>
                  <a:lnTo>
                    <a:pt x="95" y="394"/>
                  </a:lnTo>
                  <a:lnTo>
                    <a:pt x="91" y="406"/>
                  </a:lnTo>
                  <a:lnTo>
                    <a:pt x="85" y="413"/>
                  </a:lnTo>
                  <a:lnTo>
                    <a:pt x="85" y="419"/>
                  </a:lnTo>
                  <a:lnTo>
                    <a:pt x="87" y="425"/>
                  </a:lnTo>
                  <a:lnTo>
                    <a:pt x="83" y="431"/>
                  </a:lnTo>
                  <a:lnTo>
                    <a:pt x="79" y="437"/>
                  </a:lnTo>
                  <a:lnTo>
                    <a:pt x="75" y="435"/>
                  </a:lnTo>
                  <a:lnTo>
                    <a:pt x="69" y="429"/>
                  </a:lnTo>
                  <a:lnTo>
                    <a:pt x="69" y="423"/>
                  </a:lnTo>
                  <a:lnTo>
                    <a:pt x="63" y="421"/>
                  </a:lnTo>
                  <a:lnTo>
                    <a:pt x="57" y="415"/>
                  </a:lnTo>
                  <a:lnTo>
                    <a:pt x="55" y="408"/>
                  </a:lnTo>
                  <a:lnTo>
                    <a:pt x="53" y="402"/>
                  </a:lnTo>
                  <a:lnTo>
                    <a:pt x="53" y="396"/>
                  </a:lnTo>
                  <a:lnTo>
                    <a:pt x="45" y="378"/>
                  </a:lnTo>
                  <a:lnTo>
                    <a:pt x="0" y="242"/>
                  </a:lnTo>
                  <a:lnTo>
                    <a:pt x="0" y="238"/>
                  </a:lnTo>
                  <a:close/>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3" name="Freeform 437">
              <a:extLst>
                <a:ext uri="{FF2B5EF4-FFF2-40B4-BE49-F238E27FC236}">
                  <a16:creationId xmlns:a16="http://schemas.microsoft.com/office/drawing/2014/main" id="{A73C9D8B-4198-4C31-B626-F918DC3E6203}"/>
                </a:ext>
              </a:extLst>
            </p:cNvPr>
            <p:cNvSpPr>
              <a:spLocks/>
            </p:cNvSpPr>
            <p:nvPr/>
          </p:nvSpPr>
          <p:spPr bwMode="auto">
            <a:xfrm>
              <a:off x="11319556" y="3049413"/>
              <a:ext cx="67176" cy="117565"/>
            </a:xfrm>
            <a:custGeom>
              <a:avLst/>
              <a:gdLst/>
              <a:ahLst/>
              <a:cxnLst>
                <a:cxn ang="0">
                  <a:pos x="0" y="6"/>
                </a:cxn>
                <a:cxn ang="0">
                  <a:pos x="23" y="0"/>
                </a:cxn>
                <a:cxn ang="0">
                  <a:pos x="29" y="4"/>
                </a:cxn>
                <a:cxn ang="0">
                  <a:pos x="31" y="8"/>
                </a:cxn>
                <a:cxn ang="0">
                  <a:pos x="35" y="10"/>
                </a:cxn>
                <a:cxn ang="0">
                  <a:pos x="35" y="16"/>
                </a:cxn>
                <a:cxn ang="0">
                  <a:pos x="39" y="20"/>
                </a:cxn>
                <a:cxn ang="0">
                  <a:pos x="41" y="20"/>
                </a:cxn>
                <a:cxn ang="0">
                  <a:pos x="37" y="22"/>
                </a:cxn>
                <a:cxn ang="0">
                  <a:pos x="33" y="16"/>
                </a:cxn>
                <a:cxn ang="0">
                  <a:pos x="35" y="22"/>
                </a:cxn>
                <a:cxn ang="0">
                  <a:pos x="33" y="28"/>
                </a:cxn>
                <a:cxn ang="0">
                  <a:pos x="35" y="34"/>
                </a:cxn>
                <a:cxn ang="0">
                  <a:pos x="37" y="41"/>
                </a:cxn>
                <a:cxn ang="0">
                  <a:pos x="39" y="49"/>
                </a:cxn>
                <a:cxn ang="0">
                  <a:pos x="37" y="55"/>
                </a:cxn>
                <a:cxn ang="0">
                  <a:pos x="21" y="67"/>
                </a:cxn>
                <a:cxn ang="0">
                  <a:pos x="15" y="71"/>
                </a:cxn>
                <a:cxn ang="0">
                  <a:pos x="15" y="67"/>
                </a:cxn>
                <a:cxn ang="0">
                  <a:pos x="13" y="65"/>
                </a:cxn>
                <a:cxn ang="0">
                  <a:pos x="15" y="61"/>
                </a:cxn>
                <a:cxn ang="0">
                  <a:pos x="15" y="55"/>
                </a:cxn>
                <a:cxn ang="0">
                  <a:pos x="0" y="6"/>
                </a:cxn>
              </a:cxnLst>
              <a:rect l="0" t="0" r="r" b="b"/>
              <a:pathLst>
                <a:path w="41" h="71">
                  <a:moveTo>
                    <a:pt x="0" y="6"/>
                  </a:moveTo>
                  <a:lnTo>
                    <a:pt x="23" y="0"/>
                  </a:lnTo>
                  <a:lnTo>
                    <a:pt x="29" y="4"/>
                  </a:lnTo>
                  <a:lnTo>
                    <a:pt x="31" y="8"/>
                  </a:lnTo>
                  <a:lnTo>
                    <a:pt x="35" y="10"/>
                  </a:lnTo>
                  <a:lnTo>
                    <a:pt x="35" y="16"/>
                  </a:lnTo>
                  <a:lnTo>
                    <a:pt x="39" y="20"/>
                  </a:lnTo>
                  <a:lnTo>
                    <a:pt x="41" y="20"/>
                  </a:lnTo>
                  <a:lnTo>
                    <a:pt x="37" y="22"/>
                  </a:lnTo>
                  <a:lnTo>
                    <a:pt x="33" y="16"/>
                  </a:lnTo>
                  <a:lnTo>
                    <a:pt x="35" y="22"/>
                  </a:lnTo>
                  <a:lnTo>
                    <a:pt x="33" y="28"/>
                  </a:lnTo>
                  <a:lnTo>
                    <a:pt x="35" y="34"/>
                  </a:lnTo>
                  <a:lnTo>
                    <a:pt x="37" y="41"/>
                  </a:lnTo>
                  <a:lnTo>
                    <a:pt x="39" y="49"/>
                  </a:lnTo>
                  <a:lnTo>
                    <a:pt x="37" y="55"/>
                  </a:lnTo>
                  <a:lnTo>
                    <a:pt x="21" y="67"/>
                  </a:lnTo>
                  <a:lnTo>
                    <a:pt x="15" y="71"/>
                  </a:lnTo>
                  <a:lnTo>
                    <a:pt x="15" y="67"/>
                  </a:lnTo>
                  <a:lnTo>
                    <a:pt x="13" y="65"/>
                  </a:lnTo>
                  <a:lnTo>
                    <a:pt x="15" y="61"/>
                  </a:lnTo>
                  <a:lnTo>
                    <a:pt x="15" y="55"/>
                  </a:lnTo>
                  <a:lnTo>
                    <a:pt x="0" y="6"/>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4" name="Freeform 519">
              <a:extLst>
                <a:ext uri="{FF2B5EF4-FFF2-40B4-BE49-F238E27FC236}">
                  <a16:creationId xmlns:a16="http://schemas.microsoft.com/office/drawing/2014/main" id="{D796CBDA-EA5E-4FDE-92A2-07D707BC34D0}"/>
                </a:ext>
              </a:extLst>
            </p:cNvPr>
            <p:cNvSpPr>
              <a:spLocks/>
            </p:cNvSpPr>
            <p:nvPr/>
          </p:nvSpPr>
          <p:spPr bwMode="auto">
            <a:xfrm>
              <a:off x="11122945" y="3203406"/>
              <a:ext cx="221188" cy="139090"/>
            </a:xfrm>
            <a:custGeom>
              <a:avLst/>
              <a:gdLst/>
              <a:ahLst/>
              <a:cxnLst>
                <a:cxn ang="0">
                  <a:pos x="41" y="66"/>
                </a:cxn>
                <a:cxn ang="0">
                  <a:pos x="43" y="66"/>
                </a:cxn>
                <a:cxn ang="0">
                  <a:pos x="51" y="59"/>
                </a:cxn>
                <a:cxn ang="0">
                  <a:pos x="57" y="57"/>
                </a:cxn>
                <a:cxn ang="0">
                  <a:pos x="70" y="49"/>
                </a:cxn>
                <a:cxn ang="0">
                  <a:pos x="76" y="47"/>
                </a:cxn>
                <a:cxn ang="0">
                  <a:pos x="82" y="43"/>
                </a:cxn>
                <a:cxn ang="0">
                  <a:pos x="88" y="43"/>
                </a:cxn>
                <a:cxn ang="0">
                  <a:pos x="100" y="33"/>
                </a:cxn>
                <a:cxn ang="0">
                  <a:pos x="102" y="29"/>
                </a:cxn>
                <a:cxn ang="0">
                  <a:pos x="108" y="27"/>
                </a:cxn>
                <a:cxn ang="0">
                  <a:pos x="120" y="17"/>
                </a:cxn>
                <a:cxn ang="0">
                  <a:pos x="127" y="13"/>
                </a:cxn>
                <a:cxn ang="0">
                  <a:pos x="135" y="2"/>
                </a:cxn>
                <a:cxn ang="0">
                  <a:pos x="129" y="9"/>
                </a:cxn>
                <a:cxn ang="0">
                  <a:pos x="122" y="11"/>
                </a:cxn>
                <a:cxn ang="0">
                  <a:pos x="120" y="9"/>
                </a:cxn>
                <a:cxn ang="0">
                  <a:pos x="114" y="11"/>
                </a:cxn>
                <a:cxn ang="0">
                  <a:pos x="108" y="15"/>
                </a:cxn>
                <a:cxn ang="0">
                  <a:pos x="100" y="27"/>
                </a:cxn>
                <a:cxn ang="0">
                  <a:pos x="96" y="27"/>
                </a:cxn>
                <a:cxn ang="0">
                  <a:pos x="90" y="29"/>
                </a:cxn>
                <a:cxn ang="0">
                  <a:pos x="94" y="23"/>
                </a:cxn>
                <a:cxn ang="0">
                  <a:pos x="102" y="17"/>
                </a:cxn>
                <a:cxn ang="0">
                  <a:pos x="102" y="11"/>
                </a:cxn>
                <a:cxn ang="0">
                  <a:pos x="108" y="0"/>
                </a:cxn>
                <a:cxn ang="0">
                  <a:pos x="90" y="23"/>
                </a:cxn>
                <a:cxn ang="0">
                  <a:pos x="78" y="27"/>
                </a:cxn>
                <a:cxn ang="0">
                  <a:pos x="59" y="31"/>
                </a:cxn>
                <a:cxn ang="0">
                  <a:pos x="53" y="33"/>
                </a:cxn>
                <a:cxn ang="0">
                  <a:pos x="49" y="39"/>
                </a:cxn>
                <a:cxn ang="0">
                  <a:pos x="43" y="39"/>
                </a:cxn>
                <a:cxn ang="0">
                  <a:pos x="31" y="45"/>
                </a:cxn>
                <a:cxn ang="0">
                  <a:pos x="27" y="45"/>
                </a:cxn>
                <a:cxn ang="0">
                  <a:pos x="21" y="49"/>
                </a:cxn>
                <a:cxn ang="0">
                  <a:pos x="21" y="55"/>
                </a:cxn>
                <a:cxn ang="0">
                  <a:pos x="15" y="53"/>
                </a:cxn>
                <a:cxn ang="0">
                  <a:pos x="13" y="59"/>
                </a:cxn>
                <a:cxn ang="0">
                  <a:pos x="2" y="68"/>
                </a:cxn>
                <a:cxn ang="0">
                  <a:pos x="0" y="76"/>
                </a:cxn>
                <a:cxn ang="0">
                  <a:pos x="0" y="80"/>
                </a:cxn>
                <a:cxn ang="0">
                  <a:pos x="2" y="82"/>
                </a:cxn>
                <a:cxn ang="0">
                  <a:pos x="15" y="80"/>
                </a:cxn>
                <a:cxn ang="0">
                  <a:pos x="9" y="84"/>
                </a:cxn>
                <a:cxn ang="0">
                  <a:pos x="21" y="78"/>
                </a:cxn>
                <a:cxn ang="0">
                  <a:pos x="41" y="66"/>
                </a:cxn>
              </a:cxnLst>
              <a:rect l="0" t="0" r="r" b="b"/>
              <a:pathLst>
                <a:path w="135" h="84">
                  <a:moveTo>
                    <a:pt x="41" y="66"/>
                  </a:moveTo>
                  <a:lnTo>
                    <a:pt x="43" y="66"/>
                  </a:lnTo>
                  <a:lnTo>
                    <a:pt x="51" y="59"/>
                  </a:lnTo>
                  <a:lnTo>
                    <a:pt x="57" y="57"/>
                  </a:lnTo>
                  <a:lnTo>
                    <a:pt x="70" y="49"/>
                  </a:lnTo>
                  <a:lnTo>
                    <a:pt x="76" y="47"/>
                  </a:lnTo>
                  <a:lnTo>
                    <a:pt x="82" y="43"/>
                  </a:lnTo>
                  <a:lnTo>
                    <a:pt x="88" y="43"/>
                  </a:lnTo>
                  <a:lnTo>
                    <a:pt x="100" y="33"/>
                  </a:lnTo>
                  <a:lnTo>
                    <a:pt x="102" y="29"/>
                  </a:lnTo>
                  <a:lnTo>
                    <a:pt x="108" y="27"/>
                  </a:lnTo>
                  <a:lnTo>
                    <a:pt x="120" y="17"/>
                  </a:lnTo>
                  <a:lnTo>
                    <a:pt x="127" y="13"/>
                  </a:lnTo>
                  <a:lnTo>
                    <a:pt x="135" y="2"/>
                  </a:lnTo>
                  <a:lnTo>
                    <a:pt x="129" y="9"/>
                  </a:lnTo>
                  <a:lnTo>
                    <a:pt x="122" y="11"/>
                  </a:lnTo>
                  <a:lnTo>
                    <a:pt x="120" y="9"/>
                  </a:lnTo>
                  <a:lnTo>
                    <a:pt x="114" y="11"/>
                  </a:lnTo>
                  <a:lnTo>
                    <a:pt x="108" y="15"/>
                  </a:lnTo>
                  <a:lnTo>
                    <a:pt x="100" y="27"/>
                  </a:lnTo>
                  <a:lnTo>
                    <a:pt x="96" y="27"/>
                  </a:lnTo>
                  <a:lnTo>
                    <a:pt x="90" y="29"/>
                  </a:lnTo>
                  <a:lnTo>
                    <a:pt x="94" y="23"/>
                  </a:lnTo>
                  <a:lnTo>
                    <a:pt x="102" y="17"/>
                  </a:lnTo>
                  <a:lnTo>
                    <a:pt x="102" y="11"/>
                  </a:lnTo>
                  <a:lnTo>
                    <a:pt x="108" y="0"/>
                  </a:lnTo>
                  <a:lnTo>
                    <a:pt x="90" y="23"/>
                  </a:lnTo>
                  <a:lnTo>
                    <a:pt x="78" y="27"/>
                  </a:lnTo>
                  <a:lnTo>
                    <a:pt x="59" y="31"/>
                  </a:lnTo>
                  <a:lnTo>
                    <a:pt x="53" y="33"/>
                  </a:lnTo>
                  <a:lnTo>
                    <a:pt x="49" y="39"/>
                  </a:lnTo>
                  <a:lnTo>
                    <a:pt x="43" y="39"/>
                  </a:lnTo>
                  <a:lnTo>
                    <a:pt x="31" y="45"/>
                  </a:lnTo>
                  <a:lnTo>
                    <a:pt x="27" y="45"/>
                  </a:lnTo>
                  <a:lnTo>
                    <a:pt x="21" y="49"/>
                  </a:lnTo>
                  <a:lnTo>
                    <a:pt x="21" y="55"/>
                  </a:lnTo>
                  <a:lnTo>
                    <a:pt x="15" y="53"/>
                  </a:lnTo>
                  <a:lnTo>
                    <a:pt x="13" y="59"/>
                  </a:lnTo>
                  <a:lnTo>
                    <a:pt x="2" y="68"/>
                  </a:lnTo>
                  <a:lnTo>
                    <a:pt x="0" y="76"/>
                  </a:lnTo>
                  <a:lnTo>
                    <a:pt x="0" y="80"/>
                  </a:lnTo>
                  <a:lnTo>
                    <a:pt x="2" y="82"/>
                  </a:lnTo>
                  <a:lnTo>
                    <a:pt x="15" y="80"/>
                  </a:lnTo>
                  <a:lnTo>
                    <a:pt x="9" y="84"/>
                  </a:lnTo>
                  <a:lnTo>
                    <a:pt x="21" y="78"/>
                  </a:lnTo>
                  <a:lnTo>
                    <a:pt x="41" y="66"/>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05" name="Group 204">
              <a:extLst>
                <a:ext uri="{FF2B5EF4-FFF2-40B4-BE49-F238E27FC236}">
                  <a16:creationId xmlns:a16="http://schemas.microsoft.com/office/drawing/2014/main" id="{49E838F7-9606-4807-A186-45E7937A99E3}"/>
                </a:ext>
              </a:extLst>
            </p:cNvPr>
            <p:cNvGrpSpPr/>
            <p:nvPr/>
          </p:nvGrpSpPr>
          <p:grpSpPr>
            <a:xfrm>
              <a:off x="8899607" y="2638767"/>
              <a:ext cx="650454" cy="697107"/>
              <a:chOff x="4951413" y="2979738"/>
              <a:chExt cx="630238" cy="668338"/>
            </a:xfrm>
            <a:solidFill>
              <a:srgbClr val="0078D7"/>
            </a:solidFill>
          </p:grpSpPr>
          <p:sp>
            <p:nvSpPr>
              <p:cNvPr id="222" name="Freeform 382">
                <a:extLst>
                  <a:ext uri="{FF2B5EF4-FFF2-40B4-BE49-F238E27FC236}">
                    <a16:creationId xmlns:a16="http://schemas.microsoft.com/office/drawing/2014/main" id="{AFD2BE3E-7A27-4D66-9C63-855F593D7EC0}"/>
                  </a:ext>
                </a:extLst>
              </p:cNvPr>
              <p:cNvSpPr>
                <a:spLocks/>
              </p:cNvSpPr>
              <p:nvPr/>
            </p:nvSpPr>
            <p:spPr bwMode="auto">
              <a:xfrm>
                <a:off x="4951413" y="2979738"/>
                <a:ext cx="601663" cy="668338"/>
              </a:xfrm>
              <a:custGeom>
                <a:avLst/>
                <a:gdLst/>
                <a:ahLst/>
                <a:cxnLst>
                  <a:cxn ang="0">
                    <a:pos x="59" y="30"/>
                  </a:cxn>
                  <a:cxn ang="0">
                    <a:pos x="102" y="14"/>
                  </a:cxn>
                  <a:cxn ang="0">
                    <a:pos x="120" y="4"/>
                  </a:cxn>
                  <a:cxn ang="0">
                    <a:pos x="132" y="10"/>
                  </a:cxn>
                  <a:cxn ang="0">
                    <a:pos x="126" y="28"/>
                  </a:cxn>
                  <a:cxn ang="0">
                    <a:pos x="136" y="28"/>
                  </a:cxn>
                  <a:cxn ang="0">
                    <a:pos x="159" y="34"/>
                  </a:cxn>
                  <a:cxn ang="0">
                    <a:pos x="175" y="44"/>
                  </a:cxn>
                  <a:cxn ang="0">
                    <a:pos x="267" y="77"/>
                  </a:cxn>
                  <a:cxn ang="0">
                    <a:pos x="289" y="77"/>
                  </a:cxn>
                  <a:cxn ang="0">
                    <a:pos x="315" y="85"/>
                  </a:cxn>
                  <a:cxn ang="0">
                    <a:pos x="332" y="99"/>
                  </a:cxn>
                  <a:cxn ang="0">
                    <a:pos x="340" y="114"/>
                  </a:cxn>
                  <a:cxn ang="0">
                    <a:pos x="340" y="136"/>
                  </a:cxn>
                  <a:cxn ang="0">
                    <a:pos x="348" y="146"/>
                  </a:cxn>
                  <a:cxn ang="0">
                    <a:pos x="354" y="156"/>
                  </a:cxn>
                  <a:cxn ang="0">
                    <a:pos x="356" y="168"/>
                  </a:cxn>
                  <a:cxn ang="0">
                    <a:pos x="344" y="181"/>
                  </a:cxn>
                  <a:cxn ang="0">
                    <a:pos x="334" y="207"/>
                  </a:cxn>
                  <a:cxn ang="0">
                    <a:pos x="344" y="207"/>
                  </a:cxn>
                  <a:cxn ang="0">
                    <a:pos x="354" y="191"/>
                  </a:cxn>
                  <a:cxn ang="0">
                    <a:pos x="370" y="179"/>
                  </a:cxn>
                  <a:cxn ang="0">
                    <a:pos x="377" y="197"/>
                  </a:cxn>
                  <a:cxn ang="0">
                    <a:pos x="368" y="232"/>
                  </a:cxn>
                  <a:cxn ang="0">
                    <a:pos x="366" y="252"/>
                  </a:cxn>
                  <a:cxn ang="0">
                    <a:pos x="360" y="276"/>
                  </a:cxn>
                  <a:cxn ang="0">
                    <a:pos x="360" y="303"/>
                  </a:cxn>
                  <a:cxn ang="0">
                    <a:pos x="354" y="327"/>
                  </a:cxn>
                  <a:cxn ang="0">
                    <a:pos x="356" y="358"/>
                  </a:cxn>
                  <a:cxn ang="0">
                    <a:pos x="366" y="376"/>
                  </a:cxn>
                  <a:cxn ang="0">
                    <a:pos x="366" y="394"/>
                  </a:cxn>
                  <a:cxn ang="0">
                    <a:pos x="281" y="415"/>
                  </a:cxn>
                  <a:cxn ang="0">
                    <a:pos x="147" y="407"/>
                  </a:cxn>
                  <a:cxn ang="0">
                    <a:pos x="136" y="390"/>
                  </a:cxn>
                  <a:cxn ang="0">
                    <a:pos x="128" y="364"/>
                  </a:cxn>
                  <a:cxn ang="0">
                    <a:pos x="128" y="343"/>
                  </a:cxn>
                  <a:cxn ang="0">
                    <a:pos x="124" y="329"/>
                  </a:cxn>
                  <a:cxn ang="0">
                    <a:pos x="120" y="315"/>
                  </a:cxn>
                  <a:cxn ang="0">
                    <a:pos x="108" y="284"/>
                  </a:cxn>
                  <a:cxn ang="0">
                    <a:pos x="90" y="276"/>
                  </a:cxn>
                  <a:cxn ang="0">
                    <a:pos x="59" y="248"/>
                  </a:cxn>
                  <a:cxn ang="0">
                    <a:pos x="43" y="234"/>
                  </a:cxn>
                  <a:cxn ang="0">
                    <a:pos x="18" y="223"/>
                  </a:cxn>
                  <a:cxn ang="0">
                    <a:pos x="12" y="199"/>
                  </a:cxn>
                  <a:cxn ang="0">
                    <a:pos x="10" y="168"/>
                  </a:cxn>
                  <a:cxn ang="0">
                    <a:pos x="4" y="140"/>
                  </a:cxn>
                  <a:cxn ang="0">
                    <a:pos x="4" y="122"/>
                  </a:cxn>
                  <a:cxn ang="0">
                    <a:pos x="22" y="101"/>
                  </a:cxn>
                  <a:cxn ang="0">
                    <a:pos x="39" y="83"/>
                  </a:cxn>
                  <a:cxn ang="0">
                    <a:pos x="45" y="26"/>
                  </a:cxn>
                </a:cxnLst>
                <a:rect l="0" t="0" r="r" b="b"/>
                <a:pathLst>
                  <a:path w="379" h="421">
                    <a:moveTo>
                      <a:pt x="47" y="24"/>
                    </a:moveTo>
                    <a:lnTo>
                      <a:pt x="53" y="28"/>
                    </a:lnTo>
                    <a:lnTo>
                      <a:pt x="59" y="30"/>
                    </a:lnTo>
                    <a:lnTo>
                      <a:pt x="65" y="28"/>
                    </a:lnTo>
                    <a:lnTo>
                      <a:pt x="90" y="20"/>
                    </a:lnTo>
                    <a:lnTo>
                      <a:pt x="102" y="14"/>
                    </a:lnTo>
                    <a:lnTo>
                      <a:pt x="108" y="12"/>
                    </a:lnTo>
                    <a:lnTo>
                      <a:pt x="114" y="8"/>
                    </a:lnTo>
                    <a:lnTo>
                      <a:pt x="120" y="4"/>
                    </a:lnTo>
                    <a:lnTo>
                      <a:pt x="128" y="0"/>
                    </a:lnTo>
                    <a:lnTo>
                      <a:pt x="134" y="4"/>
                    </a:lnTo>
                    <a:lnTo>
                      <a:pt x="132" y="10"/>
                    </a:lnTo>
                    <a:lnTo>
                      <a:pt x="128" y="16"/>
                    </a:lnTo>
                    <a:lnTo>
                      <a:pt x="128" y="22"/>
                    </a:lnTo>
                    <a:lnTo>
                      <a:pt x="126" y="28"/>
                    </a:lnTo>
                    <a:lnTo>
                      <a:pt x="124" y="32"/>
                    </a:lnTo>
                    <a:lnTo>
                      <a:pt x="130" y="32"/>
                    </a:lnTo>
                    <a:lnTo>
                      <a:pt x="136" y="28"/>
                    </a:lnTo>
                    <a:lnTo>
                      <a:pt x="142" y="30"/>
                    </a:lnTo>
                    <a:lnTo>
                      <a:pt x="149" y="32"/>
                    </a:lnTo>
                    <a:lnTo>
                      <a:pt x="159" y="34"/>
                    </a:lnTo>
                    <a:lnTo>
                      <a:pt x="163" y="36"/>
                    </a:lnTo>
                    <a:lnTo>
                      <a:pt x="169" y="40"/>
                    </a:lnTo>
                    <a:lnTo>
                      <a:pt x="175" y="44"/>
                    </a:lnTo>
                    <a:lnTo>
                      <a:pt x="181" y="57"/>
                    </a:lnTo>
                    <a:lnTo>
                      <a:pt x="246" y="69"/>
                    </a:lnTo>
                    <a:lnTo>
                      <a:pt x="267" y="77"/>
                    </a:lnTo>
                    <a:lnTo>
                      <a:pt x="271" y="77"/>
                    </a:lnTo>
                    <a:lnTo>
                      <a:pt x="283" y="79"/>
                    </a:lnTo>
                    <a:lnTo>
                      <a:pt x="289" y="77"/>
                    </a:lnTo>
                    <a:lnTo>
                      <a:pt x="295" y="79"/>
                    </a:lnTo>
                    <a:lnTo>
                      <a:pt x="309" y="81"/>
                    </a:lnTo>
                    <a:lnTo>
                      <a:pt x="315" y="85"/>
                    </a:lnTo>
                    <a:lnTo>
                      <a:pt x="317" y="95"/>
                    </a:lnTo>
                    <a:lnTo>
                      <a:pt x="324" y="97"/>
                    </a:lnTo>
                    <a:lnTo>
                      <a:pt x="332" y="99"/>
                    </a:lnTo>
                    <a:lnTo>
                      <a:pt x="340" y="105"/>
                    </a:lnTo>
                    <a:lnTo>
                      <a:pt x="338" y="107"/>
                    </a:lnTo>
                    <a:lnTo>
                      <a:pt x="340" y="114"/>
                    </a:lnTo>
                    <a:lnTo>
                      <a:pt x="340" y="126"/>
                    </a:lnTo>
                    <a:lnTo>
                      <a:pt x="336" y="132"/>
                    </a:lnTo>
                    <a:lnTo>
                      <a:pt x="340" y="136"/>
                    </a:lnTo>
                    <a:lnTo>
                      <a:pt x="344" y="134"/>
                    </a:lnTo>
                    <a:lnTo>
                      <a:pt x="352" y="134"/>
                    </a:lnTo>
                    <a:lnTo>
                      <a:pt x="348" y="146"/>
                    </a:lnTo>
                    <a:lnTo>
                      <a:pt x="348" y="152"/>
                    </a:lnTo>
                    <a:lnTo>
                      <a:pt x="354" y="156"/>
                    </a:lnTo>
                    <a:lnTo>
                      <a:pt x="354" y="156"/>
                    </a:lnTo>
                    <a:lnTo>
                      <a:pt x="358" y="158"/>
                    </a:lnTo>
                    <a:lnTo>
                      <a:pt x="356" y="164"/>
                    </a:lnTo>
                    <a:lnTo>
                      <a:pt x="356" y="168"/>
                    </a:lnTo>
                    <a:lnTo>
                      <a:pt x="350" y="173"/>
                    </a:lnTo>
                    <a:lnTo>
                      <a:pt x="344" y="175"/>
                    </a:lnTo>
                    <a:lnTo>
                      <a:pt x="344" y="181"/>
                    </a:lnTo>
                    <a:lnTo>
                      <a:pt x="340" y="187"/>
                    </a:lnTo>
                    <a:lnTo>
                      <a:pt x="336" y="199"/>
                    </a:lnTo>
                    <a:lnTo>
                      <a:pt x="334" y="207"/>
                    </a:lnTo>
                    <a:lnTo>
                      <a:pt x="334" y="213"/>
                    </a:lnTo>
                    <a:lnTo>
                      <a:pt x="340" y="213"/>
                    </a:lnTo>
                    <a:lnTo>
                      <a:pt x="344" y="207"/>
                    </a:lnTo>
                    <a:lnTo>
                      <a:pt x="348" y="203"/>
                    </a:lnTo>
                    <a:lnTo>
                      <a:pt x="352" y="197"/>
                    </a:lnTo>
                    <a:lnTo>
                      <a:pt x="354" y="191"/>
                    </a:lnTo>
                    <a:lnTo>
                      <a:pt x="358" y="185"/>
                    </a:lnTo>
                    <a:lnTo>
                      <a:pt x="364" y="183"/>
                    </a:lnTo>
                    <a:lnTo>
                      <a:pt x="370" y="179"/>
                    </a:lnTo>
                    <a:lnTo>
                      <a:pt x="374" y="183"/>
                    </a:lnTo>
                    <a:lnTo>
                      <a:pt x="379" y="191"/>
                    </a:lnTo>
                    <a:lnTo>
                      <a:pt x="377" y="197"/>
                    </a:lnTo>
                    <a:lnTo>
                      <a:pt x="370" y="213"/>
                    </a:lnTo>
                    <a:lnTo>
                      <a:pt x="370" y="225"/>
                    </a:lnTo>
                    <a:lnTo>
                      <a:pt x="368" y="232"/>
                    </a:lnTo>
                    <a:lnTo>
                      <a:pt x="372" y="244"/>
                    </a:lnTo>
                    <a:lnTo>
                      <a:pt x="372" y="248"/>
                    </a:lnTo>
                    <a:lnTo>
                      <a:pt x="366" y="252"/>
                    </a:lnTo>
                    <a:lnTo>
                      <a:pt x="362" y="258"/>
                    </a:lnTo>
                    <a:lnTo>
                      <a:pt x="360" y="270"/>
                    </a:lnTo>
                    <a:lnTo>
                      <a:pt x="360" y="276"/>
                    </a:lnTo>
                    <a:lnTo>
                      <a:pt x="362" y="289"/>
                    </a:lnTo>
                    <a:lnTo>
                      <a:pt x="362" y="295"/>
                    </a:lnTo>
                    <a:lnTo>
                      <a:pt x="360" y="303"/>
                    </a:lnTo>
                    <a:lnTo>
                      <a:pt x="358" y="309"/>
                    </a:lnTo>
                    <a:lnTo>
                      <a:pt x="358" y="315"/>
                    </a:lnTo>
                    <a:lnTo>
                      <a:pt x="354" y="327"/>
                    </a:lnTo>
                    <a:lnTo>
                      <a:pt x="354" y="339"/>
                    </a:lnTo>
                    <a:lnTo>
                      <a:pt x="358" y="352"/>
                    </a:lnTo>
                    <a:lnTo>
                      <a:pt x="356" y="358"/>
                    </a:lnTo>
                    <a:lnTo>
                      <a:pt x="362" y="364"/>
                    </a:lnTo>
                    <a:lnTo>
                      <a:pt x="362" y="370"/>
                    </a:lnTo>
                    <a:lnTo>
                      <a:pt x="366" y="376"/>
                    </a:lnTo>
                    <a:lnTo>
                      <a:pt x="366" y="382"/>
                    </a:lnTo>
                    <a:lnTo>
                      <a:pt x="366" y="388"/>
                    </a:lnTo>
                    <a:lnTo>
                      <a:pt x="366" y="394"/>
                    </a:lnTo>
                    <a:lnTo>
                      <a:pt x="368" y="407"/>
                    </a:lnTo>
                    <a:lnTo>
                      <a:pt x="364" y="407"/>
                    </a:lnTo>
                    <a:lnTo>
                      <a:pt x="281" y="415"/>
                    </a:lnTo>
                    <a:lnTo>
                      <a:pt x="171" y="421"/>
                    </a:lnTo>
                    <a:lnTo>
                      <a:pt x="165" y="409"/>
                    </a:lnTo>
                    <a:lnTo>
                      <a:pt x="147" y="407"/>
                    </a:lnTo>
                    <a:lnTo>
                      <a:pt x="140" y="402"/>
                    </a:lnTo>
                    <a:lnTo>
                      <a:pt x="138" y="396"/>
                    </a:lnTo>
                    <a:lnTo>
                      <a:pt x="136" y="390"/>
                    </a:lnTo>
                    <a:lnTo>
                      <a:pt x="132" y="384"/>
                    </a:lnTo>
                    <a:lnTo>
                      <a:pt x="132" y="372"/>
                    </a:lnTo>
                    <a:lnTo>
                      <a:pt x="128" y="364"/>
                    </a:lnTo>
                    <a:lnTo>
                      <a:pt x="134" y="352"/>
                    </a:lnTo>
                    <a:lnTo>
                      <a:pt x="132" y="345"/>
                    </a:lnTo>
                    <a:lnTo>
                      <a:pt x="128" y="343"/>
                    </a:lnTo>
                    <a:lnTo>
                      <a:pt x="124" y="337"/>
                    </a:lnTo>
                    <a:lnTo>
                      <a:pt x="124" y="335"/>
                    </a:lnTo>
                    <a:lnTo>
                      <a:pt x="124" y="329"/>
                    </a:lnTo>
                    <a:lnTo>
                      <a:pt x="122" y="323"/>
                    </a:lnTo>
                    <a:lnTo>
                      <a:pt x="122" y="321"/>
                    </a:lnTo>
                    <a:lnTo>
                      <a:pt x="120" y="315"/>
                    </a:lnTo>
                    <a:lnTo>
                      <a:pt x="118" y="299"/>
                    </a:lnTo>
                    <a:lnTo>
                      <a:pt x="112" y="291"/>
                    </a:lnTo>
                    <a:lnTo>
                      <a:pt x="108" y="284"/>
                    </a:lnTo>
                    <a:lnTo>
                      <a:pt x="102" y="280"/>
                    </a:lnTo>
                    <a:lnTo>
                      <a:pt x="96" y="280"/>
                    </a:lnTo>
                    <a:lnTo>
                      <a:pt x="90" y="276"/>
                    </a:lnTo>
                    <a:lnTo>
                      <a:pt x="77" y="266"/>
                    </a:lnTo>
                    <a:lnTo>
                      <a:pt x="69" y="252"/>
                    </a:lnTo>
                    <a:lnTo>
                      <a:pt x="59" y="248"/>
                    </a:lnTo>
                    <a:lnTo>
                      <a:pt x="51" y="244"/>
                    </a:lnTo>
                    <a:lnTo>
                      <a:pt x="47" y="240"/>
                    </a:lnTo>
                    <a:lnTo>
                      <a:pt x="43" y="234"/>
                    </a:lnTo>
                    <a:lnTo>
                      <a:pt x="31" y="232"/>
                    </a:lnTo>
                    <a:lnTo>
                      <a:pt x="24" y="230"/>
                    </a:lnTo>
                    <a:lnTo>
                      <a:pt x="18" y="223"/>
                    </a:lnTo>
                    <a:lnTo>
                      <a:pt x="8" y="217"/>
                    </a:lnTo>
                    <a:lnTo>
                      <a:pt x="12" y="209"/>
                    </a:lnTo>
                    <a:lnTo>
                      <a:pt x="12" y="199"/>
                    </a:lnTo>
                    <a:lnTo>
                      <a:pt x="8" y="187"/>
                    </a:lnTo>
                    <a:lnTo>
                      <a:pt x="12" y="181"/>
                    </a:lnTo>
                    <a:lnTo>
                      <a:pt x="10" y="168"/>
                    </a:lnTo>
                    <a:lnTo>
                      <a:pt x="16" y="152"/>
                    </a:lnTo>
                    <a:lnTo>
                      <a:pt x="10" y="140"/>
                    </a:lnTo>
                    <a:lnTo>
                      <a:pt x="4" y="140"/>
                    </a:lnTo>
                    <a:lnTo>
                      <a:pt x="0" y="134"/>
                    </a:lnTo>
                    <a:lnTo>
                      <a:pt x="0" y="128"/>
                    </a:lnTo>
                    <a:lnTo>
                      <a:pt x="4" y="122"/>
                    </a:lnTo>
                    <a:lnTo>
                      <a:pt x="8" y="116"/>
                    </a:lnTo>
                    <a:lnTo>
                      <a:pt x="10" y="110"/>
                    </a:lnTo>
                    <a:lnTo>
                      <a:pt x="22" y="101"/>
                    </a:lnTo>
                    <a:lnTo>
                      <a:pt x="35" y="95"/>
                    </a:lnTo>
                    <a:lnTo>
                      <a:pt x="37" y="89"/>
                    </a:lnTo>
                    <a:lnTo>
                      <a:pt x="39" y="83"/>
                    </a:lnTo>
                    <a:lnTo>
                      <a:pt x="37" y="34"/>
                    </a:lnTo>
                    <a:lnTo>
                      <a:pt x="41" y="32"/>
                    </a:lnTo>
                    <a:lnTo>
                      <a:pt x="45" y="26"/>
                    </a:lnTo>
                    <a:lnTo>
                      <a:pt x="45" y="26"/>
                    </a:lnTo>
                    <a:lnTo>
                      <a:pt x="47" y="24"/>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r>
                  <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rPr>
                  <a:t> </a:t>
                </a:r>
              </a:p>
            </p:txBody>
          </p:sp>
          <p:sp>
            <p:nvSpPr>
              <p:cNvPr id="223" name="Freeform 543">
                <a:extLst>
                  <a:ext uri="{FF2B5EF4-FFF2-40B4-BE49-F238E27FC236}">
                    <a16:creationId xmlns:a16="http://schemas.microsoft.com/office/drawing/2014/main" id="{FC7495A9-E3EF-49E0-95B6-3BC43DC9CE1B}"/>
                  </a:ext>
                </a:extLst>
              </p:cNvPr>
              <p:cNvSpPr>
                <a:spLocks/>
              </p:cNvSpPr>
              <p:nvPr/>
            </p:nvSpPr>
            <p:spPr bwMode="auto">
              <a:xfrm>
                <a:off x="5541963" y="3198813"/>
                <a:ext cx="39688" cy="71438"/>
              </a:xfrm>
              <a:custGeom>
                <a:avLst/>
                <a:gdLst/>
                <a:ahLst/>
                <a:cxnLst>
                  <a:cxn ang="0">
                    <a:pos x="2" y="28"/>
                  </a:cxn>
                  <a:cxn ang="0">
                    <a:pos x="0" y="39"/>
                  </a:cxn>
                  <a:cxn ang="0">
                    <a:pos x="2" y="45"/>
                  </a:cxn>
                  <a:cxn ang="0">
                    <a:pos x="9" y="45"/>
                  </a:cxn>
                  <a:cxn ang="0">
                    <a:pos x="13" y="39"/>
                  </a:cxn>
                  <a:cxn ang="0">
                    <a:pos x="15" y="33"/>
                  </a:cxn>
                  <a:cxn ang="0">
                    <a:pos x="15" y="28"/>
                  </a:cxn>
                  <a:cxn ang="0">
                    <a:pos x="21" y="18"/>
                  </a:cxn>
                  <a:cxn ang="0">
                    <a:pos x="19" y="14"/>
                  </a:cxn>
                  <a:cxn ang="0">
                    <a:pos x="25" y="2"/>
                  </a:cxn>
                  <a:cxn ang="0">
                    <a:pos x="23" y="0"/>
                  </a:cxn>
                  <a:cxn ang="0">
                    <a:pos x="17" y="4"/>
                  </a:cxn>
                  <a:cxn ang="0">
                    <a:pos x="13" y="10"/>
                  </a:cxn>
                  <a:cxn ang="0">
                    <a:pos x="7" y="16"/>
                  </a:cxn>
                  <a:cxn ang="0">
                    <a:pos x="7" y="22"/>
                  </a:cxn>
                  <a:cxn ang="0">
                    <a:pos x="2" y="28"/>
                  </a:cxn>
                </a:cxnLst>
                <a:rect l="0" t="0" r="r" b="b"/>
                <a:pathLst>
                  <a:path w="25" h="45">
                    <a:moveTo>
                      <a:pt x="2" y="28"/>
                    </a:moveTo>
                    <a:lnTo>
                      <a:pt x="0" y="39"/>
                    </a:lnTo>
                    <a:lnTo>
                      <a:pt x="2" y="45"/>
                    </a:lnTo>
                    <a:lnTo>
                      <a:pt x="9" y="45"/>
                    </a:lnTo>
                    <a:lnTo>
                      <a:pt x="13" y="39"/>
                    </a:lnTo>
                    <a:lnTo>
                      <a:pt x="15" y="33"/>
                    </a:lnTo>
                    <a:lnTo>
                      <a:pt x="15" y="28"/>
                    </a:lnTo>
                    <a:lnTo>
                      <a:pt x="21" y="18"/>
                    </a:lnTo>
                    <a:lnTo>
                      <a:pt x="19" y="14"/>
                    </a:lnTo>
                    <a:lnTo>
                      <a:pt x="25" y="2"/>
                    </a:lnTo>
                    <a:lnTo>
                      <a:pt x="23" y="0"/>
                    </a:lnTo>
                    <a:lnTo>
                      <a:pt x="17" y="4"/>
                    </a:lnTo>
                    <a:lnTo>
                      <a:pt x="13" y="10"/>
                    </a:lnTo>
                    <a:lnTo>
                      <a:pt x="7" y="16"/>
                    </a:lnTo>
                    <a:lnTo>
                      <a:pt x="7" y="22"/>
                    </a:lnTo>
                    <a:lnTo>
                      <a:pt x="2" y="28"/>
                    </a:lnTo>
                    <a:close/>
                  </a:path>
                </a:pathLst>
              </a:custGeom>
              <a:solidFill>
                <a:schemeClr val="bg2"/>
              </a:solidFill>
              <a:ln w="3175">
                <a:solidFill>
                  <a:schemeClr val="bg1">
                    <a:lumMod val="6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3527" b="1"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20" name="Freeform 541">
              <a:extLst>
                <a:ext uri="{FF2B5EF4-FFF2-40B4-BE49-F238E27FC236}">
                  <a16:creationId xmlns:a16="http://schemas.microsoft.com/office/drawing/2014/main" id="{A22C5158-4C6D-4CEE-ADB3-8A27C09A2A21}"/>
                </a:ext>
              </a:extLst>
            </p:cNvPr>
            <p:cNvSpPr>
              <a:spLocks/>
            </p:cNvSpPr>
            <p:nvPr/>
          </p:nvSpPr>
          <p:spPr bwMode="auto">
            <a:xfrm>
              <a:off x="9346898" y="2534450"/>
              <a:ext cx="90113" cy="79479"/>
            </a:xfrm>
            <a:custGeom>
              <a:avLst/>
              <a:gdLst/>
              <a:ahLst/>
              <a:cxnLst>
                <a:cxn ang="0">
                  <a:pos x="40" y="14"/>
                </a:cxn>
                <a:cxn ang="0">
                  <a:pos x="40" y="8"/>
                </a:cxn>
                <a:cxn ang="0">
                  <a:pos x="49" y="8"/>
                </a:cxn>
                <a:cxn ang="0">
                  <a:pos x="55" y="4"/>
                </a:cxn>
                <a:cxn ang="0">
                  <a:pos x="49" y="0"/>
                </a:cxn>
                <a:cxn ang="0">
                  <a:pos x="36" y="0"/>
                </a:cxn>
                <a:cxn ang="0">
                  <a:pos x="24" y="4"/>
                </a:cxn>
                <a:cxn ang="0">
                  <a:pos x="12" y="12"/>
                </a:cxn>
                <a:cxn ang="0">
                  <a:pos x="2" y="24"/>
                </a:cxn>
                <a:cxn ang="0">
                  <a:pos x="0" y="30"/>
                </a:cxn>
                <a:cxn ang="0">
                  <a:pos x="2" y="36"/>
                </a:cxn>
                <a:cxn ang="0">
                  <a:pos x="12" y="34"/>
                </a:cxn>
                <a:cxn ang="0">
                  <a:pos x="14" y="30"/>
                </a:cxn>
                <a:cxn ang="0">
                  <a:pos x="14" y="34"/>
                </a:cxn>
                <a:cxn ang="0">
                  <a:pos x="8" y="42"/>
                </a:cxn>
                <a:cxn ang="0">
                  <a:pos x="14" y="48"/>
                </a:cxn>
                <a:cxn ang="0">
                  <a:pos x="24" y="30"/>
                </a:cxn>
                <a:cxn ang="0">
                  <a:pos x="34" y="18"/>
                </a:cxn>
                <a:cxn ang="0">
                  <a:pos x="40" y="14"/>
                </a:cxn>
              </a:cxnLst>
              <a:rect l="0" t="0" r="r" b="b"/>
              <a:pathLst>
                <a:path w="55" h="48">
                  <a:moveTo>
                    <a:pt x="40" y="14"/>
                  </a:moveTo>
                  <a:lnTo>
                    <a:pt x="40" y="8"/>
                  </a:lnTo>
                  <a:lnTo>
                    <a:pt x="49" y="8"/>
                  </a:lnTo>
                  <a:lnTo>
                    <a:pt x="55" y="4"/>
                  </a:lnTo>
                  <a:lnTo>
                    <a:pt x="49" y="0"/>
                  </a:lnTo>
                  <a:lnTo>
                    <a:pt x="36" y="0"/>
                  </a:lnTo>
                  <a:lnTo>
                    <a:pt x="24" y="4"/>
                  </a:lnTo>
                  <a:lnTo>
                    <a:pt x="12" y="12"/>
                  </a:lnTo>
                  <a:lnTo>
                    <a:pt x="2" y="24"/>
                  </a:lnTo>
                  <a:lnTo>
                    <a:pt x="0" y="30"/>
                  </a:lnTo>
                  <a:lnTo>
                    <a:pt x="2" y="36"/>
                  </a:lnTo>
                  <a:lnTo>
                    <a:pt x="12" y="34"/>
                  </a:lnTo>
                  <a:lnTo>
                    <a:pt x="14" y="30"/>
                  </a:lnTo>
                  <a:lnTo>
                    <a:pt x="14" y="34"/>
                  </a:lnTo>
                  <a:lnTo>
                    <a:pt x="8" y="42"/>
                  </a:lnTo>
                  <a:lnTo>
                    <a:pt x="14" y="48"/>
                  </a:lnTo>
                  <a:lnTo>
                    <a:pt x="24" y="30"/>
                  </a:lnTo>
                  <a:lnTo>
                    <a:pt x="34" y="18"/>
                  </a:lnTo>
                  <a:lnTo>
                    <a:pt x="40" y="14"/>
                  </a:lnTo>
                  <a:close/>
                </a:path>
              </a:pathLst>
            </a:custGeom>
            <a:solidFill>
              <a:schemeClr val="accent1"/>
            </a:solidFill>
            <a:ln w="3175">
              <a:solidFill>
                <a:schemeClr val="bg1">
                  <a:lumMod val="85000"/>
                </a:schemeClr>
              </a:solidFill>
              <a:round/>
              <a:headEnd/>
              <a:tailEnd/>
            </a:ln>
          </p:spPr>
          <p:txBody>
            <a:bodyPr anchor="ctr" anchorCtr="1"/>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175"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7" name="Freeform 400">
              <a:extLst>
                <a:ext uri="{FF2B5EF4-FFF2-40B4-BE49-F238E27FC236}">
                  <a16:creationId xmlns:a16="http://schemas.microsoft.com/office/drawing/2014/main" id="{F7E25DEA-698F-4E90-9C7D-F0A625D043A5}"/>
                </a:ext>
              </a:extLst>
            </p:cNvPr>
            <p:cNvSpPr>
              <a:spLocks/>
            </p:cNvSpPr>
            <p:nvPr/>
          </p:nvSpPr>
          <p:spPr bwMode="auto">
            <a:xfrm>
              <a:off x="9699155" y="5052968"/>
              <a:ext cx="1127233" cy="862689"/>
            </a:xfrm>
            <a:custGeom>
              <a:avLst/>
              <a:gdLst/>
              <a:ahLst/>
              <a:cxnLst>
                <a:cxn ang="0">
                  <a:pos x="9" y="67"/>
                </a:cxn>
                <a:cxn ang="0">
                  <a:pos x="210" y="19"/>
                </a:cxn>
                <a:cxn ang="0">
                  <a:pos x="440" y="33"/>
                </a:cxn>
                <a:cxn ang="0">
                  <a:pos x="456" y="23"/>
                </a:cxn>
                <a:cxn ang="0">
                  <a:pos x="462" y="0"/>
                </a:cxn>
                <a:cxn ang="0">
                  <a:pos x="495" y="6"/>
                </a:cxn>
                <a:cxn ang="0">
                  <a:pos x="507" y="29"/>
                </a:cxn>
                <a:cxn ang="0">
                  <a:pos x="530" y="86"/>
                </a:cxn>
                <a:cxn ang="0">
                  <a:pos x="609" y="198"/>
                </a:cxn>
                <a:cxn ang="0">
                  <a:pos x="615" y="240"/>
                </a:cxn>
                <a:cxn ang="0">
                  <a:pos x="607" y="202"/>
                </a:cxn>
                <a:cxn ang="0">
                  <a:pos x="589" y="181"/>
                </a:cxn>
                <a:cxn ang="0">
                  <a:pos x="595" y="214"/>
                </a:cxn>
                <a:cxn ang="0">
                  <a:pos x="654" y="316"/>
                </a:cxn>
                <a:cxn ang="0">
                  <a:pos x="672" y="340"/>
                </a:cxn>
                <a:cxn ang="0">
                  <a:pos x="684" y="417"/>
                </a:cxn>
                <a:cxn ang="0">
                  <a:pos x="682" y="444"/>
                </a:cxn>
                <a:cxn ang="0">
                  <a:pos x="676" y="472"/>
                </a:cxn>
                <a:cxn ang="0">
                  <a:pos x="674" y="505"/>
                </a:cxn>
                <a:cxn ang="0">
                  <a:pos x="654" y="511"/>
                </a:cxn>
                <a:cxn ang="0">
                  <a:pos x="615" y="521"/>
                </a:cxn>
                <a:cxn ang="0">
                  <a:pos x="625" y="513"/>
                </a:cxn>
                <a:cxn ang="0">
                  <a:pos x="601" y="489"/>
                </a:cxn>
                <a:cxn ang="0">
                  <a:pos x="570" y="456"/>
                </a:cxn>
                <a:cxn ang="0">
                  <a:pos x="554" y="450"/>
                </a:cxn>
                <a:cxn ang="0">
                  <a:pos x="521" y="409"/>
                </a:cxn>
                <a:cxn ang="0">
                  <a:pos x="525" y="391"/>
                </a:cxn>
                <a:cxn ang="0">
                  <a:pos x="509" y="393"/>
                </a:cxn>
                <a:cxn ang="0">
                  <a:pos x="511" y="362"/>
                </a:cxn>
                <a:cxn ang="0">
                  <a:pos x="499" y="375"/>
                </a:cxn>
                <a:cxn ang="0">
                  <a:pos x="477" y="369"/>
                </a:cxn>
                <a:cxn ang="0">
                  <a:pos x="446" y="326"/>
                </a:cxn>
                <a:cxn ang="0">
                  <a:pos x="456" y="307"/>
                </a:cxn>
                <a:cxn ang="0">
                  <a:pos x="452" y="279"/>
                </a:cxn>
                <a:cxn ang="0">
                  <a:pos x="444" y="285"/>
                </a:cxn>
                <a:cxn ang="0">
                  <a:pos x="432" y="293"/>
                </a:cxn>
                <a:cxn ang="0">
                  <a:pos x="430" y="267"/>
                </a:cxn>
                <a:cxn ang="0">
                  <a:pos x="432" y="200"/>
                </a:cxn>
                <a:cxn ang="0">
                  <a:pos x="420" y="177"/>
                </a:cxn>
                <a:cxn ang="0">
                  <a:pos x="383" y="159"/>
                </a:cxn>
                <a:cxn ang="0">
                  <a:pos x="344" y="122"/>
                </a:cxn>
                <a:cxn ang="0">
                  <a:pos x="300" y="94"/>
                </a:cxn>
                <a:cxn ang="0">
                  <a:pos x="275" y="110"/>
                </a:cxn>
                <a:cxn ang="0">
                  <a:pos x="265" y="116"/>
                </a:cxn>
                <a:cxn ang="0">
                  <a:pos x="228" y="137"/>
                </a:cxn>
                <a:cxn ang="0">
                  <a:pos x="200" y="147"/>
                </a:cxn>
                <a:cxn ang="0">
                  <a:pos x="196" y="145"/>
                </a:cxn>
                <a:cxn ang="0">
                  <a:pos x="184" y="122"/>
                </a:cxn>
                <a:cxn ang="0">
                  <a:pos x="167" y="108"/>
                </a:cxn>
                <a:cxn ang="0">
                  <a:pos x="180" y="106"/>
                </a:cxn>
                <a:cxn ang="0">
                  <a:pos x="171" y="90"/>
                </a:cxn>
                <a:cxn ang="0">
                  <a:pos x="159" y="102"/>
                </a:cxn>
                <a:cxn ang="0">
                  <a:pos x="102" y="90"/>
                </a:cxn>
                <a:cxn ang="0">
                  <a:pos x="123" y="88"/>
                </a:cxn>
                <a:cxn ang="0">
                  <a:pos x="102" y="84"/>
                </a:cxn>
                <a:cxn ang="0">
                  <a:pos x="51" y="96"/>
                </a:cxn>
                <a:cxn ang="0">
                  <a:pos x="53" y="82"/>
                </a:cxn>
                <a:cxn ang="0">
                  <a:pos x="41" y="84"/>
                </a:cxn>
                <a:cxn ang="0">
                  <a:pos x="29" y="106"/>
                </a:cxn>
                <a:cxn ang="0">
                  <a:pos x="27" y="92"/>
                </a:cxn>
              </a:cxnLst>
              <a:rect l="0" t="0" r="r" b="b"/>
              <a:pathLst>
                <a:path w="688" h="521">
                  <a:moveTo>
                    <a:pt x="21" y="90"/>
                  </a:moveTo>
                  <a:lnTo>
                    <a:pt x="19" y="84"/>
                  </a:lnTo>
                  <a:lnTo>
                    <a:pt x="21" y="76"/>
                  </a:lnTo>
                  <a:lnTo>
                    <a:pt x="15" y="69"/>
                  </a:lnTo>
                  <a:lnTo>
                    <a:pt x="9" y="67"/>
                  </a:lnTo>
                  <a:lnTo>
                    <a:pt x="0" y="55"/>
                  </a:lnTo>
                  <a:lnTo>
                    <a:pt x="2" y="47"/>
                  </a:lnTo>
                  <a:lnTo>
                    <a:pt x="7" y="43"/>
                  </a:lnTo>
                  <a:lnTo>
                    <a:pt x="84" y="35"/>
                  </a:lnTo>
                  <a:lnTo>
                    <a:pt x="210" y="19"/>
                  </a:lnTo>
                  <a:lnTo>
                    <a:pt x="218" y="33"/>
                  </a:lnTo>
                  <a:lnTo>
                    <a:pt x="220" y="39"/>
                  </a:lnTo>
                  <a:lnTo>
                    <a:pt x="224" y="45"/>
                  </a:lnTo>
                  <a:lnTo>
                    <a:pt x="434" y="29"/>
                  </a:lnTo>
                  <a:lnTo>
                    <a:pt x="440" y="33"/>
                  </a:lnTo>
                  <a:lnTo>
                    <a:pt x="446" y="45"/>
                  </a:lnTo>
                  <a:lnTo>
                    <a:pt x="450" y="47"/>
                  </a:lnTo>
                  <a:lnTo>
                    <a:pt x="456" y="43"/>
                  </a:lnTo>
                  <a:lnTo>
                    <a:pt x="458" y="29"/>
                  </a:lnTo>
                  <a:lnTo>
                    <a:pt x="456" y="23"/>
                  </a:lnTo>
                  <a:lnTo>
                    <a:pt x="452" y="17"/>
                  </a:lnTo>
                  <a:lnTo>
                    <a:pt x="452" y="12"/>
                  </a:lnTo>
                  <a:lnTo>
                    <a:pt x="454" y="4"/>
                  </a:lnTo>
                  <a:lnTo>
                    <a:pt x="456" y="4"/>
                  </a:lnTo>
                  <a:lnTo>
                    <a:pt x="462" y="0"/>
                  </a:lnTo>
                  <a:lnTo>
                    <a:pt x="468" y="2"/>
                  </a:lnTo>
                  <a:lnTo>
                    <a:pt x="485" y="6"/>
                  </a:lnTo>
                  <a:lnTo>
                    <a:pt x="491" y="6"/>
                  </a:lnTo>
                  <a:lnTo>
                    <a:pt x="493" y="6"/>
                  </a:lnTo>
                  <a:lnTo>
                    <a:pt x="495" y="6"/>
                  </a:lnTo>
                  <a:lnTo>
                    <a:pt x="503" y="8"/>
                  </a:lnTo>
                  <a:lnTo>
                    <a:pt x="501" y="21"/>
                  </a:lnTo>
                  <a:lnTo>
                    <a:pt x="499" y="17"/>
                  </a:lnTo>
                  <a:lnTo>
                    <a:pt x="501" y="23"/>
                  </a:lnTo>
                  <a:lnTo>
                    <a:pt x="507" y="29"/>
                  </a:lnTo>
                  <a:lnTo>
                    <a:pt x="511" y="35"/>
                  </a:lnTo>
                  <a:lnTo>
                    <a:pt x="511" y="45"/>
                  </a:lnTo>
                  <a:lnTo>
                    <a:pt x="519" y="57"/>
                  </a:lnTo>
                  <a:lnTo>
                    <a:pt x="519" y="65"/>
                  </a:lnTo>
                  <a:lnTo>
                    <a:pt x="530" y="86"/>
                  </a:lnTo>
                  <a:lnTo>
                    <a:pt x="540" y="104"/>
                  </a:lnTo>
                  <a:lnTo>
                    <a:pt x="558" y="137"/>
                  </a:lnTo>
                  <a:lnTo>
                    <a:pt x="593" y="179"/>
                  </a:lnTo>
                  <a:lnTo>
                    <a:pt x="605" y="192"/>
                  </a:lnTo>
                  <a:lnTo>
                    <a:pt x="609" y="198"/>
                  </a:lnTo>
                  <a:lnTo>
                    <a:pt x="611" y="204"/>
                  </a:lnTo>
                  <a:lnTo>
                    <a:pt x="607" y="210"/>
                  </a:lnTo>
                  <a:lnTo>
                    <a:pt x="609" y="222"/>
                  </a:lnTo>
                  <a:lnTo>
                    <a:pt x="611" y="234"/>
                  </a:lnTo>
                  <a:lnTo>
                    <a:pt x="615" y="240"/>
                  </a:lnTo>
                  <a:lnTo>
                    <a:pt x="627" y="259"/>
                  </a:lnTo>
                  <a:lnTo>
                    <a:pt x="621" y="251"/>
                  </a:lnTo>
                  <a:lnTo>
                    <a:pt x="609" y="232"/>
                  </a:lnTo>
                  <a:lnTo>
                    <a:pt x="605" y="214"/>
                  </a:lnTo>
                  <a:lnTo>
                    <a:pt x="607" y="202"/>
                  </a:lnTo>
                  <a:lnTo>
                    <a:pt x="605" y="196"/>
                  </a:lnTo>
                  <a:lnTo>
                    <a:pt x="599" y="192"/>
                  </a:lnTo>
                  <a:lnTo>
                    <a:pt x="593" y="194"/>
                  </a:lnTo>
                  <a:lnTo>
                    <a:pt x="587" y="187"/>
                  </a:lnTo>
                  <a:lnTo>
                    <a:pt x="589" y="181"/>
                  </a:lnTo>
                  <a:lnTo>
                    <a:pt x="582" y="177"/>
                  </a:lnTo>
                  <a:lnTo>
                    <a:pt x="580" y="177"/>
                  </a:lnTo>
                  <a:lnTo>
                    <a:pt x="584" y="189"/>
                  </a:lnTo>
                  <a:lnTo>
                    <a:pt x="593" y="208"/>
                  </a:lnTo>
                  <a:lnTo>
                    <a:pt x="595" y="214"/>
                  </a:lnTo>
                  <a:lnTo>
                    <a:pt x="613" y="244"/>
                  </a:lnTo>
                  <a:lnTo>
                    <a:pt x="637" y="277"/>
                  </a:lnTo>
                  <a:lnTo>
                    <a:pt x="648" y="297"/>
                  </a:lnTo>
                  <a:lnTo>
                    <a:pt x="654" y="310"/>
                  </a:lnTo>
                  <a:lnTo>
                    <a:pt x="654" y="316"/>
                  </a:lnTo>
                  <a:lnTo>
                    <a:pt x="654" y="318"/>
                  </a:lnTo>
                  <a:lnTo>
                    <a:pt x="656" y="318"/>
                  </a:lnTo>
                  <a:lnTo>
                    <a:pt x="662" y="320"/>
                  </a:lnTo>
                  <a:lnTo>
                    <a:pt x="670" y="332"/>
                  </a:lnTo>
                  <a:lnTo>
                    <a:pt x="672" y="340"/>
                  </a:lnTo>
                  <a:lnTo>
                    <a:pt x="676" y="342"/>
                  </a:lnTo>
                  <a:lnTo>
                    <a:pt x="682" y="364"/>
                  </a:lnTo>
                  <a:lnTo>
                    <a:pt x="684" y="393"/>
                  </a:lnTo>
                  <a:lnTo>
                    <a:pt x="684" y="399"/>
                  </a:lnTo>
                  <a:lnTo>
                    <a:pt x="684" y="417"/>
                  </a:lnTo>
                  <a:lnTo>
                    <a:pt x="686" y="430"/>
                  </a:lnTo>
                  <a:lnTo>
                    <a:pt x="688" y="438"/>
                  </a:lnTo>
                  <a:lnTo>
                    <a:pt x="686" y="444"/>
                  </a:lnTo>
                  <a:lnTo>
                    <a:pt x="684" y="436"/>
                  </a:lnTo>
                  <a:lnTo>
                    <a:pt x="682" y="444"/>
                  </a:lnTo>
                  <a:lnTo>
                    <a:pt x="684" y="448"/>
                  </a:lnTo>
                  <a:lnTo>
                    <a:pt x="678" y="454"/>
                  </a:lnTo>
                  <a:lnTo>
                    <a:pt x="678" y="460"/>
                  </a:lnTo>
                  <a:lnTo>
                    <a:pt x="676" y="466"/>
                  </a:lnTo>
                  <a:lnTo>
                    <a:pt x="676" y="472"/>
                  </a:lnTo>
                  <a:lnTo>
                    <a:pt x="674" y="476"/>
                  </a:lnTo>
                  <a:lnTo>
                    <a:pt x="678" y="487"/>
                  </a:lnTo>
                  <a:lnTo>
                    <a:pt x="674" y="493"/>
                  </a:lnTo>
                  <a:lnTo>
                    <a:pt x="672" y="501"/>
                  </a:lnTo>
                  <a:lnTo>
                    <a:pt x="674" y="505"/>
                  </a:lnTo>
                  <a:lnTo>
                    <a:pt x="666" y="503"/>
                  </a:lnTo>
                  <a:lnTo>
                    <a:pt x="670" y="505"/>
                  </a:lnTo>
                  <a:lnTo>
                    <a:pt x="664" y="503"/>
                  </a:lnTo>
                  <a:lnTo>
                    <a:pt x="658" y="507"/>
                  </a:lnTo>
                  <a:lnTo>
                    <a:pt x="654" y="511"/>
                  </a:lnTo>
                  <a:lnTo>
                    <a:pt x="648" y="515"/>
                  </a:lnTo>
                  <a:lnTo>
                    <a:pt x="641" y="515"/>
                  </a:lnTo>
                  <a:lnTo>
                    <a:pt x="635" y="513"/>
                  </a:lnTo>
                  <a:lnTo>
                    <a:pt x="627" y="517"/>
                  </a:lnTo>
                  <a:lnTo>
                    <a:pt x="615" y="521"/>
                  </a:lnTo>
                  <a:lnTo>
                    <a:pt x="609" y="515"/>
                  </a:lnTo>
                  <a:lnTo>
                    <a:pt x="607" y="509"/>
                  </a:lnTo>
                  <a:lnTo>
                    <a:pt x="611" y="505"/>
                  </a:lnTo>
                  <a:lnTo>
                    <a:pt x="617" y="509"/>
                  </a:lnTo>
                  <a:lnTo>
                    <a:pt x="625" y="513"/>
                  </a:lnTo>
                  <a:lnTo>
                    <a:pt x="629" y="507"/>
                  </a:lnTo>
                  <a:lnTo>
                    <a:pt x="623" y="501"/>
                  </a:lnTo>
                  <a:lnTo>
                    <a:pt x="617" y="501"/>
                  </a:lnTo>
                  <a:lnTo>
                    <a:pt x="611" y="501"/>
                  </a:lnTo>
                  <a:lnTo>
                    <a:pt x="601" y="489"/>
                  </a:lnTo>
                  <a:lnTo>
                    <a:pt x="597" y="482"/>
                  </a:lnTo>
                  <a:lnTo>
                    <a:pt x="591" y="470"/>
                  </a:lnTo>
                  <a:lnTo>
                    <a:pt x="584" y="466"/>
                  </a:lnTo>
                  <a:lnTo>
                    <a:pt x="582" y="460"/>
                  </a:lnTo>
                  <a:lnTo>
                    <a:pt x="570" y="456"/>
                  </a:lnTo>
                  <a:lnTo>
                    <a:pt x="568" y="456"/>
                  </a:lnTo>
                  <a:lnTo>
                    <a:pt x="560" y="454"/>
                  </a:lnTo>
                  <a:lnTo>
                    <a:pt x="554" y="456"/>
                  </a:lnTo>
                  <a:lnTo>
                    <a:pt x="548" y="452"/>
                  </a:lnTo>
                  <a:lnTo>
                    <a:pt x="554" y="450"/>
                  </a:lnTo>
                  <a:lnTo>
                    <a:pt x="550" y="450"/>
                  </a:lnTo>
                  <a:lnTo>
                    <a:pt x="540" y="438"/>
                  </a:lnTo>
                  <a:lnTo>
                    <a:pt x="534" y="415"/>
                  </a:lnTo>
                  <a:lnTo>
                    <a:pt x="527" y="409"/>
                  </a:lnTo>
                  <a:lnTo>
                    <a:pt x="521" y="409"/>
                  </a:lnTo>
                  <a:lnTo>
                    <a:pt x="521" y="405"/>
                  </a:lnTo>
                  <a:lnTo>
                    <a:pt x="525" y="399"/>
                  </a:lnTo>
                  <a:lnTo>
                    <a:pt x="525" y="393"/>
                  </a:lnTo>
                  <a:lnTo>
                    <a:pt x="534" y="383"/>
                  </a:lnTo>
                  <a:lnTo>
                    <a:pt x="525" y="391"/>
                  </a:lnTo>
                  <a:lnTo>
                    <a:pt x="523" y="397"/>
                  </a:lnTo>
                  <a:lnTo>
                    <a:pt x="517" y="403"/>
                  </a:lnTo>
                  <a:lnTo>
                    <a:pt x="511" y="403"/>
                  </a:lnTo>
                  <a:lnTo>
                    <a:pt x="513" y="399"/>
                  </a:lnTo>
                  <a:lnTo>
                    <a:pt x="509" y="393"/>
                  </a:lnTo>
                  <a:lnTo>
                    <a:pt x="509" y="387"/>
                  </a:lnTo>
                  <a:lnTo>
                    <a:pt x="509" y="375"/>
                  </a:lnTo>
                  <a:lnTo>
                    <a:pt x="505" y="369"/>
                  </a:lnTo>
                  <a:lnTo>
                    <a:pt x="511" y="364"/>
                  </a:lnTo>
                  <a:lnTo>
                    <a:pt x="511" y="362"/>
                  </a:lnTo>
                  <a:lnTo>
                    <a:pt x="499" y="369"/>
                  </a:lnTo>
                  <a:lnTo>
                    <a:pt x="497" y="364"/>
                  </a:lnTo>
                  <a:lnTo>
                    <a:pt x="491" y="364"/>
                  </a:lnTo>
                  <a:lnTo>
                    <a:pt x="495" y="369"/>
                  </a:lnTo>
                  <a:lnTo>
                    <a:pt x="499" y="375"/>
                  </a:lnTo>
                  <a:lnTo>
                    <a:pt x="501" y="381"/>
                  </a:lnTo>
                  <a:lnTo>
                    <a:pt x="499" y="379"/>
                  </a:lnTo>
                  <a:lnTo>
                    <a:pt x="493" y="379"/>
                  </a:lnTo>
                  <a:lnTo>
                    <a:pt x="487" y="379"/>
                  </a:lnTo>
                  <a:lnTo>
                    <a:pt x="477" y="369"/>
                  </a:lnTo>
                  <a:lnTo>
                    <a:pt x="473" y="362"/>
                  </a:lnTo>
                  <a:lnTo>
                    <a:pt x="460" y="340"/>
                  </a:lnTo>
                  <a:lnTo>
                    <a:pt x="460" y="338"/>
                  </a:lnTo>
                  <a:lnTo>
                    <a:pt x="458" y="332"/>
                  </a:lnTo>
                  <a:lnTo>
                    <a:pt x="446" y="326"/>
                  </a:lnTo>
                  <a:lnTo>
                    <a:pt x="442" y="320"/>
                  </a:lnTo>
                  <a:lnTo>
                    <a:pt x="448" y="324"/>
                  </a:lnTo>
                  <a:lnTo>
                    <a:pt x="448" y="320"/>
                  </a:lnTo>
                  <a:lnTo>
                    <a:pt x="454" y="318"/>
                  </a:lnTo>
                  <a:lnTo>
                    <a:pt x="456" y="307"/>
                  </a:lnTo>
                  <a:lnTo>
                    <a:pt x="466" y="289"/>
                  </a:lnTo>
                  <a:lnTo>
                    <a:pt x="464" y="285"/>
                  </a:lnTo>
                  <a:lnTo>
                    <a:pt x="460" y="279"/>
                  </a:lnTo>
                  <a:lnTo>
                    <a:pt x="454" y="285"/>
                  </a:lnTo>
                  <a:lnTo>
                    <a:pt x="452" y="279"/>
                  </a:lnTo>
                  <a:lnTo>
                    <a:pt x="438" y="273"/>
                  </a:lnTo>
                  <a:lnTo>
                    <a:pt x="438" y="273"/>
                  </a:lnTo>
                  <a:lnTo>
                    <a:pt x="442" y="279"/>
                  </a:lnTo>
                  <a:lnTo>
                    <a:pt x="442" y="285"/>
                  </a:lnTo>
                  <a:lnTo>
                    <a:pt x="444" y="285"/>
                  </a:lnTo>
                  <a:lnTo>
                    <a:pt x="450" y="285"/>
                  </a:lnTo>
                  <a:lnTo>
                    <a:pt x="448" y="297"/>
                  </a:lnTo>
                  <a:lnTo>
                    <a:pt x="444" y="303"/>
                  </a:lnTo>
                  <a:lnTo>
                    <a:pt x="442" y="301"/>
                  </a:lnTo>
                  <a:lnTo>
                    <a:pt x="432" y="293"/>
                  </a:lnTo>
                  <a:lnTo>
                    <a:pt x="438" y="301"/>
                  </a:lnTo>
                  <a:lnTo>
                    <a:pt x="432" y="297"/>
                  </a:lnTo>
                  <a:lnTo>
                    <a:pt x="428" y="289"/>
                  </a:lnTo>
                  <a:lnTo>
                    <a:pt x="430" y="281"/>
                  </a:lnTo>
                  <a:lnTo>
                    <a:pt x="430" y="267"/>
                  </a:lnTo>
                  <a:lnTo>
                    <a:pt x="428" y="263"/>
                  </a:lnTo>
                  <a:lnTo>
                    <a:pt x="434" y="232"/>
                  </a:lnTo>
                  <a:lnTo>
                    <a:pt x="436" y="224"/>
                  </a:lnTo>
                  <a:lnTo>
                    <a:pt x="434" y="218"/>
                  </a:lnTo>
                  <a:lnTo>
                    <a:pt x="432" y="200"/>
                  </a:lnTo>
                  <a:lnTo>
                    <a:pt x="432" y="198"/>
                  </a:lnTo>
                  <a:lnTo>
                    <a:pt x="430" y="192"/>
                  </a:lnTo>
                  <a:lnTo>
                    <a:pt x="424" y="187"/>
                  </a:lnTo>
                  <a:lnTo>
                    <a:pt x="420" y="181"/>
                  </a:lnTo>
                  <a:lnTo>
                    <a:pt x="420" y="177"/>
                  </a:lnTo>
                  <a:lnTo>
                    <a:pt x="409" y="167"/>
                  </a:lnTo>
                  <a:lnTo>
                    <a:pt x="397" y="169"/>
                  </a:lnTo>
                  <a:lnTo>
                    <a:pt x="391" y="167"/>
                  </a:lnTo>
                  <a:lnTo>
                    <a:pt x="389" y="161"/>
                  </a:lnTo>
                  <a:lnTo>
                    <a:pt x="383" y="159"/>
                  </a:lnTo>
                  <a:lnTo>
                    <a:pt x="377" y="151"/>
                  </a:lnTo>
                  <a:lnTo>
                    <a:pt x="361" y="141"/>
                  </a:lnTo>
                  <a:lnTo>
                    <a:pt x="359" y="135"/>
                  </a:lnTo>
                  <a:lnTo>
                    <a:pt x="357" y="128"/>
                  </a:lnTo>
                  <a:lnTo>
                    <a:pt x="344" y="122"/>
                  </a:lnTo>
                  <a:lnTo>
                    <a:pt x="334" y="110"/>
                  </a:lnTo>
                  <a:lnTo>
                    <a:pt x="322" y="102"/>
                  </a:lnTo>
                  <a:lnTo>
                    <a:pt x="316" y="102"/>
                  </a:lnTo>
                  <a:lnTo>
                    <a:pt x="304" y="94"/>
                  </a:lnTo>
                  <a:lnTo>
                    <a:pt x="300" y="94"/>
                  </a:lnTo>
                  <a:lnTo>
                    <a:pt x="293" y="96"/>
                  </a:lnTo>
                  <a:lnTo>
                    <a:pt x="281" y="96"/>
                  </a:lnTo>
                  <a:lnTo>
                    <a:pt x="275" y="102"/>
                  </a:lnTo>
                  <a:lnTo>
                    <a:pt x="273" y="108"/>
                  </a:lnTo>
                  <a:lnTo>
                    <a:pt x="275" y="110"/>
                  </a:lnTo>
                  <a:lnTo>
                    <a:pt x="267" y="108"/>
                  </a:lnTo>
                  <a:lnTo>
                    <a:pt x="275" y="112"/>
                  </a:lnTo>
                  <a:lnTo>
                    <a:pt x="277" y="116"/>
                  </a:lnTo>
                  <a:lnTo>
                    <a:pt x="271" y="116"/>
                  </a:lnTo>
                  <a:lnTo>
                    <a:pt x="265" y="116"/>
                  </a:lnTo>
                  <a:lnTo>
                    <a:pt x="259" y="118"/>
                  </a:lnTo>
                  <a:lnTo>
                    <a:pt x="241" y="135"/>
                  </a:lnTo>
                  <a:lnTo>
                    <a:pt x="236" y="135"/>
                  </a:lnTo>
                  <a:lnTo>
                    <a:pt x="234" y="133"/>
                  </a:lnTo>
                  <a:lnTo>
                    <a:pt x="228" y="137"/>
                  </a:lnTo>
                  <a:lnTo>
                    <a:pt x="226" y="141"/>
                  </a:lnTo>
                  <a:lnTo>
                    <a:pt x="220" y="141"/>
                  </a:lnTo>
                  <a:lnTo>
                    <a:pt x="208" y="145"/>
                  </a:lnTo>
                  <a:lnTo>
                    <a:pt x="206" y="147"/>
                  </a:lnTo>
                  <a:lnTo>
                    <a:pt x="200" y="147"/>
                  </a:lnTo>
                  <a:lnTo>
                    <a:pt x="194" y="145"/>
                  </a:lnTo>
                  <a:lnTo>
                    <a:pt x="192" y="139"/>
                  </a:lnTo>
                  <a:lnTo>
                    <a:pt x="192" y="133"/>
                  </a:lnTo>
                  <a:lnTo>
                    <a:pt x="192" y="139"/>
                  </a:lnTo>
                  <a:lnTo>
                    <a:pt x="196" y="145"/>
                  </a:lnTo>
                  <a:lnTo>
                    <a:pt x="202" y="143"/>
                  </a:lnTo>
                  <a:lnTo>
                    <a:pt x="200" y="137"/>
                  </a:lnTo>
                  <a:lnTo>
                    <a:pt x="196" y="130"/>
                  </a:lnTo>
                  <a:lnTo>
                    <a:pt x="190" y="124"/>
                  </a:lnTo>
                  <a:lnTo>
                    <a:pt x="184" y="122"/>
                  </a:lnTo>
                  <a:lnTo>
                    <a:pt x="177" y="118"/>
                  </a:lnTo>
                  <a:lnTo>
                    <a:pt x="180" y="118"/>
                  </a:lnTo>
                  <a:lnTo>
                    <a:pt x="177" y="116"/>
                  </a:lnTo>
                  <a:lnTo>
                    <a:pt x="171" y="114"/>
                  </a:lnTo>
                  <a:lnTo>
                    <a:pt x="167" y="108"/>
                  </a:lnTo>
                  <a:lnTo>
                    <a:pt x="180" y="112"/>
                  </a:lnTo>
                  <a:lnTo>
                    <a:pt x="186" y="116"/>
                  </a:lnTo>
                  <a:lnTo>
                    <a:pt x="188" y="112"/>
                  </a:lnTo>
                  <a:lnTo>
                    <a:pt x="182" y="112"/>
                  </a:lnTo>
                  <a:lnTo>
                    <a:pt x="180" y="106"/>
                  </a:lnTo>
                  <a:lnTo>
                    <a:pt x="171" y="108"/>
                  </a:lnTo>
                  <a:lnTo>
                    <a:pt x="163" y="102"/>
                  </a:lnTo>
                  <a:lnTo>
                    <a:pt x="167" y="96"/>
                  </a:lnTo>
                  <a:lnTo>
                    <a:pt x="171" y="96"/>
                  </a:lnTo>
                  <a:lnTo>
                    <a:pt x="171" y="90"/>
                  </a:lnTo>
                  <a:lnTo>
                    <a:pt x="163" y="96"/>
                  </a:lnTo>
                  <a:lnTo>
                    <a:pt x="157" y="94"/>
                  </a:lnTo>
                  <a:lnTo>
                    <a:pt x="151" y="94"/>
                  </a:lnTo>
                  <a:lnTo>
                    <a:pt x="153" y="100"/>
                  </a:lnTo>
                  <a:lnTo>
                    <a:pt x="159" y="102"/>
                  </a:lnTo>
                  <a:lnTo>
                    <a:pt x="161" y="108"/>
                  </a:lnTo>
                  <a:lnTo>
                    <a:pt x="149" y="102"/>
                  </a:lnTo>
                  <a:lnTo>
                    <a:pt x="133" y="96"/>
                  </a:lnTo>
                  <a:lnTo>
                    <a:pt x="108" y="90"/>
                  </a:lnTo>
                  <a:lnTo>
                    <a:pt x="102" y="90"/>
                  </a:lnTo>
                  <a:lnTo>
                    <a:pt x="98" y="90"/>
                  </a:lnTo>
                  <a:lnTo>
                    <a:pt x="110" y="90"/>
                  </a:lnTo>
                  <a:lnTo>
                    <a:pt x="110" y="86"/>
                  </a:lnTo>
                  <a:lnTo>
                    <a:pt x="116" y="86"/>
                  </a:lnTo>
                  <a:lnTo>
                    <a:pt x="123" y="88"/>
                  </a:lnTo>
                  <a:lnTo>
                    <a:pt x="129" y="90"/>
                  </a:lnTo>
                  <a:lnTo>
                    <a:pt x="125" y="84"/>
                  </a:lnTo>
                  <a:lnTo>
                    <a:pt x="114" y="80"/>
                  </a:lnTo>
                  <a:lnTo>
                    <a:pt x="108" y="82"/>
                  </a:lnTo>
                  <a:lnTo>
                    <a:pt x="102" y="84"/>
                  </a:lnTo>
                  <a:lnTo>
                    <a:pt x="100" y="78"/>
                  </a:lnTo>
                  <a:lnTo>
                    <a:pt x="88" y="90"/>
                  </a:lnTo>
                  <a:lnTo>
                    <a:pt x="86" y="90"/>
                  </a:lnTo>
                  <a:lnTo>
                    <a:pt x="70" y="92"/>
                  </a:lnTo>
                  <a:lnTo>
                    <a:pt x="51" y="96"/>
                  </a:lnTo>
                  <a:lnTo>
                    <a:pt x="45" y="98"/>
                  </a:lnTo>
                  <a:lnTo>
                    <a:pt x="45" y="96"/>
                  </a:lnTo>
                  <a:lnTo>
                    <a:pt x="55" y="94"/>
                  </a:lnTo>
                  <a:lnTo>
                    <a:pt x="59" y="88"/>
                  </a:lnTo>
                  <a:lnTo>
                    <a:pt x="53" y="82"/>
                  </a:lnTo>
                  <a:lnTo>
                    <a:pt x="53" y="76"/>
                  </a:lnTo>
                  <a:lnTo>
                    <a:pt x="51" y="84"/>
                  </a:lnTo>
                  <a:lnTo>
                    <a:pt x="47" y="90"/>
                  </a:lnTo>
                  <a:lnTo>
                    <a:pt x="43" y="82"/>
                  </a:lnTo>
                  <a:lnTo>
                    <a:pt x="41" y="84"/>
                  </a:lnTo>
                  <a:lnTo>
                    <a:pt x="41" y="86"/>
                  </a:lnTo>
                  <a:lnTo>
                    <a:pt x="41" y="88"/>
                  </a:lnTo>
                  <a:lnTo>
                    <a:pt x="39" y="94"/>
                  </a:lnTo>
                  <a:lnTo>
                    <a:pt x="33" y="102"/>
                  </a:lnTo>
                  <a:lnTo>
                    <a:pt x="29" y="106"/>
                  </a:lnTo>
                  <a:lnTo>
                    <a:pt x="21" y="108"/>
                  </a:lnTo>
                  <a:lnTo>
                    <a:pt x="19" y="108"/>
                  </a:lnTo>
                  <a:lnTo>
                    <a:pt x="21" y="102"/>
                  </a:lnTo>
                  <a:lnTo>
                    <a:pt x="27" y="96"/>
                  </a:lnTo>
                  <a:lnTo>
                    <a:pt x="27" y="92"/>
                  </a:lnTo>
                  <a:lnTo>
                    <a:pt x="21" y="90"/>
                  </a:lnTo>
                  <a:close/>
                </a:path>
              </a:pathLst>
            </a:custGeom>
            <a:solidFill>
              <a:schemeClr val="tx2"/>
            </a:solidFill>
            <a:ln w="3175">
              <a:solidFill>
                <a:schemeClr val="bg1">
                  <a:lumMod val="85000"/>
                </a:schemeClr>
              </a:solidFill>
              <a:round/>
              <a:headEnd/>
              <a:tailEnd/>
            </a:ln>
          </p:spPr>
          <p:txBody>
            <a:bodyPr vert="horz" wrap="square" lIns="672048" tIns="44803" rIns="89606" bIns="89606"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rPr>
                <a:t> </a:t>
              </a:r>
            </a:p>
          </p:txBody>
        </p:sp>
        <p:sp>
          <p:nvSpPr>
            <p:cNvPr id="209" name="Freeform 429">
              <a:extLst>
                <a:ext uri="{FF2B5EF4-FFF2-40B4-BE49-F238E27FC236}">
                  <a16:creationId xmlns:a16="http://schemas.microsoft.com/office/drawing/2014/main" id="{E588299A-29CA-4EDF-B658-A3EA81C3A770}"/>
                </a:ext>
              </a:extLst>
            </p:cNvPr>
            <p:cNvSpPr>
              <a:spLocks/>
            </p:cNvSpPr>
            <p:nvPr/>
          </p:nvSpPr>
          <p:spPr bwMode="auto">
            <a:xfrm>
              <a:off x="11126216" y="2897079"/>
              <a:ext cx="414521" cy="220227"/>
            </a:xfrm>
            <a:custGeom>
              <a:avLst/>
              <a:gdLst/>
              <a:ahLst/>
              <a:cxnLst>
                <a:cxn ang="0">
                  <a:pos x="55" y="43"/>
                </a:cxn>
                <a:cxn ang="0">
                  <a:pos x="141" y="17"/>
                </a:cxn>
                <a:cxn ang="0">
                  <a:pos x="147" y="10"/>
                </a:cxn>
                <a:cxn ang="0">
                  <a:pos x="157" y="0"/>
                </a:cxn>
                <a:cxn ang="0">
                  <a:pos x="163" y="0"/>
                </a:cxn>
                <a:cxn ang="0">
                  <a:pos x="167" y="8"/>
                </a:cxn>
                <a:cxn ang="0">
                  <a:pos x="173" y="19"/>
                </a:cxn>
                <a:cxn ang="0">
                  <a:pos x="177" y="17"/>
                </a:cxn>
                <a:cxn ang="0">
                  <a:pos x="184" y="23"/>
                </a:cxn>
                <a:cxn ang="0">
                  <a:pos x="167" y="35"/>
                </a:cxn>
                <a:cxn ang="0">
                  <a:pos x="163" y="45"/>
                </a:cxn>
                <a:cxn ang="0">
                  <a:pos x="161" y="51"/>
                </a:cxn>
                <a:cxn ang="0">
                  <a:pos x="171" y="59"/>
                </a:cxn>
                <a:cxn ang="0">
                  <a:pos x="184" y="57"/>
                </a:cxn>
                <a:cxn ang="0">
                  <a:pos x="200" y="76"/>
                </a:cxn>
                <a:cxn ang="0">
                  <a:pos x="194" y="78"/>
                </a:cxn>
                <a:cxn ang="0">
                  <a:pos x="206" y="82"/>
                </a:cxn>
                <a:cxn ang="0">
                  <a:pos x="216" y="96"/>
                </a:cxn>
                <a:cxn ang="0">
                  <a:pos x="228" y="98"/>
                </a:cxn>
                <a:cxn ang="0">
                  <a:pos x="245" y="82"/>
                </a:cxn>
                <a:cxn ang="0">
                  <a:pos x="236" y="74"/>
                </a:cxn>
                <a:cxn ang="0">
                  <a:pos x="228" y="61"/>
                </a:cxn>
                <a:cxn ang="0">
                  <a:pos x="228" y="59"/>
                </a:cxn>
                <a:cxn ang="0">
                  <a:pos x="241" y="65"/>
                </a:cxn>
                <a:cxn ang="0">
                  <a:pos x="253" y="90"/>
                </a:cxn>
                <a:cxn ang="0">
                  <a:pos x="243" y="98"/>
                </a:cxn>
                <a:cxn ang="0">
                  <a:pos x="222" y="106"/>
                </a:cxn>
                <a:cxn ang="0">
                  <a:pos x="214" y="118"/>
                </a:cxn>
                <a:cxn ang="0">
                  <a:pos x="204" y="108"/>
                </a:cxn>
                <a:cxn ang="0">
                  <a:pos x="198" y="106"/>
                </a:cxn>
                <a:cxn ang="0">
                  <a:pos x="190" y="116"/>
                </a:cxn>
                <a:cxn ang="0">
                  <a:pos x="179" y="126"/>
                </a:cxn>
                <a:cxn ang="0">
                  <a:pos x="175" y="128"/>
                </a:cxn>
                <a:cxn ang="0">
                  <a:pos x="167" y="118"/>
                </a:cxn>
                <a:cxn ang="0">
                  <a:pos x="169" y="106"/>
                </a:cxn>
                <a:cxn ang="0">
                  <a:pos x="163" y="114"/>
                </a:cxn>
                <a:cxn ang="0">
                  <a:pos x="157" y="112"/>
                </a:cxn>
                <a:cxn ang="0">
                  <a:pos x="153" y="102"/>
                </a:cxn>
                <a:cxn ang="0">
                  <a:pos x="147" y="96"/>
                </a:cxn>
                <a:cxn ang="0">
                  <a:pos x="118" y="98"/>
                </a:cxn>
                <a:cxn ang="0">
                  <a:pos x="106" y="100"/>
                </a:cxn>
                <a:cxn ang="0">
                  <a:pos x="63" y="110"/>
                </a:cxn>
                <a:cxn ang="0">
                  <a:pos x="49" y="114"/>
                </a:cxn>
                <a:cxn ang="0">
                  <a:pos x="2" y="122"/>
                </a:cxn>
                <a:cxn ang="0">
                  <a:pos x="0" y="61"/>
                </a:cxn>
              </a:cxnLst>
              <a:rect l="0" t="0" r="r" b="b"/>
              <a:pathLst>
                <a:path w="253" h="133">
                  <a:moveTo>
                    <a:pt x="2" y="55"/>
                  </a:moveTo>
                  <a:lnTo>
                    <a:pt x="55" y="43"/>
                  </a:lnTo>
                  <a:lnTo>
                    <a:pt x="133" y="25"/>
                  </a:lnTo>
                  <a:lnTo>
                    <a:pt x="141" y="17"/>
                  </a:lnTo>
                  <a:lnTo>
                    <a:pt x="145" y="10"/>
                  </a:lnTo>
                  <a:lnTo>
                    <a:pt x="147" y="10"/>
                  </a:lnTo>
                  <a:lnTo>
                    <a:pt x="151" y="4"/>
                  </a:lnTo>
                  <a:lnTo>
                    <a:pt x="157" y="0"/>
                  </a:lnTo>
                  <a:lnTo>
                    <a:pt x="159" y="0"/>
                  </a:lnTo>
                  <a:lnTo>
                    <a:pt x="163" y="0"/>
                  </a:lnTo>
                  <a:lnTo>
                    <a:pt x="161" y="6"/>
                  </a:lnTo>
                  <a:lnTo>
                    <a:pt x="167" y="8"/>
                  </a:lnTo>
                  <a:lnTo>
                    <a:pt x="167" y="15"/>
                  </a:lnTo>
                  <a:lnTo>
                    <a:pt x="173" y="19"/>
                  </a:lnTo>
                  <a:lnTo>
                    <a:pt x="179" y="19"/>
                  </a:lnTo>
                  <a:lnTo>
                    <a:pt x="177" y="17"/>
                  </a:lnTo>
                  <a:lnTo>
                    <a:pt x="184" y="15"/>
                  </a:lnTo>
                  <a:lnTo>
                    <a:pt x="184" y="23"/>
                  </a:lnTo>
                  <a:lnTo>
                    <a:pt x="171" y="31"/>
                  </a:lnTo>
                  <a:lnTo>
                    <a:pt x="167" y="35"/>
                  </a:lnTo>
                  <a:lnTo>
                    <a:pt x="169" y="39"/>
                  </a:lnTo>
                  <a:lnTo>
                    <a:pt x="163" y="45"/>
                  </a:lnTo>
                  <a:lnTo>
                    <a:pt x="167" y="51"/>
                  </a:lnTo>
                  <a:lnTo>
                    <a:pt x="161" y="51"/>
                  </a:lnTo>
                  <a:lnTo>
                    <a:pt x="165" y="57"/>
                  </a:lnTo>
                  <a:lnTo>
                    <a:pt x="171" y="59"/>
                  </a:lnTo>
                  <a:lnTo>
                    <a:pt x="177" y="57"/>
                  </a:lnTo>
                  <a:lnTo>
                    <a:pt x="184" y="57"/>
                  </a:lnTo>
                  <a:lnTo>
                    <a:pt x="196" y="69"/>
                  </a:lnTo>
                  <a:lnTo>
                    <a:pt x="200" y="76"/>
                  </a:lnTo>
                  <a:lnTo>
                    <a:pt x="194" y="71"/>
                  </a:lnTo>
                  <a:lnTo>
                    <a:pt x="194" y="78"/>
                  </a:lnTo>
                  <a:lnTo>
                    <a:pt x="200" y="82"/>
                  </a:lnTo>
                  <a:lnTo>
                    <a:pt x="206" y="82"/>
                  </a:lnTo>
                  <a:lnTo>
                    <a:pt x="212" y="94"/>
                  </a:lnTo>
                  <a:lnTo>
                    <a:pt x="216" y="96"/>
                  </a:lnTo>
                  <a:lnTo>
                    <a:pt x="222" y="96"/>
                  </a:lnTo>
                  <a:lnTo>
                    <a:pt x="228" y="98"/>
                  </a:lnTo>
                  <a:lnTo>
                    <a:pt x="241" y="88"/>
                  </a:lnTo>
                  <a:lnTo>
                    <a:pt x="245" y="82"/>
                  </a:lnTo>
                  <a:lnTo>
                    <a:pt x="243" y="71"/>
                  </a:lnTo>
                  <a:lnTo>
                    <a:pt x="236" y="74"/>
                  </a:lnTo>
                  <a:lnTo>
                    <a:pt x="234" y="65"/>
                  </a:lnTo>
                  <a:lnTo>
                    <a:pt x="228" y="61"/>
                  </a:lnTo>
                  <a:lnTo>
                    <a:pt x="222" y="61"/>
                  </a:lnTo>
                  <a:lnTo>
                    <a:pt x="228" y="59"/>
                  </a:lnTo>
                  <a:lnTo>
                    <a:pt x="234" y="61"/>
                  </a:lnTo>
                  <a:lnTo>
                    <a:pt x="241" y="65"/>
                  </a:lnTo>
                  <a:lnTo>
                    <a:pt x="249" y="78"/>
                  </a:lnTo>
                  <a:lnTo>
                    <a:pt x="253" y="90"/>
                  </a:lnTo>
                  <a:lnTo>
                    <a:pt x="249" y="96"/>
                  </a:lnTo>
                  <a:lnTo>
                    <a:pt x="243" y="98"/>
                  </a:lnTo>
                  <a:lnTo>
                    <a:pt x="224" y="108"/>
                  </a:lnTo>
                  <a:lnTo>
                    <a:pt x="222" y="106"/>
                  </a:lnTo>
                  <a:lnTo>
                    <a:pt x="220" y="114"/>
                  </a:lnTo>
                  <a:lnTo>
                    <a:pt x="214" y="118"/>
                  </a:lnTo>
                  <a:lnTo>
                    <a:pt x="208" y="120"/>
                  </a:lnTo>
                  <a:lnTo>
                    <a:pt x="204" y="108"/>
                  </a:lnTo>
                  <a:lnTo>
                    <a:pt x="204" y="102"/>
                  </a:lnTo>
                  <a:lnTo>
                    <a:pt x="198" y="106"/>
                  </a:lnTo>
                  <a:lnTo>
                    <a:pt x="196" y="112"/>
                  </a:lnTo>
                  <a:lnTo>
                    <a:pt x="190" y="116"/>
                  </a:lnTo>
                  <a:lnTo>
                    <a:pt x="186" y="126"/>
                  </a:lnTo>
                  <a:lnTo>
                    <a:pt x="179" y="126"/>
                  </a:lnTo>
                  <a:lnTo>
                    <a:pt x="175" y="133"/>
                  </a:lnTo>
                  <a:lnTo>
                    <a:pt x="175" y="128"/>
                  </a:lnTo>
                  <a:lnTo>
                    <a:pt x="173" y="120"/>
                  </a:lnTo>
                  <a:lnTo>
                    <a:pt x="167" y="118"/>
                  </a:lnTo>
                  <a:lnTo>
                    <a:pt x="169" y="112"/>
                  </a:lnTo>
                  <a:lnTo>
                    <a:pt x="169" y="106"/>
                  </a:lnTo>
                  <a:lnTo>
                    <a:pt x="167" y="112"/>
                  </a:lnTo>
                  <a:lnTo>
                    <a:pt x="163" y="114"/>
                  </a:lnTo>
                  <a:lnTo>
                    <a:pt x="159" y="112"/>
                  </a:lnTo>
                  <a:lnTo>
                    <a:pt x="157" y="112"/>
                  </a:lnTo>
                  <a:lnTo>
                    <a:pt x="153" y="108"/>
                  </a:lnTo>
                  <a:lnTo>
                    <a:pt x="153" y="102"/>
                  </a:lnTo>
                  <a:lnTo>
                    <a:pt x="149" y="100"/>
                  </a:lnTo>
                  <a:lnTo>
                    <a:pt x="147" y="96"/>
                  </a:lnTo>
                  <a:lnTo>
                    <a:pt x="141" y="92"/>
                  </a:lnTo>
                  <a:lnTo>
                    <a:pt x="118" y="98"/>
                  </a:lnTo>
                  <a:lnTo>
                    <a:pt x="114" y="98"/>
                  </a:lnTo>
                  <a:lnTo>
                    <a:pt x="106" y="100"/>
                  </a:lnTo>
                  <a:lnTo>
                    <a:pt x="72" y="108"/>
                  </a:lnTo>
                  <a:lnTo>
                    <a:pt x="63" y="110"/>
                  </a:lnTo>
                  <a:lnTo>
                    <a:pt x="61" y="110"/>
                  </a:lnTo>
                  <a:lnTo>
                    <a:pt x="49" y="114"/>
                  </a:lnTo>
                  <a:lnTo>
                    <a:pt x="43" y="114"/>
                  </a:lnTo>
                  <a:lnTo>
                    <a:pt x="2" y="122"/>
                  </a:lnTo>
                  <a:lnTo>
                    <a:pt x="0" y="120"/>
                  </a:lnTo>
                  <a:lnTo>
                    <a:pt x="0" y="61"/>
                  </a:lnTo>
                  <a:lnTo>
                    <a:pt x="2" y="55"/>
                  </a:lnTo>
                </a:path>
              </a:pathLst>
            </a:custGeom>
            <a:solidFill>
              <a:schemeClr val="tx2"/>
            </a:solidFill>
            <a:ln w="3175">
              <a:solidFill>
                <a:schemeClr val="bg1">
                  <a:lumMod val="85000"/>
                </a:schemeClr>
              </a:solidFill>
              <a:round/>
              <a:headEnd/>
              <a:tailEnd/>
            </a:ln>
          </p:spPr>
          <p:txBody>
            <a:bodyPr vert="horz" wrap="square" lIns="89606" tIns="44803" rIns="89606" bIns="44803" numCol="1" anchor="ctr" anchorCtr="1" compatLnSpc="1">
              <a:prstTxWarp prst="textNoShape">
                <a:avLst/>
              </a:prstTxWarp>
            </a:bodyPr>
            <a:lstStyle/>
            <a:p>
              <a:pPr marL="0" marR="0" lvl="0" indent="0" algn="l" defTabSz="895946"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11" name="Freeform 3128">
              <a:extLst>
                <a:ext uri="{FF2B5EF4-FFF2-40B4-BE49-F238E27FC236}">
                  <a16:creationId xmlns:a16="http://schemas.microsoft.com/office/drawing/2014/main" id="{806DF423-687F-4529-A483-24950FB0DBA5}"/>
                </a:ext>
              </a:extLst>
            </p:cNvPr>
            <p:cNvSpPr/>
            <p:nvPr/>
          </p:nvSpPr>
          <p:spPr bwMode="auto">
            <a:xfrm rot="19404755">
              <a:off x="6098112" y="1801610"/>
              <a:ext cx="33933" cy="107022"/>
            </a:xfrm>
            <a:custGeom>
              <a:avLst/>
              <a:gdLst>
                <a:gd name="connsiteX0" fmla="*/ 25638 w 34184"/>
                <a:gd name="connsiteY0" fmla="*/ 0 h 131036"/>
                <a:gd name="connsiteX1" fmla="*/ 0 w 34184"/>
                <a:gd name="connsiteY1" fmla="*/ 62670 h 131036"/>
                <a:gd name="connsiteX2" fmla="*/ 8546 w 34184"/>
                <a:gd name="connsiteY2" fmla="*/ 94004 h 131036"/>
                <a:gd name="connsiteX3" fmla="*/ 8546 w 34184"/>
                <a:gd name="connsiteY3" fmla="*/ 125339 h 131036"/>
                <a:gd name="connsiteX4" fmla="*/ 25638 w 34184"/>
                <a:gd name="connsiteY4" fmla="*/ 131036 h 131036"/>
                <a:gd name="connsiteX5" fmla="*/ 34184 w 34184"/>
                <a:gd name="connsiteY5" fmla="*/ 102550 h 131036"/>
                <a:gd name="connsiteX6" fmla="*/ 25638 w 34184"/>
                <a:gd name="connsiteY6" fmla="*/ 94004 h 131036"/>
                <a:gd name="connsiteX7" fmla="*/ 34184 w 34184"/>
                <a:gd name="connsiteY7" fmla="*/ 71215 h 131036"/>
                <a:gd name="connsiteX8" fmla="*/ 25638 w 34184"/>
                <a:gd name="connsiteY8" fmla="*/ 54124 h 131036"/>
                <a:gd name="connsiteX9" fmla="*/ 25638 w 34184"/>
                <a:gd name="connsiteY9" fmla="*/ 0 h 131036"/>
                <a:gd name="connsiteX0" fmla="*/ 25638 w 34184"/>
                <a:gd name="connsiteY0" fmla="*/ 0 h 131036"/>
                <a:gd name="connsiteX1" fmla="*/ 0 w 34184"/>
                <a:gd name="connsiteY1" fmla="*/ 62670 h 131036"/>
                <a:gd name="connsiteX2" fmla="*/ 8546 w 34184"/>
                <a:gd name="connsiteY2" fmla="*/ 94004 h 131036"/>
                <a:gd name="connsiteX3" fmla="*/ 8546 w 34184"/>
                <a:gd name="connsiteY3" fmla="*/ 125339 h 131036"/>
                <a:gd name="connsiteX4" fmla="*/ 25638 w 34184"/>
                <a:gd name="connsiteY4" fmla="*/ 131036 h 131036"/>
                <a:gd name="connsiteX5" fmla="*/ 34184 w 34184"/>
                <a:gd name="connsiteY5" fmla="*/ 102550 h 131036"/>
                <a:gd name="connsiteX6" fmla="*/ 25638 w 34184"/>
                <a:gd name="connsiteY6" fmla="*/ 94004 h 131036"/>
                <a:gd name="connsiteX7" fmla="*/ 34184 w 34184"/>
                <a:gd name="connsiteY7" fmla="*/ 71215 h 131036"/>
                <a:gd name="connsiteX8" fmla="*/ 25638 w 34184"/>
                <a:gd name="connsiteY8" fmla="*/ 54124 h 131036"/>
                <a:gd name="connsiteX9" fmla="*/ 25638 w 34184"/>
                <a:gd name="connsiteY9" fmla="*/ 37032 h 131036"/>
                <a:gd name="connsiteX10" fmla="*/ 25638 w 34184"/>
                <a:gd name="connsiteY10" fmla="*/ 0 h 131036"/>
                <a:gd name="connsiteX0" fmla="*/ 25638 w 34184"/>
                <a:gd name="connsiteY0" fmla="*/ 0 h 131036"/>
                <a:gd name="connsiteX1" fmla="*/ 0 w 34184"/>
                <a:gd name="connsiteY1" fmla="*/ 62670 h 131036"/>
                <a:gd name="connsiteX2" fmla="*/ 8546 w 34184"/>
                <a:gd name="connsiteY2" fmla="*/ 94004 h 131036"/>
                <a:gd name="connsiteX3" fmla="*/ 8546 w 34184"/>
                <a:gd name="connsiteY3" fmla="*/ 125339 h 131036"/>
                <a:gd name="connsiteX4" fmla="*/ 25638 w 34184"/>
                <a:gd name="connsiteY4" fmla="*/ 131036 h 131036"/>
                <a:gd name="connsiteX5" fmla="*/ 34184 w 34184"/>
                <a:gd name="connsiteY5" fmla="*/ 102550 h 131036"/>
                <a:gd name="connsiteX6" fmla="*/ 25638 w 34184"/>
                <a:gd name="connsiteY6" fmla="*/ 94004 h 131036"/>
                <a:gd name="connsiteX7" fmla="*/ 34184 w 34184"/>
                <a:gd name="connsiteY7" fmla="*/ 71215 h 131036"/>
                <a:gd name="connsiteX8" fmla="*/ 25638 w 34184"/>
                <a:gd name="connsiteY8" fmla="*/ 54124 h 131036"/>
                <a:gd name="connsiteX9" fmla="*/ 25638 w 34184"/>
                <a:gd name="connsiteY9" fmla="*/ 37032 h 131036"/>
                <a:gd name="connsiteX10" fmla="*/ 25638 w 34184"/>
                <a:gd name="connsiteY10" fmla="*/ 0 h 131036"/>
                <a:gd name="connsiteX0" fmla="*/ 25638 w 41339"/>
                <a:gd name="connsiteY0" fmla="*/ 0 h 131036"/>
                <a:gd name="connsiteX1" fmla="*/ 0 w 41339"/>
                <a:gd name="connsiteY1" fmla="*/ 62670 h 131036"/>
                <a:gd name="connsiteX2" fmla="*/ 8546 w 41339"/>
                <a:gd name="connsiteY2" fmla="*/ 94004 h 131036"/>
                <a:gd name="connsiteX3" fmla="*/ 8546 w 41339"/>
                <a:gd name="connsiteY3" fmla="*/ 125339 h 131036"/>
                <a:gd name="connsiteX4" fmla="*/ 25638 w 41339"/>
                <a:gd name="connsiteY4" fmla="*/ 131036 h 131036"/>
                <a:gd name="connsiteX5" fmla="*/ 34184 w 41339"/>
                <a:gd name="connsiteY5" fmla="*/ 102550 h 131036"/>
                <a:gd name="connsiteX6" fmla="*/ 25638 w 41339"/>
                <a:gd name="connsiteY6" fmla="*/ 94004 h 131036"/>
                <a:gd name="connsiteX7" fmla="*/ 34184 w 41339"/>
                <a:gd name="connsiteY7" fmla="*/ 71215 h 131036"/>
                <a:gd name="connsiteX8" fmla="*/ 25638 w 41339"/>
                <a:gd name="connsiteY8" fmla="*/ 54124 h 131036"/>
                <a:gd name="connsiteX9" fmla="*/ 37032 w 41339"/>
                <a:gd name="connsiteY9" fmla="*/ 37032 h 131036"/>
                <a:gd name="connsiteX10" fmla="*/ 25638 w 41339"/>
                <a:gd name="connsiteY10" fmla="*/ 0 h 13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39" h="131036">
                  <a:moveTo>
                    <a:pt x="25638" y="0"/>
                  </a:moveTo>
                  <a:lnTo>
                    <a:pt x="0" y="62670"/>
                  </a:lnTo>
                  <a:lnTo>
                    <a:pt x="8546" y="94004"/>
                  </a:lnTo>
                  <a:lnTo>
                    <a:pt x="8546" y="125339"/>
                  </a:lnTo>
                  <a:lnTo>
                    <a:pt x="25638" y="131036"/>
                  </a:lnTo>
                  <a:lnTo>
                    <a:pt x="34184" y="102550"/>
                  </a:lnTo>
                  <a:lnTo>
                    <a:pt x="25638" y="94004"/>
                  </a:lnTo>
                  <a:lnTo>
                    <a:pt x="34184" y="71215"/>
                  </a:lnTo>
                  <a:lnTo>
                    <a:pt x="25638" y="54124"/>
                  </a:lnTo>
                  <a:cubicBezTo>
                    <a:pt x="25638" y="48427"/>
                    <a:pt x="51275" y="17091"/>
                    <a:pt x="37032" y="37032"/>
                  </a:cubicBezTo>
                  <a:lnTo>
                    <a:pt x="25638" y="0"/>
                  </a:lnTo>
                  <a:close/>
                </a:path>
              </a:pathLst>
            </a:custGeom>
            <a:solidFill>
              <a:schemeClr val="tx2"/>
            </a:solidFill>
            <a:ln w="3175" cap="flat" cmpd="sng" algn="ctr">
              <a:solidFill>
                <a:schemeClr val="bg1">
                  <a:lumMod val="85000"/>
                </a:schemeClr>
              </a:solidFill>
              <a:prstDash val="solid"/>
              <a:miter lim="800000"/>
            </a:ln>
            <a:effectLst/>
          </p:spPr>
          <p:txBody>
            <a:bodyPr/>
            <a:lstStyle/>
            <a:p>
              <a:pPr marL="0" marR="0" lvl="0" indent="0" algn="l" defTabSz="896386"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ＭＳ Ｐゴシック" charset="-128"/>
                <a:cs typeface="+mn-cs"/>
              </a:endParaRPr>
            </a:p>
          </p:txBody>
        </p:sp>
        <p:sp>
          <p:nvSpPr>
            <p:cNvPr id="212" name="Freeform 3130">
              <a:extLst>
                <a:ext uri="{FF2B5EF4-FFF2-40B4-BE49-F238E27FC236}">
                  <a16:creationId xmlns:a16="http://schemas.microsoft.com/office/drawing/2014/main" id="{DA42C5B5-F109-48EB-9B05-14AD24181467}"/>
                </a:ext>
              </a:extLst>
            </p:cNvPr>
            <p:cNvSpPr/>
            <p:nvPr/>
          </p:nvSpPr>
          <p:spPr bwMode="auto">
            <a:xfrm>
              <a:off x="5709870" y="5452553"/>
              <a:ext cx="254501" cy="301487"/>
            </a:xfrm>
            <a:custGeom>
              <a:avLst/>
              <a:gdLst>
                <a:gd name="connsiteX0" fmla="*/ 23812 w 309562"/>
                <a:gd name="connsiteY0" fmla="*/ 0 h 366712"/>
                <a:gd name="connsiteX1" fmla="*/ 50006 w 309562"/>
                <a:gd name="connsiteY1" fmla="*/ 73819 h 366712"/>
                <a:gd name="connsiteX2" fmla="*/ 14287 w 309562"/>
                <a:gd name="connsiteY2" fmla="*/ 126206 h 366712"/>
                <a:gd name="connsiteX3" fmla="*/ 0 w 309562"/>
                <a:gd name="connsiteY3" fmla="*/ 152400 h 366712"/>
                <a:gd name="connsiteX4" fmla="*/ 30956 w 309562"/>
                <a:gd name="connsiteY4" fmla="*/ 195262 h 366712"/>
                <a:gd name="connsiteX5" fmla="*/ 47625 w 309562"/>
                <a:gd name="connsiteY5" fmla="*/ 233362 h 366712"/>
                <a:gd name="connsiteX6" fmla="*/ 61912 w 309562"/>
                <a:gd name="connsiteY6" fmla="*/ 273844 h 366712"/>
                <a:gd name="connsiteX7" fmla="*/ 57150 w 309562"/>
                <a:gd name="connsiteY7" fmla="*/ 333375 h 366712"/>
                <a:gd name="connsiteX8" fmla="*/ 133350 w 309562"/>
                <a:gd name="connsiteY8" fmla="*/ 366712 h 366712"/>
                <a:gd name="connsiteX9" fmla="*/ 147637 w 309562"/>
                <a:gd name="connsiteY9" fmla="*/ 326231 h 366712"/>
                <a:gd name="connsiteX10" fmla="*/ 147637 w 309562"/>
                <a:gd name="connsiteY10" fmla="*/ 309562 h 366712"/>
                <a:gd name="connsiteX11" fmla="*/ 190500 w 309562"/>
                <a:gd name="connsiteY11" fmla="*/ 276225 h 366712"/>
                <a:gd name="connsiteX12" fmla="*/ 209550 w 309562"/>
                <a:gd name="connsiteY12" fmla="*/ 252412 h 366712"/>
                <a:gd name="connsiteX13" fmla="*/ 238125 w 309562"/>
                <a:gd name="connsiteY13" fmla="*/ 261937 h 366712"/>
                <a:gd name="connsiteX14" fmla="*/ 292894 w 309562"/>
                <a:gd name="connsiteY14" fmla="*/ 204787 h 366712"/>
                <a:gd name="connsiteX15" fmla="*/ 309562 w 309562"/>
                <a:gd name="connsiteY15" fmla="*/ 188119 h 366712"/>
                <a:gd name="connsiteX16" fmla="*/ 309562 w 309562"/>
                <a:gd name="connsiteY16" fmla="*/ 173831 h 366712"/>
                <a:gd name="connsiteX17" fmla="*/ 276225 w 309562"/>
                <a:gd name="connsiteY17" fmla="*/ 147637 h 366712"/>
                <a:gd name="connsiteX18" fmla="*/ 257175 w 309562"/>
                <a:gd name="connsiteY18" fmla="*/ 121444 h 366712"/>
                <a:gd name="connsiteX19" fmla="*/ 242887 w 309562"/>
                <a:gd name="connsiteY19" fmla="*/ 123825 h 366712"/>
                <a:gd name="connsiteX20" fmla="*/ 226219 w 309562"/>
                <a:gd name="connsiteY20" fmla="*/ 73819 h 366712"/>
                <a:gd name="connsiteX21" fmla="*/ 173831 w 309562"/>
                <a:gd name="connsiteY21" fmla="*/ 47625 h 366712"/>
                <a:gd name="connsiteX22" fmla="*/ 126206 w 309562"/>
                <a:gd name="connsiteY22" fmla="*/ 35719 h 366712"/>
                <a:gd name="connsiteX23" fmla="*/ 100012 w 309562"/>
                <a:gd name="connsiteY23" fmla="*/ 30956 h 366712"/>
                <a:gd name="connsiteX24" fmla="*/ 23812 w 309562"/>
                <a:gd name="connsiteY24" fmla="*/ 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62" h="366712">
                  <a:moveTo>
                    <a:pt x="23812" y="0"/>
                  </a:moveTo>
                  <a:lnTo>
                    <a:pt x="50006" y="73819"/>
                  </a:lnTo>
                  <a:lnTo>
                    <a:pt x="14287" y="126206"/>
                  </a:lnTo>
                  <a:lnTo>
                    <a:pt x="0" y="152400"/>
                  </a:lnTo>
                  <a:lnTo>
                    <a:pt x="30956" y="195262"/>
                  </a:lnTo>
                  <a:lnTo>
                    <a:pt x="47625" y="233362"/>
                  </a:lnTo>
                  <a:lnTo>
                    <a:pt x="61912" y="273844"/>
                  </a:lnTo>
                  <a:lnTo>
                    <a:pt x="57150" y="333375"/>
                  </a:lnTo>
                  <a:lnTo>
                    <a:pt x="133350" y="366712"/>
                  </a:lnTo>
                  <a:lnTo>
                    <a:pt x="147637" y="326231"/>
                  </a:lnTo>
                  <a:lnTo>
                    <a:pt x="147637" y="309562"/>
                  </a:lnTo>
                  <a:lnTo>
                    <a:pt x="190500" y="276225"/>
                  </a:lnTo>
                  <a:lnTo>
                    <a:pt x="209550" y="252412"/>
                  </a:lnTo>
                  <a:lnTo>
                    <a:pt x="238125" y="261937"/>
                  </a:lnTo>
                  <a:lnTo>
                    <a:pt x="292894" y="204787"/>
                  </a:lnTo>
                  <a:lnTo>
                    <a:pt x="309562" y="188119"/>
                  </a:lnTo>
                  <a:lnTo>
                    <a:pt x="309562" y="173831"/>
                  </a:lnTo>
                  <a:lnTo>
                    <a:pt x="276225" y="147637"/>
                  </a:lnTo>
                  <a:lnTo>
                    <a:pt x="257175" y="121444"/>
                  </a:lnTo>
                  <a:lnTo>
                    <a:pt x="242887" y="123825"/>
                  </a:lnTo>
                  <a:lnTo>
                    <a:pt x="226219" y="73819"/>
                  </a:lnTo>
                  <a:lnTo>
                    <a:pt x="173831" y="47625"/>
                  </a:lnTo>
                  <a:lnTo>
                    <a:pt x="126206" y="35719"/>
                  </a:lnTo>
                  <a:lnTo>
                    <a:pt x="100012" y="30956"/>
                  </a:lnTo>
                  <a:lnTo>
                    <a:pt x="23812" y="0"/>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3" name="Freeform 3131">
              <a:extLst>
                <a:ext uri="{FF2B5EF4-FFF2-40B4-BE49-F238E27FC236}">
                  <a16:creationId xmlns:a16="http://schemas.microsoft.com/office/drawing/2014/main" id="{B784F8F8-E9EA-46F0-A317-2D28715B549F}"/>
                </a:ext>
              </a:extLst>
            </p:cNvPr>
            <p:cNvSpPr/>
            <p:nvPr/>
          </p:nvSpPr>
          <p:spPr bwMode="auto">
            <a:xfrm>
              <a:off x="5557165" y="5308988"/>
              <a:ext cx="139650" cy="99189"/>
            </a:xfrm>
            <a:custGeom>
              <a:avLst/>
              <a:gdLst>
                <a:gd name="connsiteX0" fmla="*/ 78582 w 169069"/>
                <a:gd name="connsiteY0" fmla="*/ 121444 h 121444"/>
                <a:gd name="connsiteX1" fmla="*/ 54769 w 169069"/>
                <a:gd name="connsiteY1" fmla="*/ 61913 h 121444"/>
                <a:gd name="connsiteX2" fmla="*/ 23813 w 169069"/>
                <a:gd name="connsiteY2" fmla="*/ 61913 h 121444"/>
                <a:gd name="connsiteX3" fmla="*/ 0 w 169069"/>
                <a:gd name="connsiteY3" fmla="*/ 21432 h 121444"/>
                <a:gd name="connsiteX4" fmla="*/ 16669 w 169069"/>
                <a:gd name="connsiteY4" fmla="*/ 0 h 121444"/>
                <a:gd name="connsiteX5" fmla="*/ 57150 w 169069"/>
                <a:gd name="connsiteY5" fmla="*/ 23813 h 121444"/>
                <a:gd name="connsiteX6" fmla="*/ 102394 w 169069"/>
                <a:gd name="connsiteY6" fmla="*/ 14288 h 121444"/>
                <a:gd name="connsiteX7" fmla="*/ 123825 w 169069"/>
                <a:gd name="connsiteY7" fmla="*/ 28575 h 121444"/>
                <a:gd name="connsiteX8" fmla="*/ 169069 w 169069"/>
                <a:gd name="connsiteY8" fmla="*/ 47625 h 121444"/>
                <a:gd name="connsiteX9" fmla="*/ 169069 w 169069"/>
                <a:gd name="connsiteY9" fmla="*/ 71438 h 121444"/>
                <a:gd name="connsiteX10" fmla="*/ 142875 w 169069"/>
                <a:gd name="connsiteY10" fmla="*/ 95250 h 121444"/>
                <a:gd name="connsiteX11" fmla="*/ 78582 w 169069"/>
                <a:gd name="connsiteY11" fmla="*/ 121444 h 12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069" h="121444">
                  <a:moveTo>
                    <a:pt x="78582" y="121444"/>
                  </a:moveTo>
                  <a:lnTo>
                    <a:pt x="54769" y="61913"/>
                  </a:lnTo>
                  <a:lnTo>
                    <a:pt x="23813" y="61913"/>
                  </a:lnTo>
                  <a:lnTo>
                    <a:pt x="0" y="21432"/>
                  </a:lnTo>
                  <a:lnTo>
                    <a:pt x="16669" y="0"/>
                  </a:lnTo>
                  <a:lnTo>
                    <a:pt x="57150" y="23813"/>
                  </a:lnTo>
                  <a:lnTo>
                    <a:pt x="102394" y="14288"/>
                  </a:lnTo>
                  <a:lnTo>
                    <a:pt x="123825" y="28575"/>
                  </a:lnTo>
                  <a:lnTo>
                    <a:pt x="169069" y="47625"/>
                  </a:lnTo>
                  <a:lnTo>
                    <a:pt x="169069" y="71438"/>
                  </a:lnTo>
                  <a:lnTo>
                    <a:pt x="142875" y="95250"/>
                  </a:lnTo>
                  <a:lnTo>
                    <a:pt x="78582" y="121444"/>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4" name="Freeform 3132">
              <a:extLst>
                <a:ext uri="{FF2B5EF4-FFF2-40B4-BE49-F238E27FC236}">
                  <a16:creationId xmlns:a16="http://schemas.microsoft.com/office/drawing/2014/main" id="{97DDEB49-6C51-49CA-84E1-5DD14307C8E2}"/>
                </a:ext>
              </a:extLst>
            </p:cNvPr>
            <p:cNvSpPr/>
            <p:nvPr/>
          </p:nvSpPr>
          <p:spPr bwMode="auto">
            <a:xfrm>
              <a:off x="5234797" y="5188915"/>
              <a:ext cx="114852" cy="104411"/>
            </a:xfrm>
            <a:custGeom>
              <a:avLst/>
              <a:gdLst>
                <a:gd name="connsiteX0" fmla="*/ 0 w 150019"/>
                <a:gd name="connsiteY0" fmla="*/ 47625 h 119063"/>
                <a:gd name="connsiteX1" fmla="*/ 52388 w 150019"/>
                <a:gd name="connsiteY1" fmla="*/ 119063 h 119063"/>
                <a:gd name="connsiteX2" fmla="*/ 92869 w 150019"/>
                <a:gd name="connsiteY2" fmla="*/ 102394 h 119063"/>
                <a:gd name="connsiteX3" fmla="*/ 138113 w 150019"/>
                <a:gd name="connsiteY3" fmla="*/ 111919 h 119063"/>
                <a:gd name="connsiteX4" fmla="*/ 147638 w 150019"/>
                <a:gd name="connsiteY4" fmla="*/ 104775 h 119063"/>
                <a:gd name="connsiteX5" fmla="*/ 150019 w 150019"/>
                <a:gd name="connsiteY5" fmla="*/ 88106 h 119063"/>
                <a:gd name="connsiteX6" fmla="*/ 116681 w 150019"/>
                <a:gd name="connsiteY6" fmla="*/ 66675 h 119063"/>
                <a:gd name="connsiteX7" fmla="*/ 100013 w 150019"/>
                <a:gd name="connsiteY7" fmla="*/ 33338 h 119063"/>
                <a:gd name="connsiteX8" fmla="*/ 66675 w 150019"/>
                <a:gd name="connsiteY8" fmla="*/ 0 h 119063"/>
                <a:gd name="connsiteX9" fmla="*/ 0 w 150019"/>
                <a:gd name="connsiteY9" fmla="*/ 47625 h 119063"/>
                <a:gd name="connsiteX0" fmla="*/ 0 w 150019"/>
                <a:gd name="connsiteY0" fmla="*/ 47625 h 119063"/>
                <a:gd name="connsiteX1" fmla="*/ 52388 w 150019"/>
                <a:gd name="connsiteY1" fmla="*/ 119063 h 119063"/>
                <a:gd name="connsiteX2" fmla="*/ 92869 w 150019"/>
                <a:gd name="connsiteY2" fmla="*/ 102394 h 119063"/>
                <a:gd name="connsiteX3" fmla="*/ 138113 w 150019"/>
                <a:gd name="connsiteY3" fmla="*/ 111919 h 119063"/>
                <a:gd name="connsiteX4" fmla="*/ 147638 w 150019"/>
                <a:gd name="connsiteY4" fmla="*/ 104775 h 119063"/>
                <a:gd name="connsiteX5" fmla="*/ 150019 w 150019"/>
                <a:gd name="connsiteY5" fmla="*/ 88106 h 119063"/>
                <a:gd name="connsiteX6" fmla="*/ 116681 w 150019"/>
                <a:gd name="connsiteY6" fmla="*/ 66675 h 119063"/>
                <a:gd name="connsiteX7" fmla="*/ 100013 w 150019"/>
                <a:gd name="connsiteY7" fmla="*/ 33338 h 119063"/>
                <a:gd name="connsiteX8" fmla="*/ 66675 w 150019"/>
                <a:gd name="connsiteY8" fmla="*/ 0 h 119063"/>
                <a:gd name="connsiteX9" fmla="*/ 30956 w 150019"/>
                <a:gd name="connsiteY9" fmla="*/ 23813 h 119063"/>
                <a:gd name="connsiteX10" fmla="*/ 0 w 150019"/>
                <a:gd name="connsiteY10" fmla="*/ 47625 h 119063"/>
                <a:gd name="connsiteX0" fmla="*/ 0 w 150019"/>
                <a:gd name="connsiteY0" fmla="*/ 47625 h 119063"/>
                <a:gd name="connsiteX1" fmla="*/ 52388 w 150019"/>
                <a:gd name="connsiteY1" fmla="*/ 119063 h 119063"/>
                <a:gd name="connsiteX2" fmla="*/ 92869 w 150019"/>
                <a:gd name="connsiteY2" fmla="*/ 102394 h 119063"/>
                <a:gd name="connsiteX3" fmla="*/ 138113 w 150019"/>
                <a:gd name="connsiteY3" fmla="*/ 111919 h 119063"/>
                <a:gd name="connsiteX4" fmla="*/ 147638 w 150019"/>
                <a:gd name="connsiteY4" fmla="*/ 104775 h 119063"/>
                <a:gd name="connsiteX5" fmla="*/ 150019 w 150019"/>
                <a:gd name="connsiteY5" fmla="*/ 88106 h 119063"/>
                <a:gd name="connsiteX6" fmla="*/ 116681 w 150019"/>
                <a:gd name="connsiteY6" fmla="*/ 66675 h 119063"/>
                <a:gd name="connsiteX7" fmla="*/ 100013 w 150019"/>
                <a:gd name="connsiteY7" fmla="*/ 33338 h 119063"/>
                <a:gd name="connsiteX8" fmla="*/ 66675 w 150019"/>
                <a:gd name="connsiteY8" fmla="*/ 0 h 119063"/>
                <a:gd name="connsiteX9" fmla="*/ 42862 w 150019"/>
                <a:gd name="connsiteY9" fmla="*/ 54769 h 119063"/>
                <a:gd name="connsiteX10" fmla="*/ 0 w 150019"/>
                <a:gd name="connsiteY10" fmla="*/ 47625 h 119063"/>
                <a:gd name="connsiteX0" fmla="*/ 0 w 142876"/>
                <a:gd name="connsiteY0" fmla="*/ 54769 h 119063"/>
                <a:gd name="connsiteX1" fmla="*/ 45245 w 142876"/>
                <a:gd name="connsiteY1" fmla="*/ 119063 h 119063"/>
                <a:gd name="connsiteX2" fmla="*/ 85726 w 142876"/>
                <a:gd name="connsiteY2" fmla="*/ 102394 h 119063"/>
                <a:gd name="connsiteX3" fmla="*/ 130970 w 142876"/>
                <a:gd name="connsiteY3" fmla="*/ 111919 h 119063"/>
                <a:gd name="connsiteX4" fmla="*/ 140495 w 142876"/>
                <a:gd name="connsiteY4" fmla="*/ 104775 h 119063"/>
                <a:gd name="connsiteX5" fmla="*/ 142876 w 142876"/>
                <a:gd name="connsiteY5" fmla="*/ 88106 h 119063"/>
                <a:gd name="connsiteX6" fmla="*/ 109538 w 142876"/>
                <a:gd name="connsiteY6" fmla="*/ 66675 h 119063"/>
                <a:gd name="connsiteX7" fmla="*/ 92870 w 142876"/>
                <a:gd name="connsiteY7" fmla="*/ 33338 h 119063"/>
                <a:gd name="connsiteX8" fmla="*/ 59532 w 142876"/>
                <a:gd name="connsiteY8" fmla="*/ 0 h 119063"/>
                <a:gd name="connsiteX9" fmla="*/ 35719 w 142876"/>
                <a:gd name="connsiteY9" fmla="*/ 54769 h 119063"/>
                <a:gd name="connsiteX10" fmla="*/ 0 w 142876"/>
                <a:gd name="connsiteY10" fmla="*/ 54769 h 119063"/>
                <a:gd name="connsiteX0" fmla="*/ 0 w 142876"/>
                <a:gd name="connsiteY0" fmla="*/ 54769 h 119063"/>
                <a:gd name="connsiteX1" fmla="*/ 45245 w 142876"/>
                <a:gd name="connsiteY1" fmla="*/ 119063 h 119063"/>
                <a:gd name="connsiteX2" fmla="*/ 85726 w 142876"/>
                <a:gd name="connsiteY2" fmla="*/ 102394 h 119063"/>
                <a:gd name="connsiteX3" fmla="*/ 130970 w 142876"/>
                <a:gd name="connsiteY3" fmla="*/ 111919 h 119063"/>
                <a:gd name="connsiteX4" fmla="*/ 140495 w 142876"/>
                <a:gd name="connsiteY4" fmla="*/ 104775 h 119063"/>
                <a:gd name="connsiteX5" fmla="*/ 142876 w 142876"/>
                <a:gd name="connsiteY5" fmla="*/ 88106 h 119063"/>
                <a:gd name="connsiteX6" fmla="*/ 109538 w 142876"/>
                <a:gd name="connsiteY6" fmla="*/ 66675 h 119063"/>
                <a:gd name="connsiteX7" fmla="*/ 92870 w 142876"/>
                <a:gd name="connsiteY7" fmla="*/ 33338 h 119063"/>
                <a:gd name="connsiteX8" fmla="*/ 59532 w 142876"/>
                <a:gd name="connsiteY8" fmla="*/ 0 h 119063"/>
                <a:gd name="connsiteX9" fmla="*/ 42863 w 142876"/>
                <a:gd name="connsiteY9" fmla="*/ 47625 h 119063"/>
                <a:gd name="connsiteX10" fmla="*/ 0 w 142876"/>
                <a:gd name="connsiteY10" fmla="*/ 54769 h 119063"/>
                <a:gd name="connsiteX0" fmla="*/ 0 w 140495"/>
                <a:gd name="connsiteY0" fmla="*/ 40482 h 119063"/>
                <a:gd name="connsiteX1" fmla="*/ 42864 w 140495"/>
                <a:gd name="connsiteY1" fmla="*/ 119063 h 119063"/>
                <a:gd name="connsiteX2" fmla="*/ 83345 w 140495"/>
                <a:gd name="connsiteY2" fmla="*/ 102394 h 119063"/>
                <a:gd name="connsiteX3" fmla="*/ 128589 w 140495"/>
                <a:gd name="connsiteY3" fmla="*/ 111919 h 119063"/>
                <a:gd name="connsiteX4" fmla="*/ 138114 w 140495"/>
                <a:gd name="connsiteY4" fmla="*/ 104775 h 119063"/>
                <a:gd name="connsiteX5" fmla="*/ 140495 w 140495"/>
                <a:gd name="connsiteY5" fmla="*/ 88106 h 119063"/>
                <a:gd name="connsiteX6" fmla="*/ 107157 w 140495"/>
                <a:gd name="connsiteY6" fmla="*/ 66675 h 119063"/>
                <a:gd name="connsiteX7" fmla="*/ 90489 w 140495"/>
                <a:gd name="connsiteY7" fmla="*/ 33338 h 119063"/>
                <a:gd name="connsiteX8" fmla="*/ 57151 w 140495"/>
                <a:gd name="connsiteY8" fmla="*/ 0 h 119063"/>
                <a:gd name="connsiteX9" fmla="*/ 40482 w 140495"/>
                <a:gd name="connsiteY9" fmla="*/ 47625 h 119063"/>
                <a:gd name="connsiteX10" fmla="*/ 0 w 140495"/>
                <a:gd name="connsiteY10" fmla="*/ 40482 h 119063"/>
                <a:gd name="connsiteX0" fmla="*/ 0 w 140495"/>
                <a:gd name="connsiteY0" fmla="*/ 40482 h 126206"/>
                <a:gd name="connsiteX1" fmla="*/ 42864 w 140495"/>
                <a:gd name="connsiteY1" fmla="*/ 119063 h 126206"/>
                <a:gd name="connsiteX2" fmla="*/ 83345 w 140495"/>
                <a:gd name="connsiteY2" fmla="*/ 126206 h 126206"/>
                <a:gd name="connsiteX3" fmla="*/ 128589 w 140495"/>
                <a:gd name="connsiteY3" fmla="*/ 111919 h 126206"/>
                <a:gd name="connsiteX4" fmla="*/ 138114 w 140495"/>
                <a:gd name="connsiteY4" fmla="*/ 104775 h 126206"/>
                <a:gd name="connsiteX5" fmla="*/ 140495 w 140495"/>
                <a:gd name="connsiteY5" fmla="*/ 88106 h 126206"/>
                <a:gd name="connsiteX6" fmla="*/ 107157 w 140495"/>
                <a:gd name="connsiteY6" fmla="*/ 66675 h 126206"/>
                <a:gd name="connsiteX7" fmla="*/ 90489 w 140495"/>
                <a:gd name="connsiteY7" fmla="*/ 33338 h 126206"/>
                <a:gd name="connsiteX8" fmla="*/ 57151 w 140495"/>
                <a:gd name="connsiteY8" fmla="*/ 0 h 126206"/>
                <a:gd name="connsiteX9" fmla="*/ 40482 w 140495"/>
                <a:gd name="connsiteY9" fmla="*/ 47625 h 126206"/>
                <a:gd name="connsiteX10" fmla="*/ 0 w 140495"/>
                <a:gd name="connsiteY10" fmla="*/ 40482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495" h="126206">
                  <a:moveTo>
                    <a:pt x="0" y="40482"/>
                  </a:moveTo>
                  <a:lnTo>
                    <a:pt x="42864" y="119063"/>
                  </a:lnTo>
                  <a:lnTo>
                    <a:pt x="83345" y="126206"/>
                  </a:lnTo>
                  <a:lnTo>
                    <a:pt x="128589" y="111919"/>
                  </a:lnTo>
                  <a:lnTo>
                    <a:pt x="138114" y="104775"/>
                  </a:lnTo>
                  <a:lnTo>
                    <a:pt x="140495" y="88106"/>
                  </a:lnTo>
                  <a:lnTo>
                    <a:pt x="107157" y="66675"/>
                  </a:lnTo>
                  <a:lnTo>
                    <a:pt x="90489" y="33338"/>
                  </a:lnTo>
                  <a:lnTo>
                    <a:pt x="57151" y="0"/>
                  </a:lnTo>
                  <a:lnTo>
                    <a:pt x="40482" y="47625"/>
                  </a:lnTo>
                  <a:lnTo>
                    <a:pt x="0" y="40482"/>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5" name="Freeform 3133">
              <a:extLst>
                <a:ext uri="{FF2B5EF4-FFF2-40B4-BE49-F238E27FC236}">
                  <a16:creationId xmlns:a16="http://schemas.microsoft.com/office/drawing/2014/main" id="{D2E47E5A-AB17-466A-BB83-55C19619D83D}"/>
                </a:ext>
              </a:extLst>
            </p:cNvPr>
            <p:cNvSpPr/>
            <p:nvPr/>
          </p:nvSpPr>
          <p:spPr bwMode="auto">
            <a:xfrm>
              <a:off x="4922870" y="5101474"/>
              <a:ext cx="88749" cy="82223"/>
            </a:xfrm>
            <a:custGeom>
              <a:avLst/>
              <a:gdLst>
                <a:gd name="connsiteX0" fmla="*/ 0 w 107157"/>
                <a:gd name="connsiteY0" fmla="*/ 73819 h 100012"/>
                <a:gd name="connsiteX1" fmla="*/ 64294 w 107157"/>
                <a:gd name="connsiteY1" fmla="*/ 100012 h 100012"/>
                <a:gd name="connsiteX2" fmla="*/ 102394 w 107157"/>
                <a:gd name="connsiteY2" fmla="*/ 88106 h 100012"/>
                <a:gd name="connsiteX3" fmla="*/ 107157 w 107157"/>
                <a:gd name="connsiteY3" fmla="*/ 57150 h 100012"/>
                <a:gd name="connsiteX4" fmla="*/ 107157 w 107157"/>
                <a:gd name="connsiteY4" fmla="*/ 28575 h 100012"/>
                <a:gd name="connsiteX5" fmla="*/ 92869 w 107157"/>
                <a:gd name="connsiteY5" fmla="*/ 2381 h 100012"/>
                <a:gd name="connsiteX6" fmla="*/ 78582 w 107157"/>
                <a:gd name="connsiteY6" fmla="*/ 4762 h 100012"/>
                <a:gd name="connsiteX7" fmla="*/ 57150 w 107157"/>
                <a:gd name="connsiteY7" fmla="*/ 11906 h 100012"/>
                <a:gd name="connsiteX8" fmla="*/ 52388 w 107157"/>
                <a:gd name="connsiteY8" fmla="*/ 0 h 100012"/>
                <a:gd name="connsiteX9" fmla="*/ 16669 w 107157"/>
                <a:gd name="connsiteY9" fmla="*/ 23812 h 100012"/>
                <a:gd name="connsiteX10" fmla="*/ 0 w 107157"/>
                <a:gd name="connsiteY10" fmla="*/ 73819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57" h="100012">
                  <a:moveTo>
                    <a:pt x="0" y="73819"/>
                  </a:moveTo>
                  <a:lnTo>
                    <a:pt x="64294" y="100012"/>
                  </a:lnTo>
                  <a:lnTo>
                    <a:pt x="102394" y="88106"/>
                  </a:lnTo>
                  <a:lnTo>
                    <a:pt x="107157" y="57150"/>
                  </a:lnTo>
                  <a:lnTo>
                    <a:pt x="107157" y="28575"/>
                  </a:lnTo>
                  <a:lnTo>
                    <a:pt x="92869" y="2381"/>
                  </a:lnTo>
                  <a:lnTo>
                    <a:pt x="78582" y="4762"/>
                  </a:lnTo>
                  <a:lnTo>
                    <a:pt x="57150" y="11906"/>
                  </a:lnTo>
                  <a:lnTo>
                    <a:pt x="52388" y="0"/>
                  </a:lnTo>
                  <a:lnTo>
                    <a:pt x="16669" y="23812"/>
                  </a:lnTo>
                  <a:lnTo>
                    <a:pt x="0" y="73819"/>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6" name="Freeform 3134">
              <a:extLst>
                <a:ext uri="{FF2B5EF4-FFF2-40B4-BE49-F238E27FC236}">
                  <a16:creationId xmlns:a16="http://schemas.microsoft.com/office/drawing/2014/main" id="{7625DAA1-F721-4D28-83DE-78260832DED8}"/>
                </a:ext>
              </a:extLst>
            </p:cNvPr>
            <p:cNvSpPr/>
            <p:nvPr/>
          </p:nvSpPr>
          <p:spPr bwMode="auto">
            <a:xfrm>
              <a:off x="4834118" y="5168042"/>
              <a:ext cx="36543" cy="60036"/>
            </a:xfrm>
            <a:custGeom>
              <a:avLst/>
              <a:gdLst>
                <a:gd name="connsiteX0" fmla="*/ 0 w 42863"/>
                <a:gd name="connsiteY0" fmla="*/ 26194 h 26194"/>
                <a:gd name="connsiteX1" fmla="*/ 42863 w 42863"/>
                <a:gd name="connsiteY1" fmla="*/ 0 h 26194"/>
                <a:gd name="connsiteX2" fmla="*/ 0 w 42863"/>
                <a:gd name="connsiteY2" fmla="*/ 26194 h 26194"/>
                <a:gd name="connsiteX0" fmla="*/ 603 w 43819"/>
                <a:gd name="connsiteY0" fmla="*/ 26585 h 48016"/>
                <a:gd name="connsiteX1" fmla="*/ 43466 w 43819"/>
                <a:gd name="connsiteY1" fmla="*/ 391 h 48016"/>
                <a:gd name="connsiteX2" fmla="*/ 19653 w 43819"/>
                <a:gd name="connsiteY2" fmla="*/ 48016 h 48016"/>
                <a:gd name="connsiteX3" fmla="*/ 603 w 43819"/>
                <a:gd name="connsiteY3" fmla="*/ 26585 h 48016"/>
                <a:gd name="connsiteX0" fmla="*/ 1361 w 44335"/>
                <a:gd name="connsiteY0" fmla="*/ 27889 h 75514"/>
                <a:gd name="connsiteX1" fmla="*/ 44224 w 44335"/>
                <a:gd name="connsiteY1" fmla="*/ 1695 h 75514"/>
                <a:gd name="connsiteX2" fmla="*/ 13267 w 44335"/>
                <a:gd name="connsiteY2" fmla="*/ 75514 h 75514"/>
                <a:gd name="connsiteX3" fmla="*/ 1361 w 44335"/>
                <a:gd name="connsiteY3" fmla="*/ 27889 h 75514"/>
                <a:gd name="connsiteX0" fmla="*/ 1361 w 45202"/>
                <a:gd name="connsiteY0" fmla="*/ 27889 h 75682"/>
                <a:gd name="connsiteX1" fmla="*/ 44224 w 45202"/>
                <a:gd name="connsiteY1" fmla="*/ 1695 h 75682"/>
                <a:gd name="connsiteX2" fmla="*/ 29936 w 45202"/>
                <a:gd name="connsiteY2" fmla="*/ 42177 h 75682"/>
                <a:gd name="connsiteX3" fmla="*/ 13267 w 45202"/>
                <a:gd name="connsiteY3" fmla="*/ 75514 h 75682"/>
                <a:gd name="connsiteX4" fmla="*/ 1361 w 45202"/>
                <a:gd name="connsiteY4" fmla="*/ 27889 h 75682"/>
                <a:gd name="connsiteX0" fmla="*/ 1361 w 44448"/>
                <a:gd name="connsiteY0" fmla="*/ 26261 h 74017"/>
                <a:gd name="connsiteX1" fmla="*/ 44224 w 44448"/>
                <a:gd name="connsiteY1" fmla="*/ 67 h 74017"/>
                <a:gd name="connsiteX2" fmla="*/ 18030 w 44448"/>
                <a:gd name="connsiteY2" fmla="*/ 33405 h 74017"/>
                <a:gd name="connsiteX3" fmla="*/ 13267 w 44448"/>
                <a:gd name="connsiteY3" fmla="*/ 73886 h 74017"/>
                <a:gd name="connsiteX4" fmla="*/ 1361 w 44448"/>
                <a:gd name="connsiteY4" fmla="*/ 26261 h 74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48" h="74017">
                  <a:moveTo>
                    <a:pt x="1361" y="26261"/>
                  </a:moveTo>
                  <a:cubicBezTo>
                    <a:pt x="6520" y="13958"/>
                    <a:pt x="41446" y="-1124"/>
                    <a:pt x="44224" y="67"/>
                  </a:cubicBezTo>
                  <a:cubicBezTo>
                    <a:pt x="47002" y="1258"/>
                    <a:pt x="23189" y="21102"/>
                    <a:pt x="18030" y="33405"/>
                  </a:cubicBezTo>
                  <a:cubicBezTo>
                    <a:pt x="12871" y="45708"/>
                    <a:pt x="18029" y="76267"/>
                    <a:pt x="13267" y="73886"/>
                  </a:cubicBezTo>
                  <a:cubicBezTo>
                    <a:pt x="6917" y="66742"/>
                    <a:pt x="-3798" y="38564"/>
                    <a:pt x="1361" y="26261"/>
                  </a:cubicBez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7" name="Freeform 63">
              <a:extLst>
                <a:ext uri="{FF2B5EF4-FFF2-40B4-BE49-F238E27FC236}">
                  <a16:creationId xmlns:a16="http://schemas.microsoft.com/office/drawing/2014/main" id="{AF78ADD0-88FB-4AE6-A310-364A54FFF766}"/>
                </a:ext>
              </a:extLst>
            </p:cNvPr>
            <p:cNvSpPr/>
            <p:nvPr/>
          </p:nvSpPr>
          <p:spPr bwMode="auto">
            <a:xfrm>
              <a:off x="5422721" y="5267225"/>
              <a:ext cx="122682" cy="41765"/>
            </a:xfrm>
            <a:custGeom>
              <a:avLst/>
              <a:gdLst>
                <a:gd name="connsiteX0" fmla="*/ 0 w 133350"/>
                <a:gd name="connsiteY0" fmla="*/ 9525 h 47625"/>
                <a:gd name="connsiteX1" fmla="*/ 38100 w 133350"/>
                <a:gd name="connsiteY1" fmla="*/ 47625 h 47625"/>
                <a:gd name="connsiteX2" fmla="*/ 59531 w 133350"/>
                <a:gd name="connsiteY2" fmla="*/ 40481 h 47625"/>
                <a:gd name="connsiteX3" fmla="*/ 73819 w 133350"/>
                <a:gd name="connsiteY3" fmla="*/ 47625 h 47625"/>
                <a:gd name="connsiteX4" fmla="*/ 100012 w 133350"/>
                <a:gd name="connsiteY4" fmla="*/ 45244 h 47625"/>
                <a:gd name="connsiteX5" fmla="*/ 133350 w 133350"/>
                <a:gd name="connsiteY5" fmla="*/ 26194 h 47625"/>
                <a:gd name="connsiteX6" fmla="*/ 119062 w 133350"/>
                <a:gd name="connsiteY6" fmla="*/ 14288 h 47625"/>
                <a:gd name="connsiteX7" fmla="*/ 83344 w 133350"/>
                <a:gd name="connsiteY7" fmla="*/ 21431 h 47625"/>
                <a:gd name="connsiteX8" fmla="*/ 64294 w 133350"/>
                <a:gd name="connsiteY8" fmla="*/ 0 h 47625"/>
                <a:gd name="connsiteX9" fmla="*/ 57150 w 133350"/>
                <a:gd name="connsiteY9" fmla="*/ 19050 h 47625"/>
                <a:gd name="connsiteX10" fmla="*/ 0 w 133350"/>
                <a:gd name="connsiteY10" fmla="*/ 9525 h 47625"/>
                <a:gd name="connsiteX0" fmla="*/ 0 w 133350"/>
                <a:gd name="connsiteY0" fmla="*/ 9525 h 47625"/>
                <a:gd name="connsiteX1" fmla="*/ 21431 w 133350"/>
                <a:gd name="connsiteY1" fmla="*/ 30956 h 47625"/>
                <a:gd name="connsiteX2" fmla="*/ 38100 w 133350"/>
                <a:gd name="connsiteY2" fmla="*/ 47625 h 47625"/>
                <a:gd name="connsiteX3" fmla="*/ 59531 w 133350"/>
                <a:gd name="connsiteY3" fmla="*/ 40481 h 47625"/>
                <a:gd name="connsiteX4" fmla="*/ 73819 w 133350"/>
                <a:gd name="connsiteY4" fmla="*/ 47625 h 47625"/>
                <a:gd name="connsiteX5" fmla="*/ 100012 w 133350"/>
                <a:gd name="connsiteY5" fmla="*/ 45244 h 47625"/>
                <a:gd name="connsiteX6" fmla="*/ 133350 w 133350"/>
                <a:gd name="connsiteY6" fmla="*/ 26194 h 47625"/>
                <a:gd name="connsiteX7" fmla="*/ 119062 w 133350"/>
                <a:gd name="connsiteY7" fmla="*/ 14288 h 47625"/>
                <a:gd name="connsiteX8" fmla="*/ 83344 w 133350"/>
                <a:gd name="connsiteY8" fmla="*/ 21431 h 47625"/>
                <a:gd name="connsiteX9" fmla="*/ 64294 w 133350"/>
                <a:gd name="connsiteY9" fmla="*/ 0 h 47625"/>
                <a:gd name="connsiteX10" fmla="*/ 57150 w 133350"/>
                <a:gd name="connsiteY10" fmla="*/ 19050 h 47625"/>
                <a:gd name="connsiteX11" fmla="*/ 0 w 133350"/>
                <a:gd name="connsiteY11" fmla="*/ 9525 h 47625"/>
                <a:gd name="connsiteX0" fmla="*/ 16669 w 150019"/>
                <a:gd name="connsiteY0" fmla="*/ 9525 h 50006"/>
                <a:gd name="connsiteX1" fmla="*/ 0 w 150019"/>
                <a:gd name="connsiteY1" fmla="*/ 50006 h 50006"/>
                <a:gd name="connsiteX2" fmla="*/ 54769 w 150019"/>
                <a:gd name="connsiteY2" fmla="*/ 47625 h 50006"/>
                <a:gd name="connsiteX3" fmla="*/ 76200 w 150019"/>
                <a:gd name="connsiteY3" fmla="*/ 40481 h 50006"/>
                <a:gd name="connsiteX4" fmla="*/ 90488 w 150019"/>
                <a:gd name="connsiteY4" fmla="*/ 47625 h 50006"/>
                <a:gd name="connsiteX5" fmla="*/ 116681 w 150019"/>
                <a:gd name="connsiteY5" fmla="*/ 45244 h 50006"/>
                <a:gd name="connsiteX6" fmla="*/ 150019 w 150019"/>
                <a:gd name="connsiteY6" fmla="*/ 26194 h 50006"/>
                <a:gd name="connsiteX7" fmla="*/ 135731 w 150019"/>
                <a:gd name="connsiteY7" fmla="*/ 14288 h 50006"/>
                <a:gd name="connsiteX8" fmla="*/ 100013 w 150019"/>
                <a:gd name="connsiteY8" fmla="*/ 21431 h 50006"/>
                <a:gd name="connsiteX9" fmla="*/ 80963 w 150019"/>
                <a:gd name="connsiteY9" fmla="*/ 0 h 50006"/>
                <a:gd name="connsiteX10" fmla="*/ 73819 w 150019"/>
                <a:gd name="connsiteY10" fmla="*/ 19050 h 50006"/>
                <a:gd name="connsiteX11" fmla="*/ 16669 w 150019"/>
                <a:gd name="connsiteY11" fmla="*/ 9525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019" h="50006">
                  <a:moveTo>
                    <a:pt x="16669" y="9525"/>
                  </a:moveTo>
                  <a:lnTo>
                    <a:pt x="0" y="50006"/>
                  </a:lnTo>
                  <a:lnTo>
                    <a:pt x="54769" y="47625"/>
                  </a:lnTo>
                  <a:lnTo>
                    <a:pt x="76200" y="40481"/>
                  </a:lnTo>
                  <a:lnTo>
                    <a:pt x="90488" y="47625"/>
                  </a:lnTo>
                  <a:lnTo>
                    <a:pt x="116681" y="45244"/>
                  </a:lnTo>
                  <a:lnTo>
                    <a:pt x="150019" y="26194"/>
                  </a:lnTo>
                  <a:lnTo>
                    <a:pt x="135731" y="14288"/>
                  </a:lnTo>
                  <a:lnTo>
                    <a:pt x="100013" y="21431"/>
                  </a:lnTo>
                  <a:lnTo>
                    <a:pt x="80963" y="0"/>
                  </a:lnTo>
                  <a:lnTo>
                    <a:pt x="73819" y="19050"/>
                  </a:lnTo>
                  <a:lnTo>
                    <a:pt x="16669" y="9525"/>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8" name="Freeform 64">
              <a:extLst>
                <a:ext uri="{FF2B5EF4-FFF2-40B4-BE49-F238E27FC236}">
                  <a16:creationId xmlns:a16="http://schemas.microsoft.com/office/drawing/2014/main" id="{16FE0D13-4FD7-4898-9EEE-7770E9958590}"/>
                </a:ext>
              </a:extLst>
            </p:cNvPr>
            <p:cNvSpPr/>
            <p:nvPr/>
          </p:nvSpPr>
          <p:spPr bwMode="auto">
            <a:xfrm>
              <a:off x="5482772" y="5336412"/>
              <a:ext cx="53511" cy="46985"/>
            </a:xfrm>
            <a:custGeom>
              <a:avLst/>
              <a:gdLst>
                <a:gd name="connsiteX0" fmla="*/ 0 w 64294"/>
                <a:gd name="connsiteY0" fmla="*/ 0 h 52388"/>
                <a:gd name="connsiteX1" fmla="*/ 21431 w 64294"/>
                <a:gd name="connsiteY1" fmla="*/ 52388 h 52388"/>
                <a:gd name="connsiteX2" fmla="*/ 42862 w 64294"/>
                <a:gd name="connsiteY2" fmla="*/ 50007 h 52388"/>
                <a:gd name="connsiteX3" fmla="*/ 64294 w 64294"/>
                <a:gd name="connsiteY3" fmla="*/ 28575 h 52388"/>
                <a:gd name="connsiteX4" fmla="*/ 0 w 64294"/>
                <a:gd name="connsiteY4" fmla="*/ 0 h 52388"/>
                <a:gd name="connsiteX0" fmla="*/ 0 w 64294"/>
                <a:gd name="connsiteY0" fmla="*/ 0 h 52388"/>
                <a:gd name="connsiteX1" fmla="*/ 21431 w 64294"/>
                <a:gd name="connsiteY1" fmla="*/ 52388 h 52388"/>
                <a:gd name="connsiteX2" fmla="*/ 42862 w 64294"/>
                <a:gd name="connsiteY2" fmla="*/ 50007 h 52388"/>
                <a:gd name="connsiteX3" fmla="*/ 64294 w 64294"/>
                <a:gd name="connsiteY3" fmla="*/ 28575 h 52388"/>
                <a:gd name="connsiteX4" fmla="*/ 26194 w 64294"/>
                <a:gd name="connsiteY4" fmla="*/ 9525 h 52388"/>
                <a:gd name="connsiteX5" fmla="*/ 0 w 64294"/>
                <a:gd name="connsiteY5" fmla="*/ 0 h 52388"/>
                <a:gd name="connsiteX0" fmla="*/ 0 w 64294"/>
                <a:gd name="connsiteY0" fmla="*/ 4762 h 57150"/>
                <a:gd name="connsiteX1" fmla="*/ 21431 w 64294"/>
                <a:gd name="connsiteY1" fmla="*/ 57150 h 57150"/>
                <a:gd name="connsiteX2" fmla="*/ 42862 w 64294"/>
                <a:gd name="connsiteY2" fmla="*/ 54769 h 57150"/>
                <a:gd name="connsiteX3" fmla="*/ 64294 w 64294"/>
                <a:gd name="connsiteY3" fmla="*/ 33337 h 57150"/>
                <a:gd name="connsiteX4" fmla="*/ 28576 w 64294"/>
                <a:gd name="connsiteY4" fmla="*/ 0 h 57150"/>
                <a:gd name="connsiteX5" fmla="*/ 0 w 64294"/>
                <a:gd name="connsiteY5" fmla="*/ 476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4" h="57150">
                  <a:moveTo>
                    <a:pt x="0" y="4762"/>
                  </a:moveTo>
                  <a:lnTo>
                    <a:pt x="21431" y="57150"/>
                  </a:lnTo>
                  <a:lnTo>
                    <a:pt x="42862" y="54769"/>
                  </a:lnTo>
                  <a:lnTo>
                    <a:pt x="64294" y="33337"/>
                  </a:lnTo>
                  <a:lnTo>
                    <a:pt x="28576" y="0"/>
                  </a:lnTo>
                  <a:lnTo>
                    <a:pt x="0" y="4762"/>
                  </a:ln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sp>
          <p:nvSpPr>
            <p:cNvPr id="219" name="Freeform 65">
              <a:extLst>
                <a:ext uri="{FF2B5EF4-FFF2-40B4-BE49-F238E27FC236}">
                  <a16:creationId xmlns:a16="http://schemas.microsoft.com/office/drawing/2014/main" id="{206651B4-71F9-4B80-81E4-3AD94D3E7197}"/>
                </a:ext>
              </a:extLst>
            </p:cNvPr>
            <p:cNvSpPr/>
            <p:nvPr/>
          </p:nvSpPr>
          <p:spPr bwMode="auto">
            <a:xfrm>
              <a:off x="5565072" y="5397797"/>
              <a:ext cx="31323" cy="26103"/>
            </a:xfrm>
            <a:custGeom>
              <a:avLst/>
              <a:gdLst>
                <a:gd name="connsiteX0" fmla="*/ 0 w 9525"/>
                <a:gd name="connsiteY0" fmla="*/ 0 h 23813"/>
                <a:gd name="connsiteX1" fmla="*/ 9525 w 9525"/>
                <a:gd name="connsiteY1" fmla="*/ 23813 h 23813"/>
                <a:gd name="connsiteX2" fmla="*/ 0 w 9525"/>
                <a:gd name="connsiteY2" fmla="*/ 0 h 23813"/>
                <a:gd name="connsiteX0" fmla="*/ 414 w 10422"/>
                <a:gd name="connsiteY0" fmla="*/ 0 h 11276"/>
                <a:gd name="connsiteX1" fmla="*/ 10414 w 10422"/>
                <a:gd name="connsiteY1" fmla="*/ 10000 h 11276"/>
                <a:gd name="connsiteX2" fmla="*/ 2080 w 10422"/>
                <a:gd name="connsiteY2" fmla="*/ 10000 h 11276"/>
                <a:gd name="connsiteX3" fmla="*/ 414 w 10422"/>
                <a:gd name="connsiteY3" fmla="*/ 0 h 11276"/>
                <a:gd name="connsiteX0" fmla="*/ 4640 w 8508"/>
                <a:gd name="connsiteY0" fmla="*/ 0 h 6867"/>
                <a:gd name="connsiteX1" fmla="*/ 8390 w 8508"/>
                <a:gd name="connsiteY1" fmla="*/ 5833 h 6867"/>
                <a:gd name="connsiteX2" fmla="*/ 56 w 8508"/>
                <a:gd name="connsiteY2" fmla="*/ 5833 h 6867"/>
                <a:gd name="connsiteX3" fmla="*/ 4640 w 8508"/>
                <a:gd name="connsiteY3" fmla="*/ 0 h 6867"/>
              </a:gdLst>
              <a:ahLst/>
              <a:cxnLst>
                <a:cxn ang="0">
                  <a:pos x="connsiteX0" y="connsiteY0"/>
                </a:cxn>
                <a:cxn ang="0">
                  <a:pos x="connsiteX1" y="connsiteY1"/>
                </a:cxn>
                <a:cxn ang="0">
                  <a:pos x="connsiteX2" y="connsiteY2"/>
                </a:cxn>
                <a:cxn ang="0">
                  <a:pos x="connsiteX3" y="connsiteY3"/>
                </a:cxn>
              </a:cxnLst>
              <a:rect l="l" t="t" r="r" b="b"/>
              <a:pathLst>
                <a:path w="8508" h="6867">
                  <a:moveTo>
                    <a:pt x="4640" y="0"/>
                  </a:moveTo>
                  <a:cubicBezTo>
                    <a:pt x="6029" y="0"/>
                    <a:pt x="9154" y="4861"/>
                    <a:pt x="8390" y="5833"/>
                  </a:cubicBezTo>
                  <a:cubicBezTo>
                    <a:pt x="7626" y="6805"/>
                    <a:pt x="2139" y="7569"/>
                    <a:pt x="56" y="5833"/>
                  </a:cubicBezTo>
                  <a:cubicBezTo>
                    <a:pt x="-499" y="2500"/>
                    <a:pt x="3251" y="0"/>
                    <a:pt x="4640" y="0"/>
                  </a:cubicBezTo>
                  <a:close/>
                </a:path>
              </a:pathLst>
            </a:custGeom>
            <a:solidFill>
              <a:schemeClr val="tx2"/>
            </a:solid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lstStyle/>
            <a:p>
              <a:pPr marL="0" marR="0" lvl="0" indent="0" algn="l" defTabSz="914367" rtl="0" eaLnBrk="1" fontAlgn="auto" latinLnBrk="0" hangingPunct="1">
                <a:lnSpc>
                  <a:spcPct val="100000"/>
                </a:lnSpc>
                <a:spcBef>
                  <a:spcPts val="0"/>
                </a:spcBef>
                <a:spcAft>
                  <a:spcPts val="0"/>
                </a:spcAft>
                <a:buClr>
                  <a:srgbClr val="000000"/>
                </a:buClr>
                <a:buSzPct val="100000"/>
                <a:buFontTx/>
                <a:buNone/>
                <a:tabLst/>
                <a:defRPr/>
              </a:pPr>
              <a:endParaRPr kumimoji="0" lang="en-GB" sz="1765" b="0" i="0" u="none" strike="noStrike" kern="1200" cap="none" spc="0" normalizeH="0" baseline="0" noProof="0">
                <a:ln>
                  <a:noFill/>
                </a:ln>
                <a:solidFill>
                  <a:srgbClr val="FFFFFF"/>
                </a:solidFill>
                <a:effectLst/>
                <a:uLnTx/>
                <a:uFillTx/>
                <a:latin typeface="Segoe UI"/>
                <a:ea typeface="ＭＳ Ｐゴシック" charset="-128"/>
                <a:cs typeface="+mn-cs"/>
              </a:endParaRPr>
            </a:p>
          </p:txBody>
        </p:sp>
      </p:grpSp>
      <p:grpSp>
        <p:nvGrpSpPr>
          <p:cNvPr id="2" name="Group 1">
            <a:extLst>
              <a:ext uri="{FF2B5EF4-FFF2-40B4-BE49-F238E27FC236}">
                <a16:creationId xmlns:a16="http://schemas.microsoft.com/office/drawing/2014/main" id="{64002773-9A74-427F-933D-24FAFBFD055C}"/>
              </a:ext>
            </a:extLst>
          </p:cNvPr>
          <p:cNvGrpSpPr/>
          <p:nvPr/>
        </p:nvGrpSpPr>
        <p:grpSpPr>
          <a:xfrm>
            <a:off x="-5" y="-751"/>
            <a:ext cx="4507992" cy="6883364"/>
            <a:chOff x="-6" y="-1263"/>
            <a:chExt cx="4598387" cy="7021390"/>
          </a:xfrm>
        </p:grpSpPr>
        <p:pic>
          <p:nvPicPr>
            <p:cNvPr id="92" name="Picture 91">
              <a:extLst>
                <a:ext uri="{FF2B5EF4-FFF2-40B4-BE49-F238E27FC236}">
                  <a16:creationId xmlns:a16="http://schemas.microsoft.com/office/drawing/2014/main" id="{724313FD-4204-405D-9C12-E3E865742ED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263"/>
              <a:ext cx="4594825" cy="7021390"/>
            </a:xfrm>
            <a:prstGeom prst="rect">
              <a:avLst/>
            </a:prstGeom>
          </p:spPr>
        </p:pic>
        <p:sp>
          <p:nvSpPr>
            <p:cNvPr id="90" name="Rectangle 89">
              <a:extLst>
                <a:ext uri="{FF2B5EF4-FFF2-40B4-BE49-F238E27FC236}">
                  <a16:creationId xmlns:a16="http://schemas.microsoft.com/office/drawing/2014/main" id="{F606AF7F-CF39-456D-9155-C4E87D07A86C}"/>
                </a:ext>
              </a:extLst>
            </p:cNvPr>
            <p:cNvSpPr/>
            <p:nvPr/>
          </p:nvSpPr>
          <p:spPr bwMode="auto">
            <a:xfrm flipH="1">
              <a:off x="-6" y="1"/>
              <a:ext cx="4598387" cy="69945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36D6915A-59AD-4FAC-9DAC-8BFB858B7C8A}"/>
                </a:ext>
              </a:extLst>
            </p:cNvPr>
            <p:cNvSpPr txBox="1"/>
            <p:nvPr/>
          </p:nvSpPr>
          <p:spPr>
            <a:xfrm>
              <a:off x="463095" y="3519990"/>
              <a:ext cx="3795404" cy="16482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765"/>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Meeting security and compliance requirements for state and local government.</a:t>
              </a:r>
            </a:p>
            <a:p>
              <a:pPr marL="0" marR="0" lvl="0" indent="0" algn="l" defTabSz="914400" rtl="0" eaLnBrk="1" fontAlgn="auto" latinLnBrk="0" hangingPunct="1">
                <a:lnSpc>
                  <a:spcPct val="100000"/>
                </a:lnSpc>
                <a:spcBef>
                  <a:spcPts val="0"/>
                </a:spcBef>
                <a:spcAft>
                  <a:spcPts val="1765"/>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Largest number of states for CJIS covering 2/3 of the population.</a:t>
              </a:r>
            </a:p>
          </p:txBody>
        </p:sp>
        <p:sp>
          <p:nvSpPr>
            <p:cNvPr id="93" name="Rectangle 92">
              <a:extLst>
                <a:ext uri="{FF2B5EF4-FFF2-40B4-BE49-F238E27FC236}">
                  <a16:creationId xmlns:a16="http://schemas.microsoft.com/office/drawing/2014/main" id="{BCF0445F-EDF3-400F-9E43-883664DF5996}"/>
                </a:ext>
              </a:extLst>
            </p:cNvPr>
            <p:cNvSpPr/>
            <p:nvPr/>
          </p:nvSpPr>
          <p:spPr>
            <a:xfrm>
              <a:off x="481664" y="1190702"/>
              <a:ext cx="3371116" cy="200926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Comprehensive and open cloud for </a:t>
              </a:r>
              <a:r>
                <a:rPr kumimoji="0" lang="en-US" sz="3200" b="0" i="0" u="none" strike="noStrike" kern="120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State and Local government</a:t>
              </a:r>
            </a:p>
          </p:txBody>
        </p:sp>
      </p:grpSp>
      <p:sp>
        <p:nvSpPr>
          <p:cNvPr id="89" name="TextBox 88">
            <a:extLst>
              <a:ext uri="{FF2B5EF4-FFF2-40B4-BE49-F238E27FC236}">
                <a16:creationId xmlns:a16="http://schemas.microsoft.com/office/drawing/2014/main" id="{BF492EBE-E499-429A-A2CF-49A945C3E6F9}"/>
              </a:ext>
            </a:extLst>
          </p:cNvPr>
          <p:cNvSpPr txBox="1"/>
          <p:nvPr/>
        </p:nvSpPr>
        <p:spPr>
          <a:xfrm>
            <a:off x="4839120" y="6365204"/>
            <a:ext cx="1271545" cy="350743"/>
          </a:xfrm>
          <a:prstGeom prst="rect">
            <a:avLst/>
          </a:prstGeom>
          <a:solidFill>
            <a:schemeClr val="bg1">
              <a:alpha val="10000"/>
            </a:schemeClr>
          </a:solidFill>
          <a:ln w="19050" cap="sq">
            <a:noFill/>
            <a:miter lim="800000"/>
          </a:ln>
        </p:spPr>
        <p:txBody>
          <a:bodyPr wrap="square" lIns="91440" tIns="91440" rIns="91440" bIns="9144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CJIS States</a:t>
            </a:r>
            <a:endPar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1814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BBD2E5C-A94B-4CE7-A085-E6D54B3D83FA}"/>
              </a:ext>
            </a:extLst>
          </p:cNvPr>
          <p:cNvSpPr/>
          <p:nvPr/>
        </p:nvSpPr>
        <p:spPr bwMode="auto">
          <a:xfrm>
            <a:off x="5354455" y="3227031"/>
            <a:ext cx="5491063" cy="1030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176"/>
              </a:spcBef>
              <a:spcAft>
                <a:spcPts val="0"/>
              </a:spcAft>
              <a:buClrTx/>
              <a:buSzPct val="100000"/>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Onsite resources to support ATO for dozens of mission-critical applications this fiscal year</a:t>
            </a:r>
          </a:p>
        </p:txBody>
      </p:sp>
      <p:grpSp>
        <p:nvGrpSpPr>
          <p:cNvPr id="4" name="Group 3">
            <a:extLst>
              <a:ext uri="{FF2B5EF4-FFF2-40B4-BE49-F238E27FC236}">
                <a16:creationId xmlns:a16="http://schemas.microsoft.com/office/drawing/2014/main" id="{10FFDD3C-72BC-4FA7-9E6A-D13BD1AECF48}"/>
              </a:ext>
            </a:extLst>
          </p:cNvPr>
          <p:cNvGrpSpPr/>
          <p:nvPr/>
        </p:nvGrpSpPr>
        <p:grpSpPr>
          <a:xfrm>
            <a:off x="5354455" y="4538915"/>
            <a:ext cx="5430174" cy="733195"/>
            <a:chOff x="5162853" y="5813120"/>
            <a:chExt cx="7067447" cy="747897"/>
          </a:xfrm>
        </p:grpSpPr>
        <p:sp>
          <p:nvSpPr>
            <p:cNvPr id="22" name="TextBox 21">
              <a:extLst>
                <a:ext uri="{FF2B5EF4-FFF2-40B4-BE49-F238E27FC236}">
                  <a16:creationId xmlns:a16="http://schemas.microsoft.com/office/drawing/2014/main" id="{46CCFB2F-5475-4AC3-A779-21471461CF19}"/>
                </a:ext>
              </a:extLst>
            </p:cNvPr>
            <p:cNvSpPr txBox="1"/>
            <p:nvPr/>
          </p:nvSpPr>
          <p:spPr>
            <a:xfrm>
              <a:off x="5162853" y="5813120"/>
              <a:ext cx="2438374" cy="7478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50-80%</a:t>
              </a:r>
            </a:p>
          </p:txBody>
        </p:sp>
        <p:sp>
          <p:nvSpPr>
            <p:cNvPr id="23" name="TextBox 22">
              <a:extLst>
                <a:ext uri="{FF2B5EF4-FFF2-40B4-BE49-F238E27FC236}">
                  <a16:creationId xmlns:a16="http://schemas.microsoft.com/office/drawing/2014/main" id="{D39EB1F6-AAC2-419E-BC1F-AA2D4D10FDA7}"/>
                </a:ext>
              </a:extLst>
            </p:cNvPr>
            <p:cNvSpPr txBox="1"/>
            <p:nvPr/>
          </p:nvSpPr>
          <p:spPr>
            <a:xfrm>
              <a:off x="7785843" y="5854670"/>
              <a:ext cx="4444457" cy="6647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Decrease in FISMA/FedRAMP Authorization Time</a:t>
              </a:r>
            </a:p>
          </p:txBody>
        </p:sp>
      </p:grpSp>
      <p:grpSp>
        <p:nvGrpSpPr>
          <p:cNvPr id="3" name="Group 2">
            <a:extLst>
              <a:ext uri="{FF2B5EF4-FFF2-40B4-BE49-F238E27FC236}">
                <a16:creationId xmlns:a16="http://schemas.microsoft.com/office/drawing/2014/main" id="{88CC151A-3608-4DE3-B35E-DF1C9ED8D228}"/>
              </a:ext>
            </a:extLst>
          </p:cNvPr>
          <p:cNvGrpSpPr/>
          <p:nvPr/>
        </p:nvGrpSpPr>
        <p:grpSpPr>
          <a:xfrm>
            <a:off x="5354455" y="1069637"/>
            <a:ext cx="6370628" cy="1091758"/>
            <a:chOff x="5373160" y="2230056"/>
            <a:chExt cx="6370628" cy="1091758"/>
          </a:xfrm>
        </p:grpSpPr>
        <p:sp>
          <p:nvSpPr>
            <p:cNvPr id="17" name="Rectangle 16">
              <a:extLst>
                <a:ext uri="{FF2B5EF4-FFF2-40B4-BE49-F238E27FC236}">
                  <a16:creationId xmlns:a16="http://schemas.microsoft.com/office/drawing/2014/main" id="{4D9AF72E-4BE5-427D-9187-C7804BB0356B}"/>
                </a:ext>
              </a:extLst>
            </p:cNvPr>
            <p:cNvSpPr/>
            <p:nvPr/>
          </p:nvSpPr>
          <p:spPr bwMode="auto">
            <a:xfrm>
              <a:off x="5373160" y="2230056"/>
              <a:ext cx="6370628" cy="1030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176"/>
                </a:spcBef>
                <a:spcAft>
                  <a:spcPts val="0"/>
                </a:spcAft>
                <a:buClrTx/>
                <a:buSzPct val="100000"/>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Guidance, deployment support, and automation accelerating compliance</a:t>
              </a:r>
            </a:p>
          </p:txBody>
        </p:sp>
        <p:cxnSp>
          <p:nvCxnSpPr>
            <p:cNvPr id="19" name="Straight Connector 18">
              <a:extLst>
                <a:ext uri="{FF2B5EF4-FFF2-40B4-BE49-F238E27FC236}">
                  <a16:creationId xmlns:a16="http://schemas.microsoft.com/office/drawing/2014/main" id="{9A91CC5D-3401-43D5-B5A4-6D1892275249}"/>
                </a:ext>
              </a:extLst>
            </p:cNvPr>
            <p:cNvCxnSpPr>
              <a:cxnSpLocks/>
            </p:cNvCxnSpPr>
            <p:nvPr/>
          </p:nvCxnSpPr>
          <p:spPr>
            <a:xfrm>
              <a:off x="5373160" y="3321814"/>
              <a:ext cx="5491063"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6AD06C4-3F7A-429E-8B49-674E97E92944}"/>
              </a:ext>
            </a:extLst>
          </p:cNvPr>
          <p:cNvGrpSpPr/>
          <p:nvPr/>
        </p:nvGrpSpPr>
        <p:grpSpPr>
          <a:xfrm>
            <a:off x="5354455" y="2222264"/>
            <a:ext cx="6370628" cy="943898"/>
            <a:chOff x="5373160" y="3382683"/>
            <a:chExt cx="6370628" cy="943898"/>
          </a:xfrm>
        </p:grpSpPr>
        <p:sp>
          <p:nvSpPr>
            <p:cNvPr id="18" name="Rectangle 17">
              <a:extLst>
                <a:ext uri="{FF2B5EF4-FFF2-40B4-BE49-F238E27FC236}">
                  <a16:creationId xmlns:a16="http://schemas.microsoft.com/office/drawing/2014/main" id="{2F92C4CC-8A67-4036-AE77-218949413F43}"/>
                </a:ext>
              </a:extLst>
            </p:cNvPr>
            <p:cNvSpPr/>
            <p:nvPr/>
          </p:nvSpPr>
          <p:spPr bwMode="auto">
            <a:xfrm>
              <a:off x="5373160" y="3382683"/>
              <a:ext cx="6370628" cy="883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20000"/>
                </a:spcBef>
                <a:spcAft>
                  <a:spcPts val="0"/>
                </a:spcAft>
                <a:buClrTx/>
                <a:buSzPct val="100000"/>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Customized for each participating agency</a:t>
              </a:r>
            </a:p>
          </p:txBody>
        </p:sp>
        <p:cxnSp>
          <p:nvCxnSpPr>
            <p:cNvPr id="20" name="Straight Connector 19">
              <a:extLst>
                <a:ext uri="{FF2B5EF4-FFF2-40B4-BE49-F238E27FC236}">
                  <a16:creationId xmlns:a16="http://schemas.microsoft.com/office/drawing/2014/main" id="{C8453CC7-4134-4709-9537-4EDC7D63501A}"/>
                </a:ext>
              </a:extLst>
            </p:cNvPr>
            <p:cNvCxnSpPr>
              <a:cxnSpLocks/>
            </p:cNvCxnSpPr>
            <p:nvPr/>
          </p:nvCxnSpPr>
          <p:spPr>
            <a:xfrm>
              <a:off x="5373160" y="4326581"/>
              <a:ext cx="5491063"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EB8E98-A0E3-46EE-937F-3B717E37AC18}"/>
              </a:ext>
            </a:extLst>
          </p:cNvPr>
          <p:cNvSpPr/>
          <p:nvPr/>
        </p:nvSpPr>
        <p:spPr bwMode="auto">
          <a:xfrm>
            <a:off x="4486862" y="913340"/>
            <a:ext cx="607820" cy="47837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CF642D6C-BE4D-4239-941C-D117543A14EC}"/>
              </a:ext>
            </a:extLst>
          </p:cNvPr>
          <p:cNvPicPr>
            <a:picLocks noChangeAspect="1"/>
          </p:cNvPicPr>
          <p:nvPr/>
        </p:nvPicPr>
        <p:blipFill rotWithShape="1">
          <a:blip r:embed="rId3"/>
          <a:srcRect r="1041"/>
          <a:stretch/>
        </p:blipFill>
        <p:spPr>
          <a:xfrm>
            <a:off x="0" y="487"/>
            <a:ext cx="4486862" cy="6857027"/>
          </a:xfrm>
          <a:prstGeom prst="rect">
            <a:avLst/>
          </a:prstGeom>
        </p:spPr>
      </p:pic>
      <p:sp>
        <p:nvSpPr>
          <p:cNvPr id="24" name="Rectangle 23"/>
          <p:cNvSpPr/>
          <p:nvPr/>
        </p:nvSpPr>
        <p:spPr>
          <a:xfrm>
            <a:off x="0" y="0"/>
            <a:ext cx="4486862" cy="6857514"/>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C5AE76A-6D94-4D6C-A628-F9D675D8C2D0}"/>
              </a:ext>
            </a:extLst>
          </p:cNvPr>
          <p:cNvSpPr/>
          <p:nvPr/>
        </p:nvSpPr>
        <p:spPr>
          <a:xfrm>
            <a:off x="5354455" y="5920235"/>
            <a:ext cx="4720075" cy="338554"/>
          </a:xfrm>
          <a:prstGeom prst="rect">
            <a:avLst/>
          </a:prstGeom>
        </p:spPr>
        <p:txBody>
          <a:bodyPr wrap="none" l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For latest Blueprint: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4"/>
              </a:rPr>
              <a:t>https://aka.ms/azureblueprint</a:t>
            </a:r>
            <a:r>
              <a:rPr kumimoji="0" lang="en-US" sz="1600" b="0" i="0" u="none" strike="noStrike" kern="1200" cap="none" spc="0" normalizeH="0" baseline="0" noProof="0">
                <a:ln>
                  <a:noFill/>
                </a:ln>
                <a:solidFill>
                  <a:srgbClr val="000000"/>
                </a:solidFill>
                <a:effectLst/>
                <a:uLnTx/>
                <a:uFillTx/>
                <a:latin typeface="Segoe UI"/>
                <a:ea typeface="+mn-ea"/>
                <a:cs typeface="+mn-cs"/>
              </a:rPr>
              <a:t> </a:t>
            </a:r>
          </a:p>
        </p:txBody>
      </p:sp>
      <p:sp>
        <p:nvSpPr>
          <p:cNvPr id="8" name="Title 7">
            <a:extLst>
              <a:ext uri="{FF2B5EF4-FFF2-40B4-BE49-F238E27FC236}">
                <a16:creationId xmlns:a16="http://schemas.microsoft.com/office/drawing/2014/main" id="{59A0B84B-3AFE-4F5B-85BE-D43BAF97A964}"/>
              </a:ext>
            </a:extLst>
          </p:cNvPr>
          <p:cNvSpPr>
            <a:spLocks noGrp="1"/>
          </p:cNvSpPr>
          <p:nvPr>
            <p:ph type="title" idx="4294967295"/>
          </p:nvPr>
        </p:nvSpPr>
        <p:spPr>
          <a:xfrm>
            <a:off x="472196" y="1058879"/>
            <a:ext cx="3765550" cy="900113"/>
          </a:xfrm>
        </p:spPr>
        <p:txBody>
          <a:bodyPr/>
          <a:lstStyle/>
          <a:p>
            <a:r>
              <a:rPr lang="en-US" sz="3600">
                <a:solidFill>
                  <a:schemeClr val="bg1"/>
                </a:solidFill>
              </a:rPr>
              <a:t>ATO Blueprint Program</a:t>
            </a:r>
          </a:p>
        </p:txBody>
      </p:sp>
    </p:spTree>
    <p:extLst>
      <p:ext uri="{BB962C8B-B14F-4D97-AF65-F5344CB8AC3E}">
        <p14:creationId xmlns:p14="http://schemas.microsoft.com/office/powerpoint/2010/main" val="4202138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0-#ppt_w/2"/>
                                          </p:val>
                                        </p:tav>
                                        <p:tav tm="100000">
                                          <p:val>
                                            <p:strVal val="#ppt_x"/>
                                          </p:val>
                                        </p:tav>
                                      </p:tavLst>
                                    </p:anim>
                                    <p:anim calcmode="lin" valueType="num">
                                      <p:cBhvr additive="base">
                                        <p:cTn id="16" dur="750" fill="hold"/>
                                        <p:tgtEl>
                                          <p:spTgt spid="16"/>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childTnLst>
                                </p:cTn>
                              </p:par>
                              <p:par>
                                <p:cTn id="24" presetID="42" presetClass="path" presetSubtype="0" decel="100000" fill="hold" grpId="1" nodeType="withEffect">
                                  <p:stCondLst>
                                    <p:cond delay="2000"/>
                                  </p:stCondLst>
                                  <p:childTnLst>
                                    <p:animMotion origin="layout" path="M 0.17279 -2.96296E-6 L -2.29167E-6 -2.96296E-6 " pathEditMode="relative" rAng="0" ptsTypes="AA">
                                      <p:cBhvr>
                                        <p:cTn id="25" dur="1000" fill="hold"/>
                                        <p:tgtEl>
                                          <p:spTgt spid="27"/>
                                        </p:tgtEl>
                                        <p:attrNameLst>
                                          <p:attrName>ppt_x</p:attrName>
                                          <p:attrName>ppt_y</p:attrName>
                                        </p:attrNameLst>
                                      </p:cBhvr>
                                      <p:rCtr x="-86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469DA79-1C35-4F1B-A704-B07FB9AD3E3D}"/>
              </a:ext>
            </a:extLst>
          </p:cNvPr>
          <p:cNvGrpSpPr/>
          <p:nvPr/>
        </p:nvGrpSpPr>
        <p:grpSpPr>
          <a:xfrm>
            <a:off x="5330017" y="4653548"/>
            <a:ext cx="5847684" cy="791252"/>
            <a:chOff x="4826114" y="5456012"/>
            <a:chExt cx="5847684" cy="791252"/>
          </a:xfrm>
        </p:grpSpPr>
        <p:sp>
          <p:nvSpPr>
            <p:cNvPr id="137" name="TextBox 136">
              <a:extLst>
                <a:ext uri="{FF2B5EF4-FFF2-40B4-BE49-F238E27FC236}">
                  <a16:creationId xmlns:a16="http://schemas.microsoft.com/office/drawing/2014/main" id="{7C74A520-9DD8-49D5-B83F-513FCB7EFC73}"/>
                </a:ext>
              </a:extLst>
            </p:cNvPr>
            <p:cNvSpPr txBox="1"/>
            <p:nvPr/>
          </p:nvSpPr>
          <p:spPr>
            <a:xfrm>
              <a:off x="5827073" y="5456012"/>
              <a:ext cx="4846725" cy="791252"/>
            </a:xfrm>
            <a:prstGeom prst="rect">
              <a:avLst/>
            </a:prstGeom>
            <a:noFill/>
            <a:ln w="19050">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Partnership</a:t>
              </a:r>
            </a:p>
          </p:txBody>
        </p:sp>
        <p:grpSp>
          <p:nvGrpSpPr>
            <p:cNvPr id="138" name="Group 137">
              <a:extLst>
                <a:ext uri="{FF2B5EF4-FFF2-40B4-BE49-F238E27FC236}">
                  <a16:creationId xmlns:a16="http://schemas.microsoft.com/office/drawing/2014/main" id="{37F4FB0B-2C0D-465F-A6BC-EA4063F79B21}"/>
                </a:ext>
              </a:extLst>
            </p:cNvPr>
            <p:cNvGrpSpPr>
              <a:grpSpLocks noChangeAspect="1"/>
            </p:cNvGrpSpPr>
            <p:nvPr/>
          </p:nvGrpSpPr>
          <p:grpSpPr bwMode="auto">
            <a:xfrm>
              <a:off x="4826114" y="5623286"/>
              <a:ext cx="750569" cy="456704"/>
              <a:chOff x="3638" y="2037"/>
              <a:chExt cx="401" cy="244"/>
            </a:xfrm>
          </p:grpSpPr>
          <p:sp>
            <p:nvSpPr>
              <p:cNvPr id="139" name="Freeform 15">
                <a:extLst>
                  <a:ext uri="{FF2B5EF4-FFF2-40B4-BE49-F238E27FC236}">
                    <a16:creationId xmlns:a16="http://schemas.microsoft.com/office/drawing/2014/main" id="{E7ADA7C7-DED3-4A61-8DEA-1AFE3264A93B}"/>
                  </a:ext>
                </a:extLst>
              </p:cNvPr>
              <p:cNvSpPr>
                <a:spLocks/>
              </p:cNvSpPr>
              <p:nvPr/>
            </p:nvSpPr>
            <p:spPr bwMode="auto">
              <a:xfrm>
                <a:off x="3638" y="2039"/>
                <a:ext cx="172" cy="164"/>
              </a:xfrm>
              <a:custGeom>
                <a:avLst/>
                <a:gdLst>
                  <a:gd name="T0" fmla="*/ 37 w 76"/>
                  <a:gd name="T1" fmla="*/ 72 h 72"/>
                  <a:gd name="T2" fmla="*/ 0 w 76"/>
                  <a:gd name="T3" fmla="*/ 48 h 72"/>
                  <a:gd name="T4" fmla="*/ 25 w 76"/>
                  <a:gd name="T5" fmla="*/ 4 h 72"/>
                  <a:gd name="T6" fmla="*/ 47 w 76"/>
                  <a:gd name="T7" fmla="*/ 15 h 72"/>
                  <a:gd name="T8" fmla="*/ 76 w 76"/>
                  <a:gd name="T9" fmla="*/ 9 h 72"/>
                </a:gdLst>
                <a:ahLst/>
                <a:cxnLst>
                  <a:cxn ang="0">
                    <a:pos x="T0" y="T1"/>
                  </a:cxn>
                  <a:cxn ang="0">
                    <a:pos x="T2" y="T3"/>
                  </a:cxn>
                  <a:cxn ang="0">
                    <a:pos x="T4" y="T5"/>
                  </a:cxn>
                  <a:cxn ang="0">
                    <a:pos x="T6" y="T7"/>
                  </a:cxn>
                  <a:cxn ang="0">
                    <a:pos x="T8" y="T9"/>
                  </a:cxn>
                </a:cxnLst>
                <a:rect l="0" t="0" r="r" b="b"/>
                <a:pathLst>
                  <a:path w="76" h="72">
                    <a:moveTo>
                      <a:pt x="37" y="72"/>
                    </a:moveTo>
                    <a:cubicBezTo>
                      <a:pt x="0" y="48"/>
                      <a:pt x="0" y="48"/>
                      <a:pt x="0" y="48"/>
                    </a:cubicBezTo>
                    <a:cubicBezTo>
                      <a:pt x="25" y="4"/>
                      <a:pt x="25" y="4"/>
                      <a:pt x="25" y="4"/>
                    </a:cubicBezTo>
                    <a:cubicBezTo>
                      <a:pt x="47" y="15"/>
                      <a:pt x="47" y="15"/>
                      <a:pt x="47" y="15"/>
                    </a:cubicBezTo>
                    <a:cubicBezTo>
                      <a:pt x="47" y="15"/>
                      <a:pt x="59" y="0"/>
                      <a:pt x="76" y="9"/>
                    </a:cubicBez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0" name="Freeform 16">
                <a:extLst>
                  <a:ext uri="{FF2B5EF4-FFF2-40B4-BE49-F238E27FC236}">
                    <a16:creationId xmlns:a16="http://schemas.microsoft.com/office/drawing/2014/main" id="{7487E02B-1FBF-419F-A875-042C0634879F}"/>
                  </a:ext>
                </a:extLst>
              </p:cNvPr>
              <p:cNvSpPr>
                <a:spLocks/>
              </p:cNvSpPr>
              <p:nvPr/>
            </p:nvSpPr>
            <p:spPr bwMode="auto">
              <a:xfrm>
                <a:off x="3787" y="2037"/>
                <a:ext cx="252" cy="180"/>
              </a:xfrm>
              <a:custGeom>
                <a:avLst/>
                <a:gdLst>
                  <a:gd name="T0" fmla="*/ 79 w 112"/>
                  <a:gd name="T1" fmla="*/ 67 h 79"/>
                  <a:gd name="T2" fmla="*/ 112 w 112"/>
                  <a:gd name="T3" fmla="*/ 49 h 79"/>
                  <a:gd name="T4" fmla="*/ 91 w 112"/>
                  <a:gd name="T5" fmla="*/ 3 h 79"/>
                  <a:gd name="T6" fmla="*/ 60 w 112"/>
                  <a:gd name="T7" fmla="*/ 17 h 79"/>
                  <a:gd name="T8" fmla="*/ 29 w 112"/>
                  <a:gd name="T9" fmla="*/ 3 h 79"/>
                  <a:gd name="T10" fmla="*/ 14 w 112"/>
                  <a:gd name="T11" fmla="*/ 6 h 79"/>
                  <a:gd name="T12" fmla="*/ 3 w 112"/>
                  <a:gd name="T13" fmla="*/ 17 h 79"/>
                  <a:gd name="T14" fmla="*/ 4 w 112"/>
                  <a:gd name="T15" fmla="*/ 28 h 79"/>
                  <a:gd name="T16" fmla="*/ 4 w 112"/>
                  <a:gd name="T17" fmla="*/ 28 h 79"/>
                  <a:gd name="T18" fmla="*/ 14 w 112"/>
                  <a:gd name="T19" fmla="*/ 28 h 79"/>
                  <a:gd name="T20" fmla="*/ 20 w 112"/>
                  <a:gd name="T21" fmla="*/ 21 h 79"/>
                  <a:gd name="T22" fmla="*/ 30 w 112"/>
                  <a:gd name="T23" fmla="*/ 20 h 79"/>
                  <a:gd name="T24" fmla="*/ 55 w 112"/>
                  <a:gd name="T25" fmla="*/ 46 h 79"/>
                  <a:gd name="T26" fmla="*/ 78 w 112"/>
                  <a:gd name="T27" fmla="*/ 66 h 79"/>
                  <a:gd name="T28" fmla="*/ 78 w 112"/>
                  <a:gd name="T29" fmla="*/ 76 h 79"/>
                  <a:gd name="T30" fmla="*/ 78 w 112"/>
                  <a:gd name="T31" fmla="*/ 76 h 79"/>
                  <a:gd name="T32" fmla="*/ 68 w 112"/>
                  <a:gd name="T33" fmla="*/ 77 h 79"/>
                  <a:gd name="T34" fmla="*/ 48 w 112"/>
                  <a:gd name="T35"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79">
                    <a:moveTo>
                      <a:pt x="79" y="67"/>
                    </a:moveTo>
                    <a:cubicBezTo>
                      <a:pt x="112" y="49"/>
                      <a:pt x="112" y="49"/>
                      <a:pt x="112" y="49"/>
                    </a:cubicBezTo>
                    <a:cubicBezTo>
                      <a:pt x="91" y="3"/>
                      <a:pt x="91" y="3"/>
                      <a:pt x="91" y="3"/>
                    </a:cubicBezTo>
                    <a:cubicBezTo>
                      <a:pt x="60" y="17"/>
                      <a:pt x="60" y="17"/>
                      <a:pt x="60" y="17"/>
                    </a:cubicBezTo>
                    <a:cubicBezTo>
                      <a:pt x="29" y="3"/>
                      <a:pt x="29" y="3"/>
                      <a:pt x="29" y="3"/>
                    </a:cubicBezTo>
                    <a:cubicBezTo>
                      <a:pt x="24" y="0"/>
                      <a:pt x="18" y="2"/>
                      <a:pt x="14" y="6"/>
                    </a:cubicBezTo>
                    <a:cubicBezTo>
                      <a:pt x="3" y="17"/>
                      <a:pt x="3" y="17"/>
                      <a:pt x="3" y="17"/>
                    </a:cubicBezTo>
                    <a:cubicBezTo>
                      <a:pt x="0" y="20"/>
                      <a:pt x="1" y="25"/>
                      <a:pt x="4" y="28"/>
                    </a:cubicBezTo>
                    <a:cubicBezTo>
                      <a:pt x="4" y="28"/>
                      <a:pt x="4" y="28"/>
                      <a:pt x="4" y="28"/>
                    </a:cubicBezTo>
                    <a:cubicBezTo>
                      <a:pt x="7" y="31"/>
                      <a:pt x="11" y="31"/>
                      <a:pt x="14" y="28"/>
                    </a:cubicBezTo>
                    <a:cubicBezTo>
                      <a:pt x="20" y="21"/>
                      <a:pt x="20" y="21"/>
                      <a:pt x="20" y="21"/>
                    </a:cubicBezTo>
                    <a:cubicBezTo>
                      <a:pt x="30" y="20"/>
                      <a:pt x="30" y="20"/>
                      <a:pt x="30" y="20"/>
                    </a:cubicBezTo>
                    <a:cubicBezTo>
                      <a:pt x="30" y="20"/>
                      <a:pt x="25" y="45"/>
                      <a:pt x="55" y="46"/>
                    </a:cubicBezTo>
                    <a:cubicBezTo>
                      <a:pt x="78" y="66"/>
                      <a:pt x="78" y="66"/>
                      <a:pt x="78" y="66"/>
                    </a:cubicBezTo>
                    <a:cubicBezTo>
                      <a:pt x="80" y="69"/>
                      <a:pt x="81" y="73"/>
                      <a:pt x="78" y="76"/>
                    </a:cubicBezTo>
                    <a:cubicBezTo>
                      <a:pt x="78" y="76"/>
                      <a:pt x="78" y="76"/>
                      <a:pt x="78" y="76"/>
                    </a:cubicBezTo>
                    <a:cubicBezTo>
                      <a:pt x="75" y="79"/>
                      <a:pt x="71" y="79"/>
                      <a:pt x="68" y="77"/>
                    </a:cubicBezTo>
                    <a:cubicBezTo>
                      <a:pt x="48" y="59"/>
                      <a:pt x="48" y="59"/>
                      <a:pt x="48" y="59"/>
                    </a:cubicBez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1" name="Freeform 17">
                <a:extLst>
                  <a:ext uri="{FF2B5EF4-FFF2-40B4-BE49-F238E27FC236}">
                    <a16:creationId xmlns:a16="http://schemas.microsoft.com/office/drawing/2014/main" id="{81D7A8D3-8AE3-4CD7-95EA-2542BDA6C7B8}"/>
                  </a:ext>
                </a:extLst>
              </p:cNvPr>
              <p:cNvSpPr>
                <a:spLocks/>
              </p:cNvSpPr>
              <p:nvPr/>
            </p:nvSpPr>
            <p:spPr bwMode="auto">
              <a:xfrm>
                <a:off x="3875" y="2194"/>
                <a:ext cx="72" cy="48"/>
              </a:xfrm>
              <a:custGeom>
                <a:avLst/>
                <a:gdLst>
                  <a:gd name="T0" fmla="*/ 29 w 32"/>
                  <a:gd name="T1" fmla="*/ 8 h 21"/>
                  <a:gd name="T2" fmla="*/ 30 w 32"/>
                  <a:gd name="T3" fmla="*/ 17 h 21"/>
                  <a:gd name="T4" fmla="*/ 30 w 32"/>
                  <a:gd name="T5" fmla="*/ 17 h 21"/>
                  <a:gd name="T6" fmla="*/ 20 w 32"/>
                  <a:gd name="T7" fmla="*/ 18 h 21"/>
                  <a:gd name="T8" fmla="*/ 0 w 32"/>
                  <a:gd name="T9" fmla="*/ 0 h 21"/>
                </a:gdLst>
                <a:ahLst/>
                <a:cxnLst>
                  <a:cxn ang="0">
                    <a:pos x="T0" y="T1"/>
                  </a:cxn>
                  <a:cxn ang="0">
                    <a:pos x="T2" y="T3"/>
                  </a:cxn>
                  <a:cxn ang="0">
                    <a:pos x="T4" y="T5"/>
                  </a:cxn>
                  <a:cxn ang="0">
                    <a:pos x="T6" y="T7"/>
                  </a:cxn>
                  <a:cxn ang="0">
                    <a:pos x="T8" y="T9"/>
                  </a:cxn>
                </a:cxnLst>
                <a:rect l="0" t="0" r="r" b="b"/>
                <a:pathLst>
                  <a:path w="32" h="21">
                    <a:moveTo>
                      <a:pt x="29" y="8"/>
                    </a:moveTo>
                    <a:cubicBezTo>
                      <a:pt x="32" y="10"/>
                      <a:pt x="32" y="15"/>
                      <a:pt x="30" y="17"/>
                    </a:cubicBezTo>
                    <a:cubicBezTo>
                      <a:pt x="30" y="17"/>
                      <a:pt x="30" y="17"/>
                      <a:pt x="30" y="17"/>
                    </a:cubicBezTo>
                    <a:cubicBezTo>
                      <a:pt x="27" y="20"/>
                      <a:pt x="23" y="21"/>
                      <a:pt x="20" y="18"/>
                    </a:cubicBezTo>
                    <a:cubicBezTo>
                      <a:pt x="0" y="0"/>
                      <a:pt x="0" y="0"/>
                      <a:pt x="0" y="0"/>
                    </a:cubicBez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2" name="Freeform 18">
                <a:extLst>
                  <a:ext uri="{FF2B5EF4-FFF2-40B4-BE49-F238E27FC236}">
                    <a16:creationId xmlns:a16="http://schemas.microsoft.com/office/drawing/2014/main" id="{BBA15DB6-AAA5-4561-B4AB-30A2204B93ED}"/>
                  </a:ext>
                </a:extLst>
              </p:cNvPr>
              <p:cNvSpPr>
                <a:spLocks/>
              </p:cNvSpPr>
              <p:nvPr/>
            </p:nvSpPr>
            <p:spPr bwMode="auto">
              <a:xfrm>
                <a:off x="3852" y="2217"/>
                <a:ext cx="75" cy="48"/>
              </a:xfrm>
              <a:custGeom>
                <a:avLst/>
                <a:gdLst>
                  <a:gd name="T0" fmla="*/ 30 w 33"/>
                  <a:gd name="T1" fmla="*/ 8 h 21"/>
                  <a:gd name="T2" fmla="*/ 30 w 33"/>
                  <a:gd name="T3" fmla="*/ 18 h 21"/>
                  <a:gd name="T4" fmla="*/ 30 w 33"/>
                  <a:gd name="T5" fmla="*/ 18 h 21"/>
                  <a:gd name="T6" fmla="*/ 20 w 33"/>
                  <a:gd name="T7" fmla="*/ 18 h 21"/>
                  <a:gd name="T8" fmla="*/ 0 w 33"/>
                  <a:gd name="T9" fmla="*/ 0 h 21"/>
                </a:gdLst>
                <a:ahLst/>
                <a:cxnLst>
                  <a:cxn ang="0">
                    <a:pos x="T0" y="T1"/>
                  </a:cxn>
                  <a:cxn ang="0">
                    <a:pos x="T2" y="T3"/>
                  </a:cxn>
                  <a:cxn ang="0">
                    <a:pos x="T4" y="T5"/>
                  </a:cxn>
                  <a:cxn ang="0">
                    <a:pos x="T6" y="T7"/>
                  </a:cxn>
                  <a:cxn ang="0">
                    <a:pos x="T8" y="T9"/>
                  </a:cxn>
                </a:cxnLst>
                <a:rect l="0" t="0" r="r" b="b"/>
                <a:pathLst>
                  <a:path w="33" h="21">
                    <a:moveTo>
                      <a:pt x="30" y="8"/>
                    </a:moveTo>
                    <a:cubicBezTo>
                      <a:pt x="33" y="11"/>
                      <a:pt x="33" y="15"/>
                      <a:pt x="30" y="18"/>
                    </a:cubicBezTo>
                    <a:cubicBezTo>
                      <a:pt x="30" y="18"/>
                      <a:pt x="30" y="18"/>
                      <a:pt x="30" y="18"/>
                    </a:cubicBezTo>
                    <a:cubicBezTo>
                      <a:pt x="28" y="21"/>
                      <a:pt x="23" y="21"/>
                      <a:pt x="20" y="18"/>
                    </a:cubicBezTo>
                    <a:cubicBezTo>
                      <a:pt x="0" y="0"/>
                      <a:pt x="0" y="0"/>
                      <a:pt x="0" y="0"/>
                    </a:cubicBez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3" name="Freeform 19">
                <a:extLst>
                  <a:ext uri="{FF2B5EF4-FFF2-40B4-BE49-F238E27FC236}">
                    <a16:creationId xmlns:a16="http://schemas.microsoft.com/office/drawing/2014/main" id="{093A7D55-74DA-4FF8-A14A-2118BE8C8065}"/>
                  </a:ext>
                </a:extLst>
              </p:cNvPr>
              <p:cNvSpPr>
                <a:spLocks/>
              </p:cNvSpPr>
              <p:nvPr/>
            </p:nvSpPr>
            <p:spPr bwMode="auto">
              <a:xfrm>
                <a:off x="3846" y="2244"/>
                <a:ext cx="45" cy="30"/>
              </a:xfrm>
              <a:custGeom>
                <a:avLst/>
                <a:gdLst>
                  <a:gd name="T0" fmla="*/ 16 w 20"/>
                  <a:gd name="T1" fmla="*/ 0 h 13"/>
                  <a:gd name="T2" fmla="*/ 17 w 20"/>
                  <a:gd name="T3" fmla="*/ 10 h 13"/>
                  <a:gd name="T4" fmla="*/ 17 w 20"/>
                  <a:gd name="T5" fmla="*/ 10 h 13"/>
                  <a:gd name="T6" fmla="*/ 7 w 20"/>
                  <a:gd name="T7" fmla="*/ 11 h 13"/>
                  <a:gd name="T8" fmla="*/ 0 w 20"/>
                  <a:gd name="T9" fmla="*/ 4 h 13"/>
                </a:gdLst>
                <a:ahLst/>
                <a:cxnLst>
                  <a:cxn ang="0">
                    <a:pos x="T0" y="T1"/>
                  </a:cxn>
                  <a:cxn ang="0">
                    <a:pos x="T2" y="T3"/>
                  </a:cxn>
                  <a:cxn ang="0">
                    <a:pos x="T4" y="T5"/>
                  </a:cxn>
                  <a:cxn ang="0">
                    <a:pos x="T6" y="T7"/>
                  </a:cxn>
                  <a:cxn ang="0">
                    <a:pos x="T8" y="T9"/>
                  </a:cxn>
                </a:cxnLst>
                <a:rect l="0" t="0" r="r" b="b"/>
                <a:pathLst>
                  <a:path w="20" h="13">
                    <a:moveTo>
                      <a:pt x="16" y="0"/>
                    </a:moveTo>
                    <a:cubicBezTo>
                      <a:pt x="19" y="3"/>
                      <a:pt x="20" y="7"/>
                      <a:pt x="17" y="10"/>
                    </a:cubicBezTo>
                    <a:cubicBezTo>
                      <a:pt x="17" y="10"/>
                      <a:pt x="17" y="10"/>
                      <a:pt x="17" y="10"/>
                    </a:cubicBezTo>
                    <a:cubicBezTo>
                      <a:pt x="14" y="13"/>
                      <a:pt x="10" y="13"/>
                      <a:pt x="7" y="11"/>
                    </a:cubicBezTo>
                    <a:cubicBezTo>
                      <a:pt x="0" y="4"/>
                      <a:pt x="0" y="4"/>
                      <a:pt x="0" y="4"/>
                    </a:cubicBez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4" name="Freeform 20">
                <a:extLst>
                  <a:ext uri="{FF2B5EF4-FFF2-40B4-BE49-F238E27FC236}">
                    <a16:creationId xmlns:a16="http://schemas.microsoft.com/office/drawing/2014/main" id="{C771BCA5-E2CF-4174-8085-C97EB79DD8AF}"/>
                  </a:ext>
                </a:extLst>
              </p:cNvPr>
              <p:cNvSpPr>
                <a:spLocks/>
              </p:cNvSpPr>
              <p:nvPr/>
            </p:nvSpPr>
            <p:spPr bwMode="auto">
              <a:xfrm>
                <a:off x="3719" y="2176"/>
                <a:ext cx="52" cy="55"/>
              </a:xfrm>
              <a:custGeom>
                <a:avLst/>
                <a:gdLst>
                  <a:gd name="T0" fmla="*/ 20 w 23"/>
                  <a:gd name="T1" fmla="*/ 13 h 24"/>
                  <a:gd name="T2" fmla="*/ 13 w 23"/>
                  <a:gd name="T3" fmla="*/ 21 h 24"/>
                  <a:gd name="T4" fmla="*/ 3 w 23"/>
                  <a:gd name="T5" fmla="*/ 21 h 24"/>
                  <a:gd name="T6" fmla="*/ 3 w 23"/>
                  <a:gd name="T7" fmla="*/ 21 h 24"/>
                  <a:gd name="T8" fmla="*/ 2 w 23"/>
                  <a:gd name="T9" fmla="*/ 11 h 24"/>
                  <a:gd name="T10" fmla="*/ 10 w 23"/>
                  <a:gd name="T11" fmla="*/ 3 h 24"/>
                  <a:gd name="T12" fmla="*/ 20 w 23"/>
                  <a:gd name="T13" fmla="*/ 3 h 24"/>
                  <a:gd name="T14" fmla="*/ 20 w 23"/>
                  <a:gd name="T15" fmla="*/ 3 h 24"/>
                  <a:gd name="T16" fmla="*/ 20 w 23"/>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20" y="13"/>
                    </a:moveTo>
                    <a:cubicBezTo>
                      <a:pt x="13" y="21"/>
                      <a:pt x="13" y="21"/>
                      <a:pt x="13" y="21"/>
                    </a:cubicBezTo>
                    <a:cubicBezTo>
                      <a:pt x="10" y="24"/>
                      <a:pt x="6" y="24"/>
                      <a:pt x="3" y="21"/>
                    </a:cubicBezTo>
                    <a:cubicBezTo>
                      <a:pt x="3" y="21"/>
                      <a:pt x="3" y="21"/>
                      <a:pt x="3" y="21"/>
                    </a:cubicBezTo>
                    <a:cubicBezTo>
                      <a:pt x="0" y="19"/>
                      <a:pt x="0" y="14"/>
                      <a:pt x="2" y="11"/>
                    </a:cubicBezTo>
                    <a:cubicBezTo>
                      <a:pt x="10" y="3"/>
                      <a:pt x="10" y="3"/>
                      <a:pt x="10" y="3"/>
                    </a:cubicBezTo>
                    <a:cubicBezTo>
                      <a:pt x="12" y="0"/>
                      <a:pt x="17" y="0"/>
                      <a:pt x="20" y="3"/>
                    </a:cubicBezTo>
                    <a:cubicBezTo>
                      <a:pt x="20" y="3"/>
                      <a:pt x="20" y="3"/>
                      <a:pt x="20" y="3"/>
                    </a:cubicBezTo>
                    <a:cubicBezTo>
                      <a:pt x="23" y="5"/>
                      <a:pt x="23" y="10"/>
                      <a:pt x="20" y="13"/>
                    </a:cubicBez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5" name="Freeform 21">
                <a:extLst>
                  <a:ext uri="{FF2B5EF4-FFF2-40B4-BE49-F238E27FC236}">
                    <a16:creationId xmlns:a16="http://schemas.microsoft.com/office/drawing/2014/main" id="{8C8DACA9-EBE0-4DA6-8F34-20646D6D8572}"/>
                  </a:ext>
                </a:extLst>
              </p:cNvPr>
              <p:cNvSpPr>
                <a:spLocks/>
              </p:cNvSpPr>
              <p:nvPr/>
            </p:nvSpPr>
            <p:spPr bwMode="auto">
              <a:xfrm>
                <a:off x="3740" y="2190"/>
                <a:ext cx="61" cy="63"/>
              </a:xfrm>
              <a:custGeom>
                <a:avLst/>
                <a:gdLst>
                  <a:gd name="T0" fmla="*/ 25 w 27"/>
                  <a:gd name="T1" fmla="*/ 13 h 28"/>
                  <a:gd name="T2" fmla="*/ 14 w 27"/>
                  <a:gd name="T3" fmla="*/ 25 h 28"/>
                  <a:gd name="T4" fmla="*/ 3 w 27"/>
                  <a:gd name="T5" fmla="*/ 26 h 28"/>
                  <a:gd name="T6" fmla="*/ 3 w 27"/>
                  <a:gd name="T7" fmla="*/ 26 h 28"/>
                  <a:gd name="T8" fmla="*/ 3 w 27"/>
                  <a:gd name="T9" fmla="*/ 15 h 28"/>
                  <a:gd name="T10" fmla="*/ 14 w 27"/>
                  <a:gd name="T11" fmla="*/ 3 h 28"/>
                  <a:gd name="T12" fmla="*/ 24 w 27"/>
                  <a:gd name="T13" fmla="*/ 3 h 28"/>
                  <a:gd name="T14" fmla="*/ 24 w 27"/>
                  <a:gd name="T15" fmla="*/ 3 h 28"/>
                  <a:gd name="T16" fmla="*/ 25 w 27"/>
                  <a:gd name="T17"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13"/>
                    </a:moveTo>
                    <a:cubicBezTo>
                      <a:pt x="14" y="25"/>
                      <a:pt x="14" y="25"/>
                      <a:pt x="14" y="25"/>
                    </a:cubicBezTo>
                    <a:cubicBezTo>
                      <a:pt x="11" y="28"/>
                      <a:pt x="6" y="28"/>
                      <a:pt x="3" y="26"/>
                    </a:cubicBezTo>
                    <a:cubicBezTo>
                      <a:pt x="3" y="26"/>
                      <a:pt x="3" y="26"/>
                      <a:pt x="3" y="26"/>
                    </a:cubicBezTo>
                    <a:cubicBezTo>
                      <a:pt x="1" y="23"/>
                      <a:pt x="0" y="18"/>
                      <a:pt x="3" y="15"/>
                    </a:cubicBezTo>
                    <a:cubicBezTo>
                      <a:pt x="14" y="3"/>
                      <a:pt x="14" y="3"/>
                      <a:pt x="14" y="3"/>
                    </a:cubicBezTo>
                    <a:cubicBezTo>
                      <a:pt x="17" y="0"/>
                      <a:pt x="21" y="0"/>
                      <a:pt x="24" y="3"/>
                    </a:cubicBezTo>
                    <a:cubicBezTo>
                      <a:pt x="24" y="3"/>
                      <a:pt x="24" y="3"/>
                      <a:pt x="24" y="3"/>
                    </a:cubicBezTo>
                    <a:cubicBezTo>
                      <a:pt x="27" y="5"/>
                      <a:pt x="27" y="10"/>
                      <a:pt x="25" y="13"/>
                    </a:cubicBez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6" name="Freeform 22">
                <a:extLst>
                  <a:ext uri="{FF2B5EF4-FFF2-40B4-BE49-F238E27FC236}">
                    <a16:creationId xmlns:a16="http://schemas.microsoft.com/office/drawing/2014/main" id="{07AEBA23-EFC9-4305-8247-8A0F40C21E2E}"/>
                  </a:ext>
                </a:extLst>
              </p:cNvPr>
              <p:cNvSpPr>
                <a:spLocks/>
              </p:cNvSpPr>
              <p:nvPr/>
            </p:nvSpPr>
            <p:spPr bwMode="auto">
              <a:xfrm>
                <a:off x="3771" y="2212"/>
                <a:ext cx="52" cy="55"/>
              </a:xfrm>
              <a:custGeom>
                <a:avLst/>
                <a:gdLst>
                  <a:gd name="T0" fmla="*/ 20 w 23"/>
                  <a:gd name="T1" fmla="*/ 13 h 24"/>
                  <a:gd name="T2" fmla="*/ 13 w 23"/>
                  <a:gd name="T3" fmla="*/ 21 h 24"/>
                  <a:gd name="T4" fmla="*/ 3 w 23"/>
                  <a:gd name="T5" fmla="*/ 21 h 24"/>
                  <a:gd name="T6" fmla="*/ 3 w 23"/>
                  <a:gd name="T7" fmla="*/ 21 h 24"/>
                  <a:gd name="T8" fmla="*/ 3 w 23"/>
                  <a:gd name="T9" fmla="*/ 11 h 24"/>
                  <a:gd name="T10" fmla="*/ 10 w 23"/>
                  <a:gd name="T11" fmla="*/ 3 h 24"/>
                  <a:gd name="T12" fmla="*/ 20 w 23"/>
                  <a:gd name="T13" fmla="*/ 3 h 24"/>
                  <a:gd name="T14" fmla="*/ 20 w 23"/>
                  <a:gd name="T15" fmla="*/ 3 h 24"/>
                  <a:gd name="T16" fmla="*/ 20 w 23"/>
                  <a:gd name="T17"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4">
                    <a:moveTo>
                      <a:pt x="20" y="13"/>
                    </a:moveTo>
                    <a:cubicBezTo>
                      <a:pt x="13" y="21"/>
                      <a:pt x="13" y="21"/>
                      <a:pt x="13" y="21"/>
                    </a:cubicBezTo>
                    <a:cubicBezTo>
                      <a:pt x="11" y="24"/>
                      <a:pt x="6" y="24"/>
                      <a:pt x="3" y="21"/>
                    </a:cubicBezTo>
                    <a:cubicBezTo>
                      <a:pt x="3" y="21"/>
                      <a:pt x="3" y="21"/>
                      <a:pt x="3" y="21"/>
                    </a:cubicBezTo>
                    <a:cubicBezTo>
                      <a:pt x="0" y="19"/>
                      <a:pt x="0" y="14"/>
                      <a:pt x="3" y="11"/>
                    </a:cubicBezTo>
                    <a:cubicBezTo>
                      <a:pt x="10" y="3"/>
                      <a:pt x="10" y="3"/>
                      <a:pt x="10" y="3"/>
                    </a:cubicBezTo>
                    <a:cubicBezTo>
                      <a:pt x="13" y="1"/>
                      <a:pt x="17" y="0"/>
                      <a:pt x="20" y="3"/>
                    </a:cubicBezTo>
                    <a:cubicBezTo>
                      <a:pt x="20" y="3"/>
                      <a:pt x="20" y="3"/>
                      <a:pt x="20" y="3"/>
                    </a:cubicBezTo>
                    <a:cubicBezTo>
                      <a:pt x="23" y="6"/>
                      <a:pt x="23" y="10"/>
                      <a:pt x="20" y="13"/>
                    </a:cubicBez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47" name="Freeform 23">
                <a:extLst>
                  <a:ext uri="{FF2B5EF4-FFF2-40B4-BE49-F238E27FC236}">
                    <a16:creationId xmlns:a16="http://schemas.microsoft.com/office/drawing/2014/main" id="{DBDA513B-455C-4C7E-8B99-3A6C729E1F90}"/>
                  </a:ext>
                </a:extLst>
              </p:cNvPr>
              <p:cNvSpPr>
                <a:spLocks/>
              </p:cNvSpPr>
              <p:nvPr/>
            </p:nvSpPr>
            <p:spPr bwMode="auto">
              <a:xfrm>
                <a:off x="3803" y="2233"/>
                <a:ext cx="45" cy="48"/>
              </a:xfrm>
              <a:custGeom>
                <a:avLst/>
                <a:gdLst>
                  <a:gd name="T0" fmla="*/ 17 w 20"/>
                  <a:gd name="T1" fmla="*/ 13 h 21"/>
                  <a:gd name="T2" fmla="*/ 13 w 20"/>
                  <a:gd name="T3" fmla="*/ 18 h 21"/>
                  <a:gd name="T4" fmla="*/ 3 w 20"/>
                  <a:gd name="T5" fmla="*/ 19 h 21"/>
                  <a:gd name="T6" fmla="*/ 3 w 20"/>
                  <a:gd name="T7" fmla="*/ 19 h 21"/>
                  <a:gd name="T8" fmla="*/ 2 w 20"/>
                  <a:gd name="T9" fmla="*/ 9 h 21"/>
                  <a:gd name="T10" fmla="*/ 7 w 20"/>
                  <a:gd name="T11" fmla="*/ 3 h 21"/>
                  <a:gd name="T12" fmla="*/ 17 w 20"/>
                  <a:gd name="T13" fmla="*/ 3 h 21"/>
                  <a:gd name="T14" fmla="*/ 17 w 20"/>
                  <a:gd name="T15" fmla="*/ 3 h 21"/>
                  <a:gd name="T16" fmla="*/ 17 w 20"/>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7" y="13"/>
                    </a:moveTo>
                    <a:cubicBezTo>
                      <a:pt x="13" y="18"/>
                      <a:pt x="13" y="18"/>
                      <a:pt x="13" y="18"/>
                    </a:cubicBezTo>
                    <a:cubicBezTo>
                      <a:pt x="10" y="21"/>
                      <a:pt x="6" y="21"/>
                      <a:pt x="3" y="19"/>
                    </a:cubicBezTo>
                    <a:cubicBezTo>
                      <a:pt x="3" y="19"/>
                      <a:pt x="3" y="19"/>
                      <a:pt x="3" y="19"/>
                    </a:cubicBezTo>
                    <a:cubicBezTo>
                      <a:pt x="0" y="16"/>
                      <a:pt x="0" y="11"/>
                      <a:pt x="2" y="9"/>
                    </a:cubicBezTo>
                    <a:cubicBezTo>
                      <a:pt x="7" y="3"/>
                      <a:pt x="7" y="3"/>
                      <a:pt x="7" y="3"/>
                    </a:cubicBezTo>
                    <a:cubicBezTo>
                      <a:pt x="10" y="1"/>
                      <a:pt x="14" y="0"/>
                      <a:pt x="17" y="3"/>
                    </a:cubicBezTo>
                    <a:cubicBezTo>
                      <a:pt x="17" y="3"/>
                      <a:pt x="17" y="3"/>
                      <a:pt x="17" y="3"/>
                    </a:cubicBezTo>
                    <a:cubicBezTo>
                      <a:pt x="20" y="6"/>
                      <a:pt x="20" y="10"/>
                      <a:pt x="17" y="13"/>
                    </a:cubicBez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grpSp>
        <p:nvGrpSpPr>
          <p:cNvPr id="148" name="Group 147">
            <a:extLst>
              <a:ext uri="{FF2B5EF4-FFF2-40B4-BE49-F238E27FC236}">
                <a16:creationId xmlns:a16="http://schemas.microsoft.com/office/drawing/2014/main" id="{50BE9134-FFE1-41C5-9933-7333CA687F79}"/>
              </a:ext>
            </a:extLst>
          </p:cNvPr>
          <p:cNvGrpSpPr/>
          <p:nvPr/>
        </p:nvGrpSpPr>
        <p:grpSpPr>
          <a:xfrm>
            <a:off x="5404891" y="3586389"/>
            <a:ext cx="5772810" cy="929205"/>
            <a:chOff x="4900988" y="4388853"/>
            <a:chExt cx="5772810" cy="929205"/>
          </a:xfrm>
        </p:grpSpPr>
        <p:cxnSp>
          <p:nvCxnSpPr>
            <p:cNvPr id="149" name="Straight Connector 148">
              <a:extLst>
                <a:ext uri="{FF2B5EF4-FFF2-40B4-BE49-F238E27FC236}">
                  <a16:creationId xmlns:a16="http://schemas.microsoft.com/office/drawing/2014/main" id="{C6430364-3F32-49FA-A197-3B9251593009}"/>
                </a:ext>
              </a:extLst>
            </p:cNvPr>
            <p:cNvCxnSpPr>
              <a:cxnSpLocks/>
            </p:cNvCxnSpPr>
            <p:nvPr/>
          </p:nvCxnSpPr>
          <p:spPr>
            <a:xfrm>
              <a:off x="5827073" y="5318058"/>
              <a:ext cx="3888952" cy="0"/>
            </a:xfrm>
            <a:prstGeom prst="line">
              <a:avLst/>
            </a:prstGeom>
            <a:noFill/>
            <a:ln w="19050" cap="flat" cmpd="sng" algn="ctr">
              <a:solidFill>
                <a:schemeClr val="bg1">
                  <a:lumMod val="75000"/>
                </a:schemeClr>
              </a:solidFill>
              <a:prstDash val="solid"/>
              <a:headEnd type="none"/>
              <a:tailEnd type="none"/>
            </a:ln>
            <a:effectLst/>
          </p:spPr>
        </p:cxnSp>
        <p:grpSp>
          <p:nvGrpSpPr>
            <p:cNvPr id="150" name="Group 149">
              <a:extLst>
                <a:ext uri="{FF2B5EF4-FFF2-40B4-BE49-F238E27FC236}">
                  <a16:creationId xmlns:a16="http://schemas.microsoft.com/office/drawing/2014/main" id="{9B0E4C3D-8067-4948-A510-05217C8A1466}"/>
                </a:ext>
              </a:extLst>
            </p:cNvPr>
            <p:cNvGrpSpPr/>
            <p:nvPr/>
          </p:nvGrpSpPr>
          <p:grpSpPr>
            <a:xfrm>
              <a:off x="4900988" y="4388853"/>
              <a:ext cx="5772810" cy="791251"/>
              <a:chOff x="4900988" y="4388853"/>
              <a:chExt cx="5772810" cy="791251"/>
            </a:xfrm>
          </p:grpSpPr>
          <p:sp>
            <p:nvSpPr>
              <p:cNvPr id="151" name="TextBox 150">
                <a:extLst>
                  <a:ext uri="{FF2B5EF4-FFF2-40B4-BE49-F238E27FC236}">
                    <a16:creationId xmlns:a16="http://schemas.microsoft.com/office/drawing/2014/main" id="{D4932816-0F64-4037-999A-EB60F635B822}"/>
                  </a:ext>
                </a:extLst>
              </p:cNvPr>
              <p:cNvSpPr txBox="1"/>
              <p:nvPr/>
            </p:nvSpPr>
            <p:spPr>
              <a:xfrm>
                <a:off x="5827073" y="4388853"/>
                <a:ext cx="4846725" cy="791251"/>
              </a:xfrm>
              <a:prstGeom prst="rect">
                <a:avLst/>
              </a:prstGeom>
              <a:noFill/>
              <a:ln w="19050">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Automation</a:t>
                </a:r>
              </a:p>
            </p:txBody>
          </p:sp>
          <p:grpSp>
            <p:nvGrpSpPr>
              <p:cNvPr id="152" name="Group 151">
                <a:extLst>
                  <a:ext uri="{FF2B5EF4-FFF2-40B4-BE49-F238E27FC236}">
                    <a16:creationId xmlns:a16="http://schemas.microsoft.com/office/drawing/2014/main" id="{3FAEAC0C-3ABD-4F0C-8C4F-B4ADF01A30EE}"/>
                  </a:ext>
                </a:extLst>
              </p:cNvPr>
              <p:cNvGrpSpPr/>
              <p:nvPr/>
            </p:nvGrpSpPr>
            <p:grpSpPr>
              <a:xfrm>
                <a:off x="4900988" y="4511182"/>
                <a:ext cx="600820" cy="546593"/>
                <a:chOff x="3823204" y="3427778"/>
                <a:chExt cx="242874" cy="220954"/>
              </a:xfrm>
            </p:grpSpPr>
            <p:grpSp>
              <p:nvGrpSpPr>
                <p:cNvPr id="153" name="Group 26">
                  <a:extLst>
                    <a:ext uri="{FF2B5EF4-FFF2-40B4-BE49-F238E27FC236}">
                      <a16:creationId xmlns:a16="http://schemas.microsoft.com/office/drawing/2014/main" id="{EBA22F7D-7E7C-491D-A501-4D6A8B98AB63}"/>
                    </a:ext>
                  </a:extLst>
                </p:cNvPr>
                <p:cNvGrpSpPr>
                  <a:grpSpLocks noChangeAspect="1"/>
                </p:cNvGrpSpPr>
                <p:nvPr/>
              </p:nvGrpSpPr>
              <p:grpSpPr bwMode="auto">
                <a:xfrm>
                  <a:off x="3823204" y="3427778"/>
                  <a:ext cx="242874" cy="220954"/>
                  <a:chOff x="-762" y="2112"/>
                  <a:chExt cx="277" cy="252"/>
                </a:xfrm>
              </p:grpSpPr>
              <p:sp>
                <p:nvSpPr>
                  <p:cNvPr id="157" name="Freeform 27">
                    <a:extLst>
                      <a:ext uri="{FF2B5EF4-FFF2-40B4-BE49-F238E27FC236}">
                        <a16:creationId xmlns:a16="http://schemas.microsoft.com/office/drawing/2014/main" id="{C844A028-DBCB-4F96-B78F-8F246CE5DDD8}"/>
                      </a:ext>
                    </a:extLst>
                  </p:cNvPr>
                  <p:cNvSpPr>
                    <a:spLocks/>
                  </p:cNvSpPr>
                  <p:nvPr/>
                </p:nvSpPr>
                <p:spPr bwMode="auto">
                  <a:xfrm>
                    <a:off x="-680" y="2169"/>
                    <a:ext cx="195" cy="195"/>
                  </a:xfrm>
                  <a:custGeom>
                    <a:avLst/>
                    <a:gdLst>
                      <a:gd name="T0" fmla="*/ 0 w 195"/>
                      <a:gd name="T1" fmla="*/ 195 h 195"/>
                      <a:gd name="T2" fmla="*/ 0 w 195"/>
                      <a:gd name="T3" fmla="*/ 0 h 195"/>
                      <a:gd name="T4" fmla="*/ 195 w 195"/>
                      <a:gd name="T5" fmla="*/ 0 h 195"/>
                    </a:gdLst>
                    <a:ahLst/>
                    <a:cxnLst>
                      <a:cxn ang="0">
                        <a:pos x="T0" y="T1"/>
                      </a:cxn>
                      <a:cxn ang="0">
                        <a:pos x="T2" y="T3"/>
                      </a:cxn>
                      <a:cxn ang="0">
                        <a:pos x="T4" y="T5"/>
                      </a:cxn>
                    </a:cxnLst>
                    <a:rect l="0" t="0" r="r" b="b"/>
                    <a:pathLst>
                      <a:path w="195" h="195">
                        <a:moveTo>
                          <a:pt x="0" y="195"/>
                        </a:moveTo>
                        <a:lnTo>
                          <a:pt x="0" y="0"/>
                        </a:lnTo>
                        <a:lnTo>
                          <a:pt x="195" y="0"/>
                        </a:ln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58" name="Freeform 28">
                    <a:extLst>
                      <a:ext uri="{FF2B5EF4-FFF2-40B4-BE49-F238E27FC236}">
                        <a16:creationId xmlns:a16="http://schemas.microsoft.com/office/drawing/2014/main" id="{CF5E7FAC-6C45-4B84-92EC-AF56753752BA}"/>
                      </a:ext>
                    </a:extLst>
                  </p:cNvPr>
                  <p:cNvSpPr>
                    <a:spLocks/>
                  </p:cNvSpPr>
                  <p:nvPr/>
                </p:nvSpPr>
                <p:spPr bwMode="auto">
                  <a:xfrm>
                    <a:off x="-762" y="2112"/>
                    <a:ext cx="277" cy="252"/>
                  </a:xfrm>
                  <a:custGeom>
                    <a:avLst/>
                    <a:gdLst>
                      <a:gd name="T0" fmla="*/ 195 w 277"/>
                      <a:gd name="T1" fmla="*/ 0 h 252"/>
                      <a:gd name="T2" fmla="*/ 277 w 277"/>
                      <a:gd name="T3" fmla="*/ 57 h 252"/>
                      <a:gd name="T4" fmla="*/ 277 w 277"/>
                      <a:gd name="T5" fmla="*/ 252 h 252"/>
                      <a:gd name="T6" fmla="*/ 82 w 277"/>
                      <a:gd name="T7" fmla="*/ 252 h 252"/>
                      <a:gd name="T8" fmla="*/ 0 w 277"/>
                      <a:gd name="T9" fmla="*/ 197 h 252"/>
                      <a:gd name="T10" fmla="*/ 0 w 277"/>
                      <a:gd name="T11" fmla="*/ 0 h 252"/>
                      <a:gd name="T12" fmla="*/ 195 w 277"/>
                      <a:gd name="T13" fmla="*/ 0 h 252"/>
                    </a:gdLst>
                    <a:ahLst/>
                    <a:cxnLst>
                      <a:cxn ang="0">
                        <a:pos x="T0" y="T1"/>
                      </a:cxn>
                      <a:cxn ang="0">
                        <a:pos x="T2" y="T3"/>
                      </a:cxn>
                      <a:cxn ang="0">
                        <a:pos x="T4" y="T5"/>
                      </a:cxn>
                      <a:cxn ang="0">
                        <a:pos x="T6" y="T7"/>
                      </a:cxn>
                      <a:cxn ang="0">
                        <a:pos x="T8" y="T9"/>
                      </a:cxn>
                      <a:cxn ang="0">
                        <a:pos x="T10" y="T11"/>
                      </a:cxn>
                      <a:cxn ang="0">
                        <a:pos x="T12" y="T13"/>
                      </a:cxn>
                    </a:cxnLst>
                    <a:rect l="0" t="0" r="r" b="b"/>
                    <a:pathLst>
                      <a:path w="277" h="252">
                        <a:moveTo>
                          <a:pt x="195" y="0"/>
                        </a:moveTo>
                        <a:lnTo>
                          <a:pt x="277" y="57"/>
                        </a:lnTo>
                        <a:lnTo>
                          <a:pt x="277" y="252"/>
                        </a:lnTo>
                        <a:lnTo>
                          <a:pt x="82" y="252"/>
                        </a:lnTo>
                        <a:lnTo>
                          <a:pt x="0" y="197"/>
                        </a:lnTo>
                        <a:lnTo>
                          <a:pt x="0" y="0"/>
                        </a:lnTo>
                        <a:lnTo>
                          <a:pt x="195" y="0"/>
                        </a:ln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59" name="Line 29">
                    <a:extLst>
                      <a:ext uri="{FF2B5EF4-FFF2-40B4-BE49-F238E27FC236}">
                        <a16:creationId xmlns:a16="http://schemas.microsoft.com/office/drawing/2014/main" id="{588E36DB-C9CC-4715-BDCE-DD028C1D7B40}"/>
                      </a:ext>
                    </a:extLst>
                  </p:cNvPr>
                  <p:cNvSpPr>
                    <a:spLocks noChangeShapeType="1"/>
                  </p:cNvSpPr>
                  <p:nvPr/>
                </p:nvSpPr>
                <p:spPr bwMode="auto">
                  <a:xfrm flipH="1" flipV="1">
                    <a:off x="-762" y="2112"/>
                    <a:ext cx="82" cy="57"/>
                  </a:xfrm>
                  <a:prstGeom prst="line">
                    <a:avLst/>
                  </a:prstGeom>
                  <a:noFill/>
                  <a:ln w="19050"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0" name="Line 30">
                    <a:extLst>
                      <a:ext uri="{FF2B5EF4-FFF2-40B4-BE49-F238E27FC236}">
                        <a16:creationId xmlns:a16="http://schemas.microsoft.com/office/drawing/2014/main" id="{B785F6B5-1729-404D-9CE5-D0D024FBC295}"/>
                      </a:ext>
                    </a:extLst>
                  </p:cNvPr>
                  <p:cNvSpPr>
                    <a:spLocks noChangeShapeType="1"/>
                  </p:cNvSpPr>
                  <p:nvPr/>
                </p:nvSpPr>
                <p:spPr bwMode="auto">
                  <a:xfrm flipH="1" flipV="1">
                    <a:off x="-658" y="2112"/>
                    <a:ext cx="82" cy="57"/>
                  </a:xfrm>
                  <a:prstGeom prst="line">
                    <a:avLst/>
                  </a:prstGeom>
                  <a:noFill/>
                  <a:ln w="19050"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1" name="Line 31">
                    <a:extLst>
                      <a:ext uri="{FF2B5EF4-FFF2-40B4-BE49-F238E27FC236}">
                        <a16:creationId xmlns:a16="http://schemas.microsoft.com/office/drawing/2014/main" id="{ADA2EA8B-5BAA-4A0B-B6DB-834FF38C962A}"/>
                      </a:ext>
                    </a:extLst>
                  </p:cNvPr>
                  <p:cNvSpPr>
                    <a:spLocks noChangeShapeType="1"/>
                  </p:cNvSpPr>
                  <p:nvPr/>
                </p:nvSpPr>
                <p:spPr bwMode="auto">
                  <a:xfrm>
                    <a:off x="-617" y="2140"/>
                    <a:ext cx="91" cy="0"/>
                  </a:xfrm>
                  <a:prstGeom prst="line">
                    <a:avLst/>
                  </a:prstGeom>
                  <a:noFill/>
                  <a:ln w="19050"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54" name="Group 34">
                  <a:extLst>
                    <a:ext uri="{FF2B5EF4-FFF2-40B4-BE49-F238E27FC236}">
                      <a16:creationId xmlns:a16="http://schemas.microsoft.com/office/drawing/2014/main" id="{F81E1004-302A-4CED-830A-072B6BB0521A}"/>
                    </a:ext>
                  </a:extLst>
                </p:cNvPr>
                <p:cNvGrpSpPr>
                  <a:grpSpLocks noChangeAspect="1"/>
                </p:cNvGrpSpPr>
                <p:nvPr/>
              </p:nvGrpSpPr>
              <p:grpSpPr bwMode="auto">
                <a:xfrm>
                  <a:off x="3932214" y="3540433"/>
                  <a:ext cx="95662" cy="45720"/>
                  <a:chOff x="3697" y="2095"/>
                  <a:chExt cx="272" cy="130"/>
                </a:xfrm>
              </p:grpSpPr>
              <p:sp>
                <p:nvSpPr>
                  <p:cNvPr id="155" name="Line 35">
                    <a:extLst>
                      <a:ext uri="{FF2B5EF4-FFF2-40B4-BE49-F238E27FC236}">
                        <a16:creationId xmlns:a16="http://schemas.microsoft.com/office/drawing/2014/main" id="{1C13840E-57C0-4390-AC86-DEBBF8618D4E}"/>
                      </a:ext>
                    </a:extLst>
                  </p:cNvPr>
                  <p:cNvSpPr>
                    <a:spLocks noChangeShapeType="1"/>
                  </p:cNvSpPr>
                  <p:nvPr/>
                </p:nvSpPr>
                <p:spPr bwMode="auto">
                  <a:xfrm flipH="1">
                    <a:off x="3697" y="2160"/>
                    <a:ext cx="272" cy="0"/>
                  </a:xfrm>
                  <a:prstGeom prst="line">
                    <a:avLst/>
                  </a:prstGeom>
                  <a:noFill/>
                  <a:ln w="19050"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56" name="Freeform 36">
                    <a:extLst>
                      <a:ext uri="{FF2B5EF4-FFF2-40B4-BE49-F238E27FC236}">
                        <a16:creationId xmlns:a16="http://schemas.microsoft.com/office/drawing/2014/main" id="{76398DDE-49F1-4A6B-8DA3-39DF20964A09}"/>
                      </a:ext>
                    </a:extLst>
                  </p:cNvPr>
                  <p:cNvSpPr>
                    <a:spLocks/>
                  </p:cNvSpPr>
                  <p:nvPr/>
                </p:nvSpPr>
                <p:spPr bwMode="auto">
                  <a:xfrm>
                    <a:off x="3906" y="2095"/>
                    <a:ext cx="63" cy="130"/>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grpSp>
      </p:grpSp>
      <p:grpSp>
        <p:nvGrpSpPr>
          <p:cNvPr id="162" name="Group 161">
            <a:extLst>
              <a:ext uri="{FF2B5EF4-FFF2-40B4-BE49-F238E27FC236}">
                <a16:creationId xmlns:a16="http://schemas.microsoft.com/office/drawing/2014/main" id="{6FBA984F-DD9C-457B-8AA6-B7564ECB30A1}"/>
              </a:ext>
            </a:extLst>
          </p:cNvPr>
          <p:cNvGrpSpPr/>
          <p:nvPr/>
        </p:nvGrpSpPr>
        <p:grpSpPr>
          <a:xfrm>
            <a:off x="5446104" y="2519230"/>
            <a:ext cx="5731597" cy="929205"/>
            <a:chOff x="4942201" y="3321694"/>
            <a:chExt cx="5731597" cy="929205"/>
          </a:xfrm>
        </p:grpSpPr>
        <p:cxnSp>
          <p:nvCxnSpPr>
            <p:cNvPr id="163" name="Straight Connector 162">
              <a:extLst>
                <a:ext uri="{FF2B5EF4-FFF2-40B4-BE49-F238E27FC236}">
                  <a16:creationId xmlns:a16="http://schemas.microsoft.com/office/drawing/2014/main" id="{BC2260CE-F6AC-4CC3-8A2D-FAF218B23196}"/>
                </a:ext>
              </a:extLst>
            </p:cNvPr>
            <p:cNvCxnSpPr>
              <a:cxnSpLocks/>
            </p:cNvCxnSpPr>
            <p:nvPr/>
          </p:nvCxnSpPr>
          <p:spPr>
            <a:xfrm>
              <a:off x="5827073" y="4250899"/>
              <a:ext cx="3888953" cy="0"/>
            </a:xfrm>
            <a:prstGeom prst="line">
              <a:avLst/>
            </a:prstGeom>
            <a:noFill/>
            <a:ln w="19050" cap="flat" cmpd="sng" algn="ctr">
              <a:solidFill>
                <a:schemeClr val="bg1">
                  <a:lumMod val="75000"/>
                </a:schemeClr>
              </a:solidFill>
              <a:prstDash val="solid"/>
              <a:headEnd type="none"/>
              <a:tailEnd type="none"/>
            </a:ln>
            <a:effectLst/>
          </p:spPr>
        </p:cxnSp>
        <p:grpSp>
          <p:nvGrpSpPr>
            <p:cNvPr id="164" name="Group 163">
              <a:extLst>
                <a:ext uri="{FF2B5EF4-FFF2-40B4-BE49-F238E27FC236}">
                  <a16:creationId xmlns:a16="http://schemas.microsoft.com/office/drawing/2014/main" id="{86FEC1C3-6E9A-48AA-A424-3F2816B274B6}"/>
                </a:ext>
              </a:extLst>
            </p:cNvPr>
            <p:cNvGrpSpPr/>
            <p:nvPr/>
          </p:nvGrpSpPr>
          <p:grpSpPr>
            <a:xfrm>
              <a:off x="4942201" y="3321694"/>
              <a:ext cx="5731597" cy="791251"/>
              <a:chOff x="4942201" y="3321694"/>
              <a:chExt cx="5731597" cy="791251"/>
            </a:xfrm>
          </p:grpSpPr>
          <p:sp>
            <p:nvSpPr>
              <p:cNvPr id="165" name="TextBox 164">
                <a:extLst>
                  <a:ext uri="{FF2B5EF4-FFF2-40B4-BE49-F238E27FC236}">
                    <a16:creationId xmlns:a16="http://schemas.microsoft.com/office/drawing/2014/main" id="{243B2729-738E-4C08-8B35-D83A0D5AEA82}"/>
                  </a:ext>
                </a:extLst>
              </p:cNvPr>
              <p:cNvSpPr txBox="1"/>
              <p:nvPr/>
            </p:nvSpPr>
            <p:spPr>
              <a:xfrm>
                <a:off x="5827073" y="3321694"/>
                <a:ext cx="4846725" cy="79125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Governance Architecture</a:t>
                </a:r>
              </a:p>
            </p:txBody>
          </p:sp>
          <p:grpSp>
            <p:nvGrpSpPr>
              <p:cNvPr id="166" name="Group 165">
                <a:extLst>
                  <a:ext uri="{FF2B5EF4-FFF2-40B4-BE49-F238E27FC236}">
                    <a16:creationId xmlns:a16="http://schemas.microsoft.com/office/drawing/2014/main" id="{C2E17C72-7C66-4F88-9785-355F2084D511}"/>
                  </a:ext>
                </a:extLst>
              </p:cNvPr>
              <p:cNvGrpSpPr/>
              <p:nvPr/>
            </p:nvGrpSpPr>
            <p:grpSpPr>
              <a:xfrm>
                <a:off x="4942201" y="3367019"/>
                <a:ext cx="518393" cy="700601"/>
                <a:chOff x="5979419" y="3380694"/>
                <a:chExt cx="233166" cy="315122"/>
              </a:xfrm>
            </p:grpSpPr>
            <p:grpSp>
              <p:nvGrpSpPr>
                <p:cNvPr id="167" name="Group 9">
                  <a:extLst>
                    <a:ext uri="{FF2B5EF4-FFF2-40B4-BE49-F238E27FC236}">
                      <a16:creationId xmlns:a16="http://schemas.microsoft.com/office/drawing/2014/main" id="{1BBBBFDB-7EBB-455C-B83A-E2E7A2188D77}"/>
                    </a:ext>
                  </a:extLst>
                </p:cNvPr>
                <p:cNvGrpSpPr>
                  <a:grpSpLocks noChangeAspect="1"/>
                </p:cNvGrpSpPr>
                <p:nvPr/>
              </p:nvGrpSpPr>
              <p:grpSpPr bwMode="auto">
                <a:xfrm>
                  <a:off x="5979419" y="3380694"/>
                  <a:ext cx="233166" cy="315122"/>
                  <a:chOff x="641" y="1487"/>
                  <a:chExt cx="202" cy="273"/>
                </a:xfrm>
              </p:grpSpPr>
              <p:sp>
                <p:nvSpPr>
                  <p:cNvPr id="169" name="Freeform 10">
                    <a:extLst>
                      <a:ext uri="{FF2B5EF4-FFF2-40B4-BE49-F238E27FC236}">
                        <a16:creationId xmlns:a16="http://schemas.microsoft.com/office/drawing/2014/main" id="{DD064E37-1775-4625-9F96-5FEC209F460B}"/>
                      </a:ext>
                    </a:extLst>
                  </p:cNvPr>
                  <p:cNvSpPr>
                    <a:spLocks/>
                  </p:cNvSpPr>
                  <p:nvPr/>
                </p:nvSpPr>
                <p:spPr bwMode="auto">
                  <a:xfrm>
                    <a:off x="641" y="1487"/>
                    <a:ext cx="202" cy="273"/>
                  </a:xfrm>
                  <a:custGeom>
                    <a:avLst/>
                    <a:gdLst>
                      <a:gd name="T0" fmla="*/ 32 w 88"/>
                      <a:gd name="T1" fmla="*/ 12 h 120"/>
                      <a:gd name="T2" fmla="*/ 44 w 88"/>
                      <a:gd name="T3" fmla="*/ 0 h 120"/>
                      <a:gd name="T4" fmla="*/ 56 w 88"/>
                      <a:gd name="T5" fmla="*/ 12 h 120"/>
                      <a:gd name="T6" fmla="*/ 88 w 88"/>
                      <a:gd name="T7" fmla="*/ 12 h 120"/>
                      <a:gd name="T8" fmla="*/ 88 w 88"/>
                      <a:gd name="T9" fmla="*/ 120 h 120"/>
                      <a:gd name="T10" fmla="*/ 0 w 88"/>
                      <a:gd name="T11" fmla="*/ 120 h 120"/>
                      <a:gd name="T12" fmla="*/ 0 w 88"/>
                      <a:gd name="T13" fmla="*/ 12 h 120"/>
                      <a:gd name="T14" fmla="*/ 32 w 88"/>
                      <a:gd name="T15" fmla="*/ 1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20">
                        <a:moveTo>
                          <a:pt x="32" y="12"/>
                        </a:moveTo>
                        <a:cubicBezTo>
                          <a:pt x="32" y="5"/>
                          <a:pt x="37" y="0"/>
                          <a:pt x="44" y="0"/>
                        </a:cubicBezTo>
                        <a:cubicBezTo>
                          <a:pt x="51" y="0"/>
                          <a:pt x="56" y="5"/>
                          <a:pt x="56" y="12"/>
                        </a:cubicBezTo>
                        <a:cubicBezTo>
                          <a:pt x="88" y="12"/>
                          <a:pt x="88" y="12"/>
                          <a:pt x="88" y="12"/>
                        </a:cubicBezTo>
                        <a:cubicBezTo>
                          <a:pt x="88" y="120"/>
                          <a:pt x="88" y="120"/>
                          <a:pt x="88" y="120"/>
                        </a:cubicBezTo>
                        <a:cubicBezTo>
                          <a:pt x="0" y="120"/>
                          <a:pt x="0" y="120"/>
                          <a:pt x="0" y="120"/>
                        </a:cubicBezTo>
                        <a:cubicBezTo>
                          <a:pt x="0" y="12"/>
                          <a:pt x="0" y="12"/>
                          <a:pt x="0" y="12"/>
                        </a:cubicBezTo>
                        <a:lnTo>
                          <a:pt x="32" y="12"/>
                        </a:ln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0" name="Freeform 11">
                    <a:extLst>
                      <a:ext uri="{FF2B5EF4-FFF2-40B4-BE49-F238E27FC236}">
                        <a16:creationId xmlns:a16="http://schemas.microsoft.com/office/drawing/2014/main" id="{996B10D6-596A-40F7-9DD8-1499CDB202CB}"/>
                      </a:ext>
                    </a:extLst>
                  </p:cNvPr>
                  <p:cNvSpPr>
                    <a:spLocks/>
                  </p:cNvSpPr>
                  <p:nvPr/>
                </p:nvSpPr>
                <p:spPr bwMode="auto">
                  <a:xfrm>
                    <a:off x="696" y="1514"/>
                    <a:ext cx="92" cy="37"/>
                  </a:xfrm>
                  <a:custGeom>
                    <a:avLst/>
                    <a:gdLst>
                      <a:gd name="T0" fmla="*/ 92 w 92"/>
                      <a:gd name="T1" fmla="*/ 0 h 37"/>
                      <a:gd name="T2" fmla="*/ 92 w 92"/>
                      <a:gd name="T3" fmla="*/ 37 h 37"/>
                      <a:gd name="T4" fmla="*/ 0 w 92"/>
                      <a:gd name="T5" fmla="*/ 37 h 37"/>
                      <a:gd name="T6" fmla="*/ 0 w 92"/>
                      <a:gd name="T7" fmla="*/ 0 h 37"/>
                    </a:gdLst>
                    <a:ahLst/>
                    <a:cxnLst>
                      <a:cxn ang="0">
                        <a:pos x="T0" y="T1"/>
                      </a:cxn>
                      <a:cxn ang="0">
                        <a:pos x="T2" y="T3"/>
                      </a:cxn>
                      <a:cxn ang="0">
                        <a:pos x="T4" y="T5"/>
                      </a:cxn>
                      <a:cxn ang="0">
                        <a:pos x="T6" y="T7"/>
                      </a:cxn>
                    </a:cxnLst>
                    <a:rect l="0" t="0" r="r" b="b"/>
                    <a:pathLst>
                      <a:path w="92" h="37">
                        <a:moveTo>
                          <a:pt x="92" y="0"/>
                        </a:moveTo>
                        <a:lnTo>
                          <a:pt x="92" y="37"/>
                        </a:lnTo>
                        <a:lnTo>
                          <a:pt x="0" y="37"/>
                        </a:lnTo>
                        <a:lnTo>
                          <a:pt x="0" y="0"/>
                        </a:ln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68" name="Freeform 40">
                  <a:extLst>
                    <a:ext uri="{FF2B5EF4-FFF2-40B4-BE49-F238E27FC236}">
                      <a16:creationId xmlns:a16="http://schemas.microsoft.com/office/drawing/2014/main" id="{0CD6FCFF-700C-4F25-BC93-189FB41932AB}"/>
                    </a:ext>
                  </a:extLst>
                </p:cNvPr>
                <p:cNvSpPr>
                  <a:spLocks/>
                </p:cNvSpPr>
                <p:nvPr/>
              </p:nvSpPr>
              <p:spPr bwMode="auto">
                <a:xfrm>
                  <a:off x="6036537" y="3522920"/>
                  <a:ext cx="118931" cy="83775"/>
                </a:xfrm>
                <a:custGeom>
                  <a:avLst/>
                  <a:gdLst>
                    <a:gd name="T0" fmla="*/ 109 w 318"/>
                    <a:gd name="T1" fmla="*/ 224 h 224"/>
                    <a:gd name="T2" fmla="*/ 0 w 318"/>
                    <a:gd name="T3" fmla="*/ 116 h 224"/>
                    <a:gd name="T4" fmla="*/ 13 w 318"/>
                    <a:gd name="T5" fmla="*/ 105 h 224"/>
                    <a:gd name="T6" fmla="*/ 109 w 318"/>
                    <a:gd name="T7" fmla="*/ 199 h 224"/>
                    <a:gd name="T8" fmla="*/ 304 w 318"/>
                    <a:gd name="T9" fmla="*/ 0 h 224"/>
                    <a:gd name="T10" fmla="*/ 318 w 318"/>
                    <a:gd name="T11" fmla="*/ 14 h 224"/>
                    <a:gd name="T12" fmla="*/ 109 w 318"/>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318" h="224">
                      <a:moveTo>
                        <a:pt x="109" y="224"/>
                      </a:moveTo>
                      <a:lnTo>
                        <a:pt x="0" y="116"/>
                      </a:lnTo>
                      <a:lnTo>
                        <a:pt x="13" y="105"/>
                      </a:lnTo>
                      <a:lnTo>
                        <a:pt x="109" y="199"/>
                      </a:lnTo>
                      <a:lnTo>
                        <a:pt x="304" y="0"/>
                      </a:lnTo>
                      <a:lnTo>
                        <a:pt x="318" y="14"/>
                      </a:lnTo>
                      <a:lnTo>
                        <a:pt x="109" y="224"/>
                      </a:lnTo>
                      <a:close/>
                    </a:path>
                  </a:pathLst>
                </a:custGeom>
                <a:solidFill>
                  <a:srgbClr val="505050"/>
                </a:solidFill>
                <a:ln w="12700">
                  <a:solidFill>
                    <a:srgbClr val="0072C6"/>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grpSp>
      <p:grpSp>
        <p:nvGrpSpPr>
          <p:cNvPr id="171" name="Group 170">
            <a:extLst>
              <a:ext uri="{FF2B5EF4-FFF2-40B4-BE49-F238E27FC236}">
                <a16:creationId xmlns:a16="http://schemas.microsoft.com/office/drawing/2014/main" id="{C17C84A4-7E60-4FEA-86C9-072CCDE0E6A2}"/>
              </a:ext>
            </a:extLst>
          </p:cNvPr>
          <p:cNvGrpSpPr/>
          <p:nvPr/>
        </p:nvGrpSpPr>
        <p:grpSpPr>
          <a:xfrm>
            <a:off x="5402547" y="1452071"/>
            <a:ext cx="5775154" cy="929205"/>
            <a:chOff x="4898644" y="2254535"/>
            <a:chExt cx="5775154" cy="929205"/>
          </a:xfrm>
        </p:grpSpPr>
        <p:cxnSp>
          <p:nvCxnSpPr>
            <p:cNvPr id="172" name="Straight Connector 171">
              <a:extLst>
                <a:ext uri="{FF2B5EF4-FFF2-40B4-BE49-F238E27FC236}">
                  <a16:creationId xmlns:a16="http://schemas.microsoft.com/office/drawing/2014/main" id="{4FA67768-39A4-460C-A8D7-3C49A9A9DB2C}"/>
                </a:ext>
              </a:extLst>
            </p:cNvPr>
            <p:cNvCxnSpPr>
              <a:cxnSpLocks/>
            </p:cNvCxnSpPr>
            <p:nvPr/>
          </p:nvCxnSpPr>
          <p:spPr>
            <a:xfrm>
              <a:off x="5827073" y="3183740"/>
              <a:ext cx="3888952" cy="0"/>
            </a:xfrm>
            <a:prstGeom prst="line">
              <a:avLst/>
            </a:prstGeom>
            <a:noFill/>
            <a:ln w="19050" cap="flat" cmpd="sng" algn="ctr">
              <a:solidFill>
                <a:schemeClr val="bg1">
                  <a:lumMod val="75000"/>
                </a:schemeClr>
              </a:solidFill>
              <a:prstDash val="solid"/>
              <a:headEnd type="none"/>
              <a:tailEnd type="none"/>
            </a:ln>
            <a:effectLst/>
          </p:spPr>
        </p:cxnSp>
        <p:grpSp>
          <p:nvGrpSpPr>
            <p:cNvPr id="173" name="Group 172">
              <a:extLst>
                <a:ext uri="{FF2B5EF4-FFF2-40B4-BE49-F238E27FC236}">
                  <a16:creationId xmlns:a16="http://schemas.microsoft.com/office/drawing/2014/main" id="{0A8B9911-77C3-4F7E-94D5-B23445EF2459}"/>
                </a:ext>
              </a:extLst>
            </p:cNvPr>
            <p:cNvGrpSpPr/>
            <p:nvPr/>
          </p:nvGrpSpPr>
          <p:grpSpPr>
            <a:xfrm>
              <a:off x="4898644" y="2254535"/>
              <a:ext cx="5775154" cy="791251"/>
              <a:chOff x="4898644" y="2254535"/>
              <a:chExt cx="5775154" cy="791251"/>
            </a:xfrm>
          </p:grpSpPr>
          <p:sp>
            <p:nvSpPr>
              <p:cNvPr id="174" name="TextBox 173">
                <a:extLst>
                  <a:ext uri="{FF2B5EF4-FFF2-40B4-BE49-F238E27FC236}">
                    <a16:creationId xmlns:a16="http://schemas.microsoft.com/office/drawing/2014/main" id="{48A05911-4278-42C4-83A9-118051C4E8FF}"/>
                  </a:ext>
                </a:extLst>
              </p:cNvPr>
              <p:cNvSpPr txBox="1"/>
              <p:nvPr/>
            </p:nvSpPr>
            <p:spPr>
              <a:xfrm>
                <a:off x="5827073" y="2254535"/>
                <a:ext cx="4846725" cy="79125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Expertise </a:t>
                </a:r>
              </a:p>
            </p:txBody>
          </p:sp>
          <p:grpSp>
            <p:nvGrpSpPr>
              <p:cNvPr id="175" name="Group 174">
                <a:extLst>
                  <a:ext uri="{FF2B5EF4-FFF2-40B4-BE49-F238E27FC236}">
                    <a16:creationId xmlns:a16="http://schemas.microsoft.com/office/drawing/2014/main" id="{1D5D5B6F-C749-4383-8D6F-ECC7D9560275}"/>
                  </a:ext>
                </a:extLst>
              </p:cNvPr>
              <p:cNvGrpSpPr/>
              <p:nvPr/>
            </p:nvGrpSpPr>
            <p:grpSpPr>
              <a:xfrm>
                <a:off x="4898644" y="2314620"/>
                <a:ext cx="605508" cy="671081"/>
                <a:chOff x="-3617913" y="279401"/>
                <a:chExt cx="938212" cy="1039813"/>
              </a:xfrm>
            </p:grpSpPr>
            <p:sp>
              <p:nvSpPr>
                <p:cNvPr id="176" name="Freeform 5">
                  <a:extLst>
                    <a:ext uri="{FF2B5EF4-FFF2-40B4-BE49-F238E27FC236}">
                      <a16:creationId xmlns:a16="http://schemas.microsoft.com/office/drawing/2014/main" id="{F802F99C-538E-4DCF-9411-6B3B92628910}"/>
                    </a:ext>
                  </a:extLst>
                </p:cNvPr>
                <p:cNvSpPr>
                  <a:spLocks/>
                </p:cNvSpPr>
                <p:nvPr/>
              </p:nvSpPr>
              <p:spPr bwMode="auto">
                <a:xfrm>
                  <a:off x="-3311526" y="474664"/>
                  <a:ext cx="327025" cy="323850"/>
                </a:xfrm>
                <a:custGeom>
                  <a:avLst/>
                  <a:gdLst>
                    <a:gd name="T0" fmla="*/ 90 w 176"/>
                    <a:gd name="T1" fmla="*/ 175 h 175"/>
                    <a:gd name="T2" fmla="*/ 176 w 176"/>
                    <a:gd name="T3" fmla="*/ 86 h 175"/>
                    <a:gd name="T4" fmla="*/ 90 w 176"/>
                    <a:gd name="T5" fmla="*/ 0 h 175"/>
                    <a:gd name="T6" fmla="*/ 0 w 176"/>
                    <a:gd name="T7" fmla="*/ 86 h 175"/>
                    <a:gd name="T8" fmla="*/ 90 w 176"/>
                    <a:gd name="T9" fmla="*/ 175 h 175"/>
                  </a:gdLst>
                  <a:ahLst/>
                  <a:cxnLst>
                    <a:cxn ang="0">
                      <a:pos x="T0" y="T1"/>
                    </a:cxn>
                    <a:cxn ang="0">
                      <a:pos x="T2" y="T3"/>
                    </a:cxn>
                    <a:cxn ang="0">
                      <a:pos x="T4" y="T5"/>
                    </a:cxn>
                    <a:cxn ang="0">
                      <a:pos x="T6" y="T7"/>
                    </a:cxn>
                    <a:cxn ang="0">
                      <a:pos x="T8" y="T9"/>
                    </a:cxn>
                  </a:cxnLst>
                  <a:rect l="0" t="0" r="r" b="b"/>
                  <a:pathLst>
                    <a:path w="176" h="175">
                      <a:moveTo>
                        <a:pt x="90" y="175"/>
                      </a:moveTo>
                      <a:cubicBezTo>
                        <a:pt x="138" y="175"/>
                        <a:pt x="176" y="133"/>
                        <a:pt x="176" y="86"/>
                      </a:cubicBezTo>
                      <a:cubicBezTo>
                        <a:pt x="176" y="38"/>
                        <a:pt x="138" y="0"/>
                        <a:pt x="90" y="0"/>
                      </a:cubicBezTo>
                      <a:cubicBezTo>
                        <a:pt x="39" y="0"/>
                        <a:pt x="0" y="38"/>
                        <a:pt x="0" y="86"/>
                      </a:cubicBezTo>
                      <a:cubicBezTo>
                        <a:pt x="0" y="133"/>
                        <a:pt x="39" y="175"/>
                        <a:pt x="90" y="175"/>
                      </a:cubicBez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7" name="Freeform 6">
                  <a:extLst>
                    <a:ext uri="{FF2B5EF4-FFF2-40B4-BE49-F238E27FC236}">
                      <a16:creationId xmlns:a16="http://schemas.microsoft.com/office/drawing/2014/main" id="{FD7FB756-0445-43A1-B0AE-5C592878A2BF}"/>
                    </a:ext>
                  </a:extLst>
                </p:cNvPr>
                <p:cNvSpPr>
                  <a:spLocks/>
                </p:cNvSpPr>
                <p:nvPr/>
              </p:nvSpPr>
              <p:spPr bwMode="auto">
                <a:xfrm>
                  <a:off x="-3133726" y="841376"/>
                  <a:ext cx="454025" cy="477838"/>
                </a:xfrm>
                <a:custGeom>
                  <a:avLst/>
                  <a:gdLst>
                    <a:gd name="T0" fmla="*/ 0 w 286"/>
                    <a:gd name="T1" fmla="*/ 215 h 301"/>
                    <a:gd name="T2" fmla="*/ 42 w 286"/>
                    <a:gd name="T3" fmla="*/ 301 h 301"/>
                    <a:gd name="T4" fmla="*/ 135 w 286"/>
                    <a:gd name="T5" fmla="*/ 177 h 301"/>
                    <a:gd name="T6" fmla="*/ 286 w 286"/>
                    <a:gd name="T7" fmla="*/ 193 h 301"/>
                    <a:gd name="T8" fmla="*/ 198 w 286"/>
                    <a:gd name="T9" fmla="*/ 0 h 301"/>
                  </a:gdLst>
                  <a:ahLst/>
                  <a:cxnLst>
                    <a:cxn ang="0">
                      <a:pos x="T0" y="T1"/>
                    </a:cxn>
                    <a:cxn ang="0">
                      <a:pos x="T2" y="T3"/>
                    </a:cxn>
                    <a:cxn ang="0">
                      <a:pos x="T4" y="T5"/>
                    </a:cxn>
                    <a:cxn ang="0">
                      <a:pos x="T6" y="T7"/>
                    </a:cxn>
                    <a:cxn ang="0">
                      <a:pos x="T8" y="T9"/>
                    </a:cxn>
                  </a:cxnLst>
                  <a:rect l="0" t="0" r="r" b="b"/>
                  <a:pathLst>
                    <a:path w="286" h="301">
                      <a:moveTo>
                        <a:pt x="0" y="215"/>
                      </a:moveTo>
                      <a:lnTo>
                        <a:pt x="42" y="301"/>
                      </a:lnTo>
                      <a:lnTo>
                        <a:pt x="135" y="177"/>
                      </a:lnTo>
                      <a:lnTo>
                        <a:pt x="286" y="193"/>
                      </a:lnTo>
                      <a:lnTo>
                        <a:pt x="198" y="0"/>
                      </a:ln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8" name="Freeform 7">
                  <a:extLst>
                    <a:ext uri="{FF2B5EF4-FFF2-40B4-BE49-F238E27FC236}">
                      <a16:creationId xmlns:a16="http://schemas.microsoft.com/office/drawing/2014/main" id="{6B88D381-7B59-46BB-AB6F-F8743BC6B6BE}"/>
                    </a:ext>
                  </a:extLst>
                </p:cNvPr>
                <p:cNvSpPr>
                  <a:spLocks/>
                </p:cNvSpPr>
                <p:nvPr/>
              </p:nvSpPr>
              <p:spPr bwMode="auto">
                <a:xfrm>
                  <a:off x="-3617913" y="835026"/>
                  <a:ext cx="544513" cy="484188"/>
                </a:xfrm>
                <a:custGeom>
                  <a:avLst/>
                  <a:gdLst>
                    <a:gd name="T0" fmla="*/ 91 w 343"/>
                    <a:gd name="T1" fmla="*/ 0 h 305"/>
                    <a:gd name="T2" fmla="*/ 0 w 343"/>
                    <a:gd name="T3" fmla="*/ 197 h 305"/>
                    <a:gd name="T4" fmla="*/ 153 w 343"/>
                    <a:gd name="T5" fmla="*/ 181 h 305"/>
                    <a:gd name="T6" fmla="*/ 244 w 343"/>
                    <a:gd name="T7" fmla="*/ 305 h 305"/>
                    <a:gd name="T8" fmla="*/ 343 w 343"/>
                    <a:gd name="T9" fmla="*/ 106 h 305"/>
                  </a:gdLst>
                  <a:ahLst/>
                  <a:cxnLst>
                    <a:cxn ang="0">
                      <a:pos x="T0" y="T1"/>
                    </a:cxn>
                    <a:cxn ang="0">
                      <a:pos x="T2" y="T3"/>
                    </a:cxn>
                    <a:cxn ang="0">
                      <a:pos x="T4" y="T5"/>
                    </a:cxn>
                    <a:cxn ang="0">
                      <a:pos x="T6" y="T7"/>
                    </a:cxn>
                    <a:cxn ang="0">
                      <a:pos x="T8" y="T9"/>
                    </a:cxn>
                  </a:cxnLst>
                  <a:rect l="0" t="0" r="r" b="b"/>
                  <a:pathLst>
                    <a:path w="343" h="305">
                      <a:moveTo>
                        <a:pt x="91" y="0"/>
                      </a:moveTo>
                      <a:lnTo>
                        <a:pt x="0" y="197"/>
                      </a:lnTo>
                      <a:lnTo>
                        <a:pt x="153" y="181"/>
                      </a:lnTo>
                      <a:lnTo>
                        <a:pt x="244" y="305"/>
                      </a:lnTo>
                      <a:lnTo>
                        <a:pt x="343" y="106"/>
                      </a:lnTo>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9" name="Freeform 27">
                  <a:extLst>
                    <a:ext uri="{FF2B5EF4-FFF2-40B4-BE49-F238E27FC236}">
                      <a16:creationId xmlns:a16="http://schemas.microsoft.com/office/drawing/2014/main" id="{F5CB73DD-02DA-45D8-9170-9C07F43BF51E}"/>
                    </a:ext>
                  </a:extLst>
                </p:cNvPr>
                <p:cNvSpPr>
                  <a:spLocks/>
                </p:cNvSpPr>
                <p:nvPr/>
              </p:nvSpPr>
              <p:spPr bwMode="auto">
                <a:xfrm>
                  <a:off x="-3513138" y="279401"/>
                  <a:ext cx="739775" cy="723900"/>
                </a:xfrm>
                <a:custGeom>
                  <a:avLst/>
                  <a:gdLst>
                    <a:gd name="T0" fmla="*/ 466 w 466"/>
                    <a:gd name="T1" fmla="*/ 324 h 456"/>
                    <a:gd name="T2" fmla="*/ 424 w 466"/>
                    <a:gd name="T3" fmla="*/ 234 h 456"/>
                    <a:gd name="T4" fmla="*/ 466 w 466"/>
                    <a:gd name="T5" fmla="*/ 133 h 456"/>
                    <a:gd name="T6" fmla="*/ 369 w 466"/>
                    <a:gd name="T7" fmla="*/ 94 h 456"/>
                    <a:gd name="T8" fmla="*/ 326 w 466"/>
                    <a:gd name="T9" fmla="*/ 4 h 456"/>
                    <a:gd name="T10" fmla="*/ 242 w 466"/>
                    <a:gd name="T11" fmla="*/ 43 h 456"/>
                    <a:gd name="T12" fmla="*/ 138 w 466"/>
                    <a:gd name="T13" fmla="*/ 0 h 456"/>
                    <a:gd name="T14" fmla="*/ 98 w 466"/>
                    <a:gd name="T15" fmla="*/ 98 h 456"/>
                    <a:gd name="T16" fmla="*/ 6 w 466"/>
                    <a:gd name="T17" fmla="*/ 139 h 456"/>
                    <a:gd name="T18" fmla="*/ 42 w 466"/>
                    <a:gd name="T19" fmla="*/ 223 h 456"/>
                    <a:gd name="T20" fmla="*/ 0 w 466"/>
                    <a:gd name="T21" fmla="*/ 324 h 456"/>
                    <a:gd name="T22" fmla="*/ 103 w 466"/>
                    <a:gd name="T23" fmla="*/ 362 h 456"/>
                    <a:gd name="T24" fmla="*/ 138 w 466"/>
                    <a:gd name="T25" fmla="*/ 452 h 456"/>
                    <a:gd name="T26" fmla="*/ 230 w 466"/>
                    <a:gd name="T27" fmla="*/ 417 h 456"/>
                    <a:gd name="T28" fmla="*/ 331 w 466"/>
                    <a:gd name="T29" fmla="*/ 456 h 456"/>
                    <a:gd name="T30" fmla="*/ 374 w 466"/>
                    <a:gd name="T31" fmla="*/ 359 h 456"/>
                    <a:gd name="T32" fmla="*/ 466 w 466"/>
                    <a:gd name="T33" fmla="*/ 32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6" h="456">
                      <a:moveTo>
                        <a:pt x="466" y="324"/>
                      </a:moveTo>
                      <a:lnTo>
                        <a:pt x="424" y="234"/>
                      </a:lnTo>
                      <a:lnTo>
                        <a:pt x="466" y="133"/>
                      </a:lnTo>
                      <a:lnTo>
                        <a:pt x="369" y="94"/>
                      </a:lnTo>
                      <a:lnTo>
                        <a:pt x="326" y="4"/>
                      </a:lnTo>
                      <a:lnTo>
                        <a:pt x="242" y="43"/>
                      </a:lnTo>
                      <a:lnTo>
                        <a:pt x="138" y="0"/>
                      </a:lnTo>
                      <a:lnTo>
                        <a:pt x="98" y="98"/>
                      </a:lnTo>
                      <a:lnTo>
                        <a:pt x="6" y="139"/>
                      </a:lnTo>
                      <a:lnTo>
                        <a:pt x="42" y="223"/>
                      </a:lnTo>
                      <a:lnTo>
                        <a:pt x="0" y="324"/>
                      </a:lnTo>
                      <a:lnTo>
                        <a:pt x="103" y="362"/>
                      </a:lnTo>
                      <a:lnTo>
                        <a:pt x="138" y="452"/>
                      </a:lnTo>
                      <a:lnTo>
                        <a:pt x="230" y="417"/>
                      </a:lnTo>
                      <a:lnTo>
                        <a:pt x="331" y="456"/>
                      </a:lnTo>
                      <a:lnTo>
                        <a:pt x="374" y="359"/>
                      </a:lnTo>
                      <a:lnTo>
                        <a:pt x="466" y="324"/>
                      </a:lnTo>
                      <a:close/>
                    </a:path>
                  </a:pathLst>
                </a:custGeom>
                <a:noFill/>
                <a:ln w="19050" cap="flat">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grpSp>
      <p:sp>
        <p:nvSpPr>
          <p:cNvPr id="180" name="Rectangle 179">
            <a:extLst>
              <a:ext uri="{FF2B5EF4-FFF2-40B4-BE49-F238E27FC236}">
                <a16:creationId xmlns:a16="http://schemas.microsoft.com/office/drawing/2014/main" id="{CBD3D9B3-00EE-47A0-93B0-78E0D208AB35}"/>
              </a:ext>
            </a:extLst>
          </p:cNvPr>
          <p:cNvSpPr/>
          <p:nvPr/>
        </p:nvSpPr>
        <p:spPr bwMode="auto">
          <a:xfrm>
            <a:off x="4490606" y="1100598"/>
            <a:ext cx="246861" cy="5331425"/>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60C59886-B0EF-4219-8E85-5C5A278D39DC}"/>
              </a:ext>
            </a:extLst>
          </p:cNvPr>
          <p:cNvPicPr>
            <a:picLocks noChangeAspect="1"/>
          </p:cNvPicPr>
          <p:nvPr/>
        </p:nvPicPr>
        <p:blipFill>
          <a:blip r:embed="rId3"/>
          <a:stretch>
            <a:fillRect/>
          </a:stretch>
        </p:blipFill>
        <p:spPr>
          <a:xfrm>
            <a:off x="0" y="487"/>
            <a:ext cx="4497782" cy="6870157"/>
          </a:xfrm>
          <a:prstGeom prst="rect">
            <a:avLst/>
          </a:prstGeom>
        </p:spPr>
      </p:pic>
      <p:sp>
        <p:nvSpPr>
          <p:cNvPr id="50" name="Rectangle 49"/>
          <p:cNvSpPr/>
          <p:nvPr/>
        </p:nvSpPr>
        <p:spPr>
          <a:xfrm>
            <a:off x="0" y="0"/>
            <a:ext cx="4497782" cy="6870644"/>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CFAA3DE4-A953-4405-827C-FD792D0E9FA8}"/>
              </a:ext>
            </a:extLst>
          </p:cNvPr>
          <p:cNvSpPr>
            <a:spLocks noGrp="1"/>
          </p:cNvSpPr>
          <p:nvPr>
            <p:ph type="title" idx="4294967295"/>
          </p:nvPr>
        </p:nvSpPr>
        <p:spPr>
          <a:xfrm>
            <a:off x="479979" y="1058878"/>
            <a:ext cx="3627258" cy="900113"/>
          </a:xfrm>
        </p:spPr>
        <p:txBody>
          <a:bodyPr/>
          <a:lstStyle/>
          <a:p>
            <a:r>
              <a:rPr lang="en-US">
                <a:solidFill>
                  <a:schemeClr val="bg1"/>
                </a:solidFill>
              </a:rPr>
              <a:t>Azure Security &amp; Compliance Blueprint Program</a:t>
            </a:r>
          </a:p>
        </p:txBody>
      </p:sp>
      <p:sp>
        <p:nvSpPr>
          <p:cNvPr id="2" name="Rectangle 1">
            <a:extLst>
              <a:ext uri="{FF2B5EF4-FFF2-40B4-BE49-F238E27FC236}">
                <a16:creationId xmlns:a16="http://schemas.microsoft.com/office/drawing/2014/main" id="{1D23BEEC-2F20-4E58-83C2-6ABCFD559A48}"/>
              </a:ext>
            </a:extLst>
          </p:cNvPr>
          <p:cNvSpPr/>
          <p:nvPr/>
        </p:nvSpPr>
        <p:spPr>
          <a:xfrm>
            <a:off x="5119243" y="5693359"/>
            <a:ext cx="560613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4-pillar program </a:t>
            </a:r>
            <a:r>
              <a:rPr kumimoji="0" lang="en-US" sz="1400" b="0" i="0" u="none" strike="noStrike" kern="1200" cap="none" spc="0" normalizeH="0" baseline="0" noProof="0">
                <a:ln>
                  <a:noFill/>
                </a:ln>
                <a:solidFill>
                  <a:srgbClr val="000000"/>
                </a:solidFill>
                <a:effectLst/>
                <a:uLnTx/>
                <a:uFillTx/>
                <a:latin typeface="Segoe UI"/>
                <a:ea typeface="+mn-ea"/>
                <a:cs typeface="+mn-cs"/>
              </a:rPr>
              <a:t>that enables customers to deploy secure and compliant applications in less time, and at a lower cost, than is possible with any other platform, architecture, or environment. </a:t>
            </a:r>
          </a:p>
        </p:txBody>
      </p:sp>
      <p:sp>
        <p:nvSpPr>
          <p:cNvPr id="51" name="Rectangle 50">
            <a:extLst>
              <a:ext uri="{FF2B5EF4-FFF2-40B4-BE49-F238E27FC236}">
                <a16:creationId xmlns:a16="http://schemas.microsoft.com/office/drawing/2014/main" id="{0AC7BE86-003D-4977-B5B0-2948BA059415}"/>
              </a:ext>
            </a:extLst>
          </p:cNvPr>
          <p:cNvSpPr/>
          <p:nvPr/>
        </p:nvSpPr>
        <p:spPr>
          <a:xfrm>
            <a:off x="5119243" y="509542"/>
            <a:ext cx="5294159" cy="707886"/>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Turn-key solutions and support tailored to the needs of Government/DoD customers:</a:t>
            </a:r>
          </a:p>
        </p:txBody>
      </p:sp>
      <p:sp>
        <p:nvSpPr>
          <p:cNvPr id="3" name="Rectangle 2">
            <a:extLst>
              <a:ext uri="{FF2B5EF4-FFF2-40B4-BE49-F238E27FC236}">
                <a16:creationId xmlns:a16="http://schemas.microsoft.com/office/drawing/2014/main" id="{F4C7FFC4-0D38-45A9-831A-16F47C8659CE}"/>
              </a:ext>
            </a:extLst>
          </p:cNvPr>
          <p:cNvSpPr/>
          <p:nvPr/>
        </p:nvSpPr>
        <p:spPr>
          <a:xfrm>
            <a:off x="419655" y="3089059"/>
            <a:ext cx="2874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err="1">
                <a:ln>
                  <a:noFill/>
                </a:ln>
                <a:solidFill>
                  <a:srgbClr val="FFFFFF"/>
                </a:solidFill>
                <a:effectLst/>
                <a:uLnTx/>
                <a:uFillTx/>
                <a:latin typeface="Segoe UI"/>
                <a:ea typeface="+mn-ea"/>
                <a:cs typeface="+mn-cs"/>
              </a:rPr>
              <a:t>AzureGovBlueprint</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168703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750" fill="hold"/>
                                        <p:tgtEl>
                                          <p:spTgt spid="171"/>
                                        </p:tgtEl>
                                        <p:attrNameLst>
                                          <p:attrName>ppt_x</p:attrName>
                                        </p:attrNameLst>
                                      </p:cBhvr>
                                      <p:tavLst>
                                        <p:tav tm="0">
                                          <p:val>
                                            <p:strVal val="0-#ppt_w/2"/>
                                          </p:val>
                                        </p:tav>
                                        <p:tav tm="100000">
                                          <p:val>
                                            <p:strVal val="#ppt_x"/>
                                          </p:val>
                                        </p:tav>
                                      </p:tavLst>
                                    </p:anim>
                                    <p:anim calcmode="lin" valueType="num">
                                      <p:cBhvr additive="base">
                                        <p:cTn id="8" dur="750" fill="hold"/>
                                        <p:tgtEl>
                                          <p:spTgt spid="17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750" fill="hold"/>
                                        <p:tgtEl>
                                          <p:spTgt spid="162"/>
                                        </p:tgtEl>
                                        <p:attrNameLst>
                                          <p:attrName>ppt_x</p:attrName>
                                        </p:attrNameLst>
                                      </p:cBhvr>
                                      <p:tavLst>
                                        <p:tav tm="0">
                                          <p:val>
                                            <p:strVal val="0-#ppt_w/2"/>
                                          </p:val>
                                        </p:tav>
                                        <p:tav tm="100000">
                                          <p:val>
                                            <p:strVal val="#ppt_x"/>
                                          </p:val>
                                        </p:tav>
                                      </p:tavLst>
                                    </p:anim>
                                    <p:anim calcmode="lin" valueType="num">
                                      <p:cBhvr additive="base">
                                        <p:cTn id="12" dur="75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75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750" fill="hold"/>
                                        <p:tgtEl>
                                          <p:spTgt spid="148"/>
                                        </p:tgtEl>
                                        <p:attrNameLst>
                                          <p:attrName>ppt_x</p:attrName>
                                        </p:attrNameLst>
                                      </p:cBhvr>
                                      <p:tavLst>
                                        <p:tav tm="0">
                                          <p:val>
                                            <p:strVal val="0-#ppt_w/2"/>
                                          </p:val>
                                        </p:tav>
                                        <p:tav tm="100000">
                                          <p:val>
                                            <p:strVal val="#ppt_x"/>
                                          </p:val>
                                        </p:tav>
                                      </p:tavLst>
                                    </p:anim>
                                    <p:anim calcmode="lin" valueType="num">
                                      <p:cBhvr additive="base">
                                        <p:cTn id="16" dur="750" fill="hold"/>
                                        <p:tgtEl>
                                          <p:spTgt spid="14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0"/>
                                  </p:stCondLst>
                                  <p:childTnLst>
                                    <p:set>
                                      <p:cBhvr>
                                        <p:cTn id="18" dur="1" fill="hold">
                                          <p:stCondLst>
                                            <p:cond delay="0"/>
                                          </p:stCondLst>
                                        </p:cTn>
                                        <p:tgtEl>
                                          <p:spTgt spid="136"/>
                                        </p:tgtEl>
                                        <p:attrNameLst>
                                          <p:attrName>style.visibility</p:attrName>
                                        </p:attrNameLst>
                                      </p:cBhvr>
                                      <p:to>
                                        <p:strVal val="visible"/>
                                      </p:to>
                                    </p:set>
                                    <p:anim calcmode="lin" valueType="num">
                                      <p:cBhvr additive="base">
                                        <p:cTn id="19" dur="750" fill="hold"/>
                                        <p:tgtEl>
                                          <p:spTgt spid="136"/>
                                        </p:tgtEl>
                                        <p:attrNameLst>
                                          <p:attrName>ppt_x</p:attrName>
                                        </p:attrNameLst>
                                      </p:cBhvr>
                                      <p:tavLst>
                                        <p:tav tm="0">
                                          <p:val>
                                            <p:strVal val="0-#ppt_w/2"/>
                                          </p:val>
                                        </p:tav>
                                        <p:tav tm="100000">
                                          <p:val>
                                            <p:strVal val="#ppt_x"/>
                                          </p:val>
                                        </p:tav>
                                      </p:tavLst>
                                    </p:anim>
                                    <p:anim calcmode="lin" valueType="num">
                                      <p:cBhvr additive="base">
                                        <p:cTn id="20" dur="750" fill="hold"/>
                                        <p:tgtEl>
                                          <p:spTgt spid="136"/>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E0B9EA83-114B-4C7F-8147-401C9623199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6904" t="12238" r="3783" b="8450"/>
          <a:stretch/>
        </p:blipFill>
        <p:spPr>
          <a:xfrm>
            <a:off x="2594" y="1945"/>
            <a:ext cx="12186813" cy="6854111"/>
          </a:xfrm>
          <a:prstGeom prst="rect">
            <a:avLst/>
          </a:prstGeom>
        </p:spPr>
      </p:pic>
      <p:sp>
        <p:nvSpPr>
          <p:cNvPr id="39" name="Rectangle 38">
            <a:extLst>
              <a:ext uri="{FF2B5EF4-FFF2-40B4-BE49-F238E27FC236}">
                <a16:creationId xmlns:a16="http://schemas.microsoft.com/office/drawing/2014/main" id="{97A100E6-9541-4BD7-A37C-B94E21832D98}"/>
              </a:ext>
            </a:extLst>
          </p:cNvPr>
          <p:cNvSpPr/>
          <p:nvPr/>
        </p:nvSpPr>
        <p:spPr bwMode="auto">
          <a:xfrm>
            <a:off x="2594" y="0"/>
            <a:ext cx="12190272" cy="6848818"/>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1E92220A-627B-4D1B-8376-024005A7B17F}"/>
              </a:ext>
            </a:extLst>
          </p:cNvPr>
          <p:cNvSpPr/>
          <p:nvPr/>
        </p:nvSpPr>
        <p:spPr bwMode="auto">
          <a:xfrm>
            <a:off x="-866" y="2666935"/>
            <a:ext cx="12193731" cy="41939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solidFill>
                  <a:sysClr val="windowText" lastClr="000000"/>
                </a:solidFill>
              </a:ln>
              <a:solidFill>
                <a:srgbClr val="FFFFFF"/>
              </a:solidFill>
              <a:effectLst/>
              <a:uLnTx/>
              <a:uFillTx/>
              <a:latin typeface="Segoe UI"/>
              <a:ea typeface="Segoe UI" pitchFamily="34" charset="0"/>
              <a:cs typeface="Segoe UI" pitchFamily="34" charset="0"/>
            </a:endParaRPr>
          </a:p>
        </p:txBody>
      </p:sp>
      <p:grpSp>
        <p:nvGrpSpPr>
          <p:cNvPr id="2" name="Group 1"/>
          <p:cNvGrpSpPr/>
          <p:nvPr/>
        </p:nvGrpSpPr>
        <p:grpSpPr>
          <a:xfrm>
            <a:off x="451421" y="472582"/>
            <a:ext cx="11441425" cy="1827825"/>
            <a:chOff x="448214" y="2120840"/>
            <a:chExt cx="11447917" cy="1828863"/>
          </a:xfrm>
        </p:grpSpPr>
        <p:sp>
          <p:nvSpPr>
            <p:cNvPr id="6" name="Rectangle 5"/>
            <p:cNvSpPr/>
            <p:nvPr/>
          </p:nvSpPr>
          <p:spPr>
            <a:xfrm>
              <a:off x="2408446" y="3413868"/>
              <a:ext cx="7549681" cy="535835"/>
            </a:xfrm>
            <a:prstGeom prst="rect">
              <a:avLst/>
            </a:prstGeom>
          </p:spPr>
          <p:txBody>
            <a:bodyPr wrap="none">
              <a:spAutoFit/>
            </a:body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39 Azure Government services authorized</a:t>
              </a:r>
            </a:p>
          </p:txBody>
        </p:sp>
        <p:sp>
          <p:nvSpPr>
            <p:cNvPr id="7" name="Rectangle 6"/>
            <p:cNvSpPr/>
            <p:nvPr/>
          </p:nvSpPr>
          <p:spPr>
            <a:xfrm>
              <a:off x="448214" y="2120840"/>
              <a:ext cx="11447917" cy="1324190"/>
            </a:xfrm>
            <a:prstGeom prst="rect">
              <a:avLst/>
            </a:prstGeom>
          </p:spPr>
          <p:txBody>
            <a:bodyPr wrap="square">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gradFill>
                    <a:gsLst>
                      <a:gs pos="0">
                        <a:srgbClr val="FFFFFF"/>
                      </a:gs>
                      <a:gs pos="48000">
                        <a:srgbClr val="FFFFFF"/>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FedRAMP</a:t>
              </a:r>
              <a:endParaRPr kumimoji="0" lang="en-US" sz="8000" b="0" i="0" u="none" strike="noStrike" kern="1200" cap="none" spc="0" normalizeH="0" baseline="0" noProof="0">
                <a:ln>
                  <a:noFill/>
                </a:ln>
                <a:gradFill>
                  <a:gsLst>
                    <a:gs pos="0">
                      <a:srgbClr val="FFFFFF"/>
                    </a:gs>
                    <a:gs pos="48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9" name="Group 8">
            <a:extLst>
              <a:ext uri="{FF2B5EF4-FFF2-40B4-BE49-F238E27FC236}">
                <a16:creationId xmlns:a16="http://schemas.microsoft.com/office/drawing/2014/main" id="{DF096413-8C5E-4261-9893-0E83637696C6}"/>
              </a:ext>
            </a:extLst>
          </p:cNvPr>
          <p:cNvGrpSpPr/>
          <p:nvPr/>
        </p:nvGrpSpPr>
        <p:grpSpPr>
          <a:xfrm>
            <a:off x="438978" y="2834175"/>
            <a:ext cx="4601945" cy="3891654"/>
            <a:chOff x="479618" y="2844335"/>
            <a:chExt cx="4601945" cy="3891654"/>
          </a:xfrm>
        </p:grpSpPr>
        <p:sp>
          <p:nvSpPr>
            <p:cNvPr id="27" name="TextBox 26">
              <a:extLst>
                <a:ext uri="{FF2B5EF4-FFF2-40B4-BE49-F238E27FC236}">
                  <a16:creationId xmlns:a16="http://schemas.microsoft.com/office/drawing/2014/main" id="{B1C84D90-6083-4F27-AE2E-C0CCD9EB710C}"/>
                </a:ext>
              </a:extLst>
            </p:cNvPr>
            <p:cNvSpPr txBox="1"/>
            <p:nvPr/>
          </p:nvSpPr>
          <p:spPr>
            <a:xfrm>
              <a:off x="479619" y="2844335"/>
              <a:ext cx="4601944" cy="461665"/>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FedRAMP JAB Authorized</a:t>
              </a:r>
            </a:p>
          </p:txBody>
        </p:sp>
        <p:sp>
          <p:nvSpPr>
            <p:cNvPr id="31" name="TextBox 30">
              <a:extLst>
                <a:ext uri="{FF2B5EF4-FFF2-40B4-BE49-F238E27FC236}">
                  <a16:creationId xmlns:a16="http://schemas.microsoft.com/office/drawing/2014/main" id="{34ECDDAD-12C1-42DC-996C-542C10493A65}"/>
                </a:ext>
              </a:extLst>
            </p:cNvPr>
            <p:cNvSpPr txBox="1"/>
            <p:nvPr/>
          </p:nvSpPr>
          <p:spPr>
            <a:xfrm>
              <a:off x="479618" y="3306973"/>
              <a:ext cx="2404805" cy="3429016"/>
            </a:xfrm>
            <a:prstGeom prst="rect">
              <a:avLst/>
            </a:prstGeom>
            <a:noFill/>
          </p:spPr>
          <p:txBody>
            <a:bodyPr wrap="square" lIns="91440" tIns="91440" rIns="91440" bIns="91440" rtlCol="0">
              <a:spAutoFit/>
            </a:bodyPr>
            <a:lstStyle/>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Active Directory</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API Management</a:t>
              </a:r>
              <a:r>
                <a:rPr kumimoji="0" lang="en-US" sz="8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App Service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Application Gateway</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Automation </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Azure Information Protection</a:t>
              </a:r>
              <a:endParaRPr kumimoji="0" lang="en-US" sz="105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Azure Monitor</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Azure Portal</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Azure Resource Manager</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Azure Service Manager (RDFE)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Backup</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Batch</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Cosmos DB</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Cloud Services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Event Hubs</a:t>
              </a:r>
            </a:p>
          </p:txBody>
        </p:sp>
      </p:grpSp>
      <p:sp>
        <p:nvSpPr>
          <p:cNvPr id="32" name="TextBox 31">
            <a:extLst>
              <a:ext uri="{FF2B5EF4-FFF2-40B4-BE49-F238E27FC236}">
                <a16:creationId xmlns:a16="http://schemas.microsoft.com/office/drawing/2014/main" id="{D7C87404-854C-4956-86BC-AFB3DC28A58D}"/>
              </a:ext>
            </a:extLst>
          </p:cNvPr>
          <p:cNvSpPr txBox="1"/>
          <p:nvPr/>
        </p:nvSpPr>
        <p:spPr>
          <a:xfrm>
            <a:off x="2947959" y="3295840"/>
            <a:ext cx="2092404" cy="3210494"/>
          </a:xfrm>
          <a:prstGeom prst="rect">
            <a:avLst/>
          </a:prstGeom>
          <a:noFill/>
        </p:spPr>
        <p:txBody>
          <a:bodyPr wrap="square" lIns="91440" tIns="91440" rIns="91440" bIns="91440" rtlCol="0">
            <a:spAutoFit/>
          </a:bodyPr>
          <a:lstStyle/>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ExpressRoute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Functions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HDInsight </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IoT Hub</a:t>
            </a:r>
            <a:endParaRPr kumimoji="0" lang="en-US" sz="105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Intune </a:t>
            </a:r>
            <a:endParaRPr kumimoji="0" lang="en-US" sz="105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Key Vault</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Load Balancer</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Log Analytics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Media Services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Notification Hubs </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Power BI</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Redis Cache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Scheduler</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Service Bus</a:t>
            </a:r>
          </a:p>
        </p:txBody>
      </p:sp>
      <p:sp>
        <p:nvSpPr>
          <p:cNvPr id="33" name="TextBox 32">
            <a:extLst>
              <a:ext uri="{FF2B5EF4-FFF2-40B4-BE49-F238E27FC236}">
                <a16:creationId xmlns:a16="http://schemas.microsoft.com/office/drawing/2014/main" id="{2688C71C-6A48-4B2F-9047-24CE5720186D}"/>
              </a:ext>
            </a:extLst>
          </p:cNvPr>
          <p:cNvSpPr txBox="1"/>
          <p:nvPr/>
        </p:nvSpPr>
        <p:spPr>
          <a:xfrm>
            <a:off x="4827134" y="3296813"/>
            <a:ext cx="2626505" cy="2991973"/>
          </a:xfrm>
          <a:prstGeom prst="rect">
            <a:avLst/>
          </a:prstGeom>
          <a:noFill/>
        </p:spPr>
        <p:txBody>
          <a:bodyPr wrap="square" lIns="91440" tIns="91440" rIns="91440" bIns="91440" rtlCol="0">
            <a:spAutoFit/>
          </a:bodyPr>
          <a:lstStyle/>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Service Fabric</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Site Recovery</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SQL Data Warehouse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SQL Database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SQL Server Stretch Database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Storage</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err="1">
                <a:ln>
                  <a:noFill/>
                </a:ln>
                <a:solidFill>
                  <a:srgbClr val="000000"/>
                </a:solidFill>
                <a:effectLst/>
                <a:uLnTx/>
                <a:uFillTx/>
                <a:latin typeface="Segoe UI"/>
                <a:ea typeface="+mn-ea"/>
                <a:cs typeface="+mn-cs"/>
              </a:rPr>
              <a:t>StorSimple</a:t>
            </a:r>
            <a:endParaRPr kumimoji="0" lang="en-US" sz="13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Traffic Manager </a:t>
            </a:r>
            <a:endParaRPr kumimoji="0" lang="en-US" sz="105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Virtual Machine Scale Sets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Virtual Machines</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Virtual Network</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VPN Gateway</a:t>
            </a:r>
          </a:p>
          <a:p>
            <a:pPr marL="0" marR="0" lvl="0" indent="0" algn="l" defTabSz="914400" rtl="0" eaLnBrk="1" fontAlgn="t" latinLnBrk="0" hangingPunct="1">
              <a:lnSpc>
                <a:spcPct val="90000"/>
              </a:lnSpc>
              <a:spcBef>
                <a:spcPts val="0"/>
              </a:spcBef>
              <a:spcAft>
                <a:spcPts val="3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Workflow</a:t>
            </a:r>
          </a:p>
        </p:txBody>
      </p:sp>
      <p:grpSp>
        <p:nvGrpSpPr>
          <p:cNvPr id="3" name="Group 2">
            <a:extLst>
              <a:ext uri="{FF2B5EF4-FFF2-40B4-BE49-F238E27FC236}">
                <a16:creationId xmlns:a16="http://schemas.microsoft.com/office/drawing/2014/main" id="{95EF80CD-C943-4C9B-865A-5488ECFBAB94}"/>
              </a:ext>
            </a:extLst>
          </p:cNvPr>
          <p:cNvGrpSpPr/>
          <p:nvPr/>
        </p:nvGrpSpPr>
        <p:grpSpPr>
          <a:xfrm>
            <a:off x="7725600" y="2936240"/>
            <a:ext cx="3261712" cy="2003946"/>
            <a:chOff x="7725600" y="2936240"/>
            <a:chExt cx="3261712" cy="2003946"/>
          </a:xfrm>
        </p:grpSpPr>
        <p:sp>
          <p:nvSpPr>
            <p:cNvPr id="18" name="TextBox 17">
              <a:extLst>
                <a:ext uri="{FF2B5EF4-FFF2-40B4-BE49-F238E27FC236}">
                  <a16:creationId xmlns:a16="http://schemas.microsoft.com/office/drawing/2014/main" id="{985109DB-368B-47F5-BCBC-9085ED7B4DE7}"/>
                </a:ext>
              </a:extLst>
            </p:cNvPr>
            <p:cNvSpPr txBox="1"/>
            <p:nvPr/>
          </p:nvSpPr>
          <p:spPr>
            <a:xfrm>
              <a:off x="7729059" y="2936240"/>
              <a:ext cx="3258253" cy="738664"/>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In-Progress FedRAMP Audit Authorizations</a:t>
              </a:r>
            </a:p>
          </p:txBody>
        </p:sp>
        <p:sp>
          <p:nvSpPr>
            <p:cNvPr id="19" name="TextBox 18">
              <a:extLst>
                <a:ext uri="{FF2B5EF4-FFF2-40B4-BE49-F238E27FC236}">
                  <a16:creationId xmlns:a16="http://schemas.microsoft.com/office/drawing/2014/main" id="{429F18EB-9EEF-44FC-90C8-AA8A59144F41}"/>
                </a:ext>
              </a:extLst>
            </p:cNvPr>
            <p:cNvSpPr txBox="1"/>
            <p:nvPr/>
          </p:nvSpPr>
          <p:spPr>
            <a:xfrm>
              <a:off x="7725600" y="3542496"/>
              <a:ext cx="2232332" cy="1397690"/>
            </a:xfrm>
            <a:prstGeom prst="rect">
              <a:avLst/>
            </a:prstGeom>
            <a:noFill/>
          </p:spPr>
          <p:txBody>
            <a:bodyPr wrap="square" lIns="91440" tIns="91440" rIns="91440" bIns="91440" rtlCol="0">
              <a:spAutoFit/>
            </a:bodyPr>
            <a:lstStyle/>
            <a:p>
              <a:pPr marL="0" marR="0" lvl="0" indent="0" algn="l" defTabSz="914400" rtl="0" eaLnBrk="1" fontAlgn="t"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Power BI Embedded</a:t>
              </a:r>
            </a:p>
            <a:p>
              <a:pPr marL="0" marR="0" lvl="0" indent="0" algn="l" defTabSz="914400" rtl="0" eaLnBrk="1" fontAlgn="t"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t" latinLnBrk="0" hangingPunct="1">
                <a:lnSpc>
                  <a:spcPct val="90000"/>
                </a:lnSpc>
                <a:spcBef>
                  <a:spcPts val="0"/>
                </a:spcBef>
                <a:spcAft>
                  <a:spcPts val="60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75300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nodeType="withEffect">
                                  <p:stCondLst>
                                    <p:cond delay="200"/>
                                  </p:stCondLst>
                                  <p:childTnLst>
                                    <p:animMotion origin="layout" path="M 0.17279 -3.33333E-6 L 0 -3.33333E-6 " pathEditMode="relative" rAng="0" ptsTypes="AA">
                                      <p:cBhvr>
                                        <p:cTn id="9" dur="1000" fill="hold"/>
                                        <p:tgtEl>
                                          <p:spTgt spid="2"/>
                                        </p:tgtEl>
                                        <p:attrNameLst>
                                          <p:attrName>ppt_x</p:attrName>
                                          <p:attrName>ppt_y</p:attrName>
                                        </p:attrNameLst>
                                      </p:cBhvr>
                                      <p:rCtr x="-8646" y="0"/>
                                    </p:animMotion>
                                  </p:childTnLst>
                                </p:cTn>
                              </p:par>
                            </p:childTnLst>
                          </p:cTn>
                        </p:par>
                        <p:par>
                          <p:cTn id="10" fill="hold">
                            <p:stCondLst>
                              <p:cond delay="1200"/>
                            </p:stCondLst>
                            <p:childTnLst>
                              <p:par>
                                <p:cTn id="11" presetID="2" presetClass="entr" presetSubtype="4" decel="10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fill="hold"/>
                                        <p:tgtEl>
                                          <p:spTgt spid="9"/>
                                        </p:tgtEl>
                                        <p:attrNameLst>
                                          <p:attrName>ppt_x</p:attrName>
                                        </p:attrNameLst>
                                      </p:cBhvr>
                                      <p:tavLst>
                                        <p:tav tm="0">
                                          <p:val>
                                            <p:strVal val="#ppt_x"/>
                                          </p:val>
                                        </p:tav>
                                        <p:tav tm="100000">
                                          <p:val>
                                            <p:strVal val="#ppt_x"/>
                                          </p:val>
                                        </p:tav>
                                      </p:tavLst>
                                    </p:anim>
                                    <p:anim calcmode="lin" valueType="num">
                                      <p:cBhvr additive="base">
                                        <p:cTn id="14" dur="75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750" fill="hold"/>
                                        <p:tgtEl>
                                          <p:spTgt spid="32"/>
                                        </p:tgtEl>
                                        <p:attrNameLst>
                                          <p:attrName>ppt_x</p:attrName>
                                        </p:attrNameLst>
                                      </p:cBhvr>
                                      <p:tavLst>
                                        <p:tav tm="0">
                                          <p:val>
                                            <p:strVal val="#ppt_x"/>
                                          </p:val>
                                        </p:tav>
                                        <p:tav tm="100000">
                                          <p:val>
                                            <p:strVal val="#ppt_x"/>
                                          </p:val>
                                        </p:tav>
                                      </p:tavLst>
                                    </p:anim>
                                    <p:anim calcmode="lin" valueType="num">
                                      <p:cBhvr additive="base">
                                        <p:cTn id="18" dur="75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par>
                          <p:cTn id="23" fill="hold">
                            <p:stCondLst>
                              <p:cond delay="2450"/>
                            </p:stCondLst>
                            <p:childTnLst>
                              <p:par>
                                <p:cTn id="24" presetID="2" presetClass="entr" presetSubtype="4"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750" fill="hold"/>
                                        <p:tgtEl>
                                          <p:spTgt spid="3"/>
                                        </p:tgtEl>
                                        <p:attrNameLst>
                                          <p:attrName>ppt_x</p:attrName>
                                        </p:attrNameLst>
                                      </p:cBhvr>
                                      <p:tavLst>
                                        <p:tav tm="0">
                                          <p:val>
                                            <p:strVal val="#ppt_x"/>
                                          </p:val>
                                        </p:tav>
                                        <p:tav tm="100000">
                                          <p:val>
                                            <p:strVal val="#ppt_x"/>
                                          </p:val>
                                        </p:tav>
                                      </p:tavLst>
                                    </p:anim>
                                    <p:anim calcmode="lin" valueType="num">
                                      <p:cBhvr additive="base">
                                        <p:cTn id="27"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hqprint">
            <a:extLst>
              <a:ext uri="{28A0092B-C50C-407E-A947-70E740481C1C}">
                <a14:useLocalDpi xmlns:a14="http://schemas.microsoft.com/office/drawing/2010/main"/>
              </a:ext>
            </a:extLst>
          </a:blip>
          <a:srcRect l="36818" t="1937" r="32827" b="1937"/>
          <a:stretch/>
        </p:blipFill>
        <p:spPr>
          <a:xfrm>
            <a:off x="1730" y="1459"/>
            <a:ext cx="3848817" cy="6855083"/>
          </a:xfrm>
          <a:prstGeom prst="rect">
            <a:avLst/>
          </a:prstGeom>
        </p:spPr>
      </p:pic>
      <p:sp>
        <p:nvSpPr>
          <p:cNvPr id="23" name="Rectangle 22">
            <a:extLst/>
          </p:cNvPr>
          <p:cNvSpPr/>
          <p:nvPr/>
        </p:nvSpPr>
        <p:spPr bwMode="auto">
          <a:xfrm>
            <a:off x="865" y="0"/>
            <a:ext cx="3849682" cy="6856542"/>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7" name="Title 1"/>
          <p:cNvSpPr txBox="1">
            <a:spLocks/>
          </p:cNvSpPr>
          <p:nvPr/>
        </p:nvSpPr>
        <p:spPr>
          <a:xfrm>
            <a:off x="447339" y="1138307"/>
            <a:ext cx="3390509" cy="510499"/>
          </a:xfrm>
          <a:prstGeom prst="rect">
            <a:avLst/>
          </a:prstGeom>
        </p:spPr>
        <p:txBody>
          <a:bodyPr lIns="0"/>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Government</a:t>
            </a:r>
            <a:endParaRPr kumimoji="0" lang="en-US" sz="6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752014FF-1001-4632-930D-CADA4A1BD78B}"/>
              </a:ext>
            </a:extLst>
          </p:cNvPr>
          <p:cNvGrpSpPr/>
          <p:nvPr/>
        </p:nvGrpSpPr>
        <p:grpSpPr>
          <a:xfrm>
            <a:off x="4505277" y="3899439"/>
            <a:ext cx="6520359" cy="707886"/>
            <a:chOff x="4505277" y="3899439"/>
            <a:chExt cx="6520359" cy="707886"/>
          </a:xfrm>
        </p:grpSpPr>
        <p:sp>
          <p:nvSpPr>
            <p:cNvPr id="9" name="Rectangle 8"/>
            <p:cNvSpPr/>
            <p:nvPr/>
          </p:nvSpPr>
          <p:spPr>
            <a:xfrm>
              <a:off x="5185402" y="3899439"/>
              <a:ext cx="5840234" cy="707886"/>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Government documentation</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hlinkClick r:id="rId4"/>
                </a:rPr>
                <a:t>https://aka.ms/azuregovdocs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endPar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Oval 9"/>
            <p:cNvSpPr/>
            <p:nvPr/>
          </p:nvSpPr>
          <p:spPr bwMode="auto">
            <a:xfrm>
              <a:off x="4505277" y="4038063"/>
              <a:ext cx="503441" cy="50344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a:t>
              </a:r>
              <a:endPar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3" name="Group 2">
            <a:extLst>
              <a:ext uri="{FF2B5EF4-FFF2-40B4-BE49-F238E27FC236}">
                <a16:creationId xmlns:a16="http://schemas.microsoft.com/office/drawing/2014/main" id="{6AC61257-8E29-496F-AD3F-5F166280E813}"/>
              </a:ext>
            </a:extLst>
          </p:cNvPr>
          <p:cNvGrpSpPr/>
          <p:nvPr/>
        </p:nvGrpSpPr>
        <p:grpSpPr>
          <a:xfrm>
            <a:off x="4505277" y="1138307"/>
            <a:ext cx="6520359" cy="707886"/>
            <a:chOff x="4505277" y="1138307"/>
            <a:chExt cx="6520359" cy="707886"/>
          </a:xfrm>
        </p:grpSpPr>
        <p:sp>
          <p:nvSpPr>
            <p:cNvPr id="12" name="Rectangle 11"/>
            <p:cNvSpPr/>
            <p:nvPr/>
          </p:nvSpPr>
          <p:spPr>
            <a:xfrm>
              <a:off x="5185404" y="1138307"/>
              <a:ext cx="5840232" cy="707886"/>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Government site</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hlinkClick r:id="rId5"/>
                </a:rPr>
                <a:t>https://azure.com/gov</a:t>
              </a: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p>
          </p:txBody>
        </p:sp>
        <p:sp>
          <p:nvSpPr>
            <p:cNvPr id="13" name="Oval 12"/>
            <p:cNvSpPr/>
            <p:nvPr/>
          </p:nvSpPr>
          <p:spPr bwMode="auto">
            <a:xfrm>
              <a:off x="4505277" y="1267552"/>
              <a:ext cx="503441" cy="50344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sym typeface="Wingdings" panose="05000000000000000000" pitchFamily="2" charset="2"/>
                </a:rPr>
                <a:t></a:t>
              </a:r>
              <a:endPar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5" name="Group 4">
            <a:extLst>
              <a:ext uri="{FF2B5EF4-FFF2-40B4-BE49-F238E27FC236}">
                <a16:creationId xmlns:a16="http://schemas.microsoft.com/office/drawing/2014/main" id="{7007E9F7-E4FA-479E-87CE-F72A778A08A2}"/>
              </a:ext>
            </a:extLst>
          </p:cNvPr>
          <p:cNvGrpSpPr/>
          <p:nvPr/>
        </p:nvGrpSpPr>
        <p:grpSpPr>
          <a:xfrm>
            <a:off x="4510041" y="2997635"/>
            <a:ext cx="6515594" cy="707886"/>
            <a:chOff x="4510041" y="2997635"/>
            <a:chExt cx="6515594" cy="707886"/>
          </a:xfrm>
        </p:grpSpPr>
        <p:sp>
          <p:nvSpPr>
            <p:cNvPr id="8" name="Rectangle 7"/>
            <p:cNvSpPr/>
            <p:nvPr/>
          </p:nvSpPr>
          <p:spPr>
            <a:xfrm>
              <a:off x="5185401" y="2997635"/>
              <a:ext cx="5840234" cy="707886"/>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Government free trial  </a:t>
              </a: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hlinkClick r:id="rId6"/>
                </a:rPr>
                <a:t>https://aka.ms/</a:t>
              </a:r>
              <a:r>
                <a:rPr kumimoji="0" lang="en-US" sz="20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hlinkClick r:id="rId6"/>
                </a:rPr>
                <a:t>azuregovtrial</a:t>
              </a:r>
              <a:endPar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 name="Oval 13"/>
            <p:cNvSpPr/>
            <p:nvPr/>
          </p:nvSpPr>
          <p:spPr bwMode="auto">
            <a:xfrm>
              <a:off x="4510041" y="3114559"/>
              <a:ext cx="503441" cy="50344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a:t>
              </a:r>
              <a:endPar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22" name="Group 21">
            <a:extLst>
              <a:ext uri="{FF2B5EF4-FFF2-40B4-BE49-F238E27FC236}">
                <a16:creationId xmlns:a16="http://schemas.microsoft.com/office/drawing/2014/main" id="{98674A2C-78AE-4FD8-A26B-A2DF0CD28281}"/>
              </a:ext>
            </a:extLst>
          </p:cNvPr>
          <p:cNvGrpSpPr/>
          <p:nvPr/>
        </p:nvGrpSpPr>
        <p:grpSpPr>
          <a:xfrm>
            <a:off x="4527478" y="4826028"/>
            <a:ext cx="6498157" cy="707886"/>
            <a:chOff x="4527478" y="4826028"/>
            <a:chExt cx="6498157" cy="707886"/>
          </a:xfrm>
        </p:grpSpPr>
        <p:sp>
          <p:nvSpPr>
            <p:cNvPr id="15" name="Rectangle 14"/>
            <p:cNvSpPr/>
            <p:nvPr/>
          </p:nvSpPr>
          <p:spPr>
            <a:xfrm>
              <a:off x="5185401" y="4826028"/>
              <a:ext cx="5840234" cy="707886"/>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Government DC user community</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hlinkClick r:id="rId7"/>
                </a:rPr>
                <a:t>https://meetup.com/DCAzureGov</a:t>
              </a: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 </a:t>
              </a:r>
            </a:p>
          </p:txBody>
        </p:sp>
        <p:sp>
          <p:nvSpPr>
            <p:cNvPr id="16" name="Oval 15"/>
            <p:cNvSpPr/>
            <p:nvPr/>
          </p:nvSpPr>
          <p:spPr bwMode="auto">
            <a:xfrm>
              <a:off x="4527478" y="4958974"/>
              <a:ext cx="503441" cy="50344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a:t>
              </a:r>
              <a:endPar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4" name="Group 3">
            <a:extLst>
              <a:ext uri="{FF2B5EF4-FFF2-40B4-BE49-F238E27FC236}">
                <a16:creationId xmlns:a16="http://schemas.microsoft.com/office/drawing/2014/main" id="{A609C98B-D245-42D0-BC98-DDDDA310FB86}"/>
              </a:ext>
            </a:extLst>
          </p:cNvPr>
          <p:cNvGrpSpPr/>
          <p:nvPr/>
        </p:nvGrpSpPr>
        <p:grpSpPr>
          <a:xfrm>
            <a:off x="4527478" y="2050743"/>
            <a:ext cx="6498158" cy="707886"/>
            <a:chOff x="4527478" y="2050743"/>
            <a:chExt cx="6498158" cy="707886"/>
          </a:xfrm>
        </p:grpSpPr>
        <p:sp>
          <p:nvSpPr>
            <p:cNvPr id="19" name="Rectangle 18"/>
            <p:cNvSpPr/>
            <p:nvPr/>
          </p:nvSpPr>
          <p:spPr>
            <a:xfrm>
              <a:off x="5185404" y="2050743"/>
              <a:ext cx="5840232" cy="707886"/>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Government blog</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hlinkClick r:id="rId8"/>
                </a:rPr>
                <a:t>https://aka.ms/govblog</a:t>
              </a: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p>
          </p:txBody>
        </p:sp>
        <p:sp>
          <p:nvSpPr>
            <p:cNvPr id="20" name="Oval 19"/>
            <p:cNvSpPr/>
            <p:nvPr/>
          </p:nvSpPr>
          <p:spPr bwMode="auto">
            <a:xfrm>
              <a:off x="4527478" y="2191055"/>
              <a:ext cx="503441" cy="50344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a:t>
              </a:r>
              <a:endParaRPr kumimoji="0" lang="en-US" sz="2745"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18" name="Title 1"/>
          <p:cNvSpPr txBox="1">
            <a:spLocks/>
          </p:cNvSpPr>
          <p:nvPr/>
        </p:nvSpPr>
        <p:spPr>
          <a:xfrm>
            <a:off x="401619" y="1536916"/>
            <a:ext cx="3158097" cy="996914"/>
          </a:xfrm>
          <a:prstGeom prst="rect">
            <a:avLst/>
          </a:prstGeom>
        </p:spPr>
        <p:txBody>
          <a:bodyPr lIns="0"/>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0" normalizeH="0" baseline="0" noProof="0">
                <a:ln w="3175">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Resources</a:t>
            </a:r>
          </a:p>
        </p:txBody>
      </p:sp>
    </p:spTree>
    <p:extLst>
      <p:ext uri="{BB962C8B-B14F-4D97-AF65-F5344CB8AC3E}">
        <p14:creationId xmlns:p14="http://schemas.microsoft.com/office/powerpoint/2010/main" val="3651855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2.91667E-6 -3.33333E-6 L 0.03919 -3.33333E-6 " pathEditMode="relative" rAng="0" ptsTypes="AA">
                                      <p:cBhvr>
                                        <p:cTn id="17" dur="600" spd="-100000" fill="hold"/>
                                        <p:tgtEl>
                                          <p:spTgt spid="3"/>
                                        </p:tgtEl>
                                        <p:attrNameLst>
                                          <p:attrName>ppt_x</p:attrName>
                                          <p:attrName>ppt_y</p:attrName>
                                        </p:attrNameLst>
                                      </p:cBhvr>
                                      <p:rCtr x="1953" y="0"/>
                                    </p:animMotion>
                                  </p:childTnLst>
                                </p:cTn>
                              </p:par>
                              <p:par>
                                <p:cTn id="18" presetID="10" presetClass="entr" presetSubtype="0" fill="hold" nodeType="with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nodeType="withEffect">
                                  <p:stCondLst>
                                    <p:cond delay="250"/>
                                  </p:stCondLst>
                                  <p:childTnLst>
                                    <p:animMotion origin="layout" path="M 2.91667E-6 -3.33333E-6 L 0.03919 -3.33333E-6 " pathEditMode="relative" rAng="0" ptsTypes="AA">
                                      <p:cBhvr>
                                        <p:cTn id="22" dur="600" spd="-100000" fill="hold"/>
                                        <p:tgtEl>
                                          <p:spTgt spid="4"/>
                                        </p:tgtEl>
                                        <p:attrNameLst>
                                          <p:attrName>ppt_x</p:attrName>
                                          <p:attrName>ppt_y</p:attrName>
                                        </p:attrNameLst>
                                      </p:cBhvr>
                                      <p:rCtr x="1953" y="0"/>
                                    </p:animMotion>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nodeType="withEffect">
                                  <p:stCondLst>
                                    <p:cond delay="500"/>
                                  </p:stCondLst>
                                  <p:childTnLst>
                                    <p:animMotion origin="layout" path="M 2.91667E-6 -3.33333E-6 L 0.03919 -3.33333E-6 " pathEditMode="relative" rAng="0" ptsTypes="AA">
                                      <p:cBhvr>
                                        <p:cTn id="27" dur="600" spd="-100000" fill="hold"/>
                                        <p:tgtEl>
                                          <p:spTgt spid="5"/>
                                        </p:tgtEl>
                                        <p:attrNameLst>
                                          <p:attrName>ppt_x</p:attrName>
                                          <p:attrName>ppt_y</p:attrName>
                                        </p:attrNameLst>
                                      </p:cBhvr>
                                      <p:rCtr x="1953" y="0"/>
                                    </p:animMotion>
                                  </p:childTnLst>
                                </p:cTn>
                              </p:par>
                              <p:par>
                                <p:cTn id="28" presetID="10" presetClass="entr" presetSubtype="0" fill="hold"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750"/>
                                  </p:stCondLst>
                                  <p:childTnLst>
                                    <p:animMotion origin="layout" path="M 2.91667E-6 -3.33333E-6 L 0.03919 -3.33333E-6 " pathEditMode="relative" rAng="0" ptsTypes="AA">
                                      <p:cBhvr>
                                        <p:cTn id="32" dur="600" spd="-100000" fill="hold"/>
                                        <p:tgtEl>
                                          <p:spTgt spid="11"/>
                                        </p:tgtEl>
                                        <p:attrNameLst>
                                          <p:attrName>ppt_x</p:attrName>
                                          <p:attrName>ppt_y</p:attrName>
                                        </p:attrNameLst>
                                      </p:cBhvr>
                                      <p:rCtr x="1953" y="0"/>
                                    </p:animMotion>
                                  </p:childTnLst>
                                </p:cTn>
                              </p:par>
                              <p:par>
                                <p:cTn id="33" presetID="10" presetClass="entr" presetSubtype="0" fill="hold" nodeType="withEffect">
                                  <p:stCondLst>
                                    <p:cond delay="10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42" presetClass="path" presetSubtype="0" decel="100000" fill="hold" nodeType="withEffect">
                                  <p:stCondLst>
                                    <p:cond delay="1000"/>
                                  </p:stCondLst>
                                  <p:childTnLst>
                                    <p:animMotion origin="layout" path="M 2.91667E-6 -3.33333E-6 L 0.03919 -3.33333E-6 " pathEditMode="relative" rAng="0" ptsTypes="AA">
                                      <p:cBhvr>
                                        <p:cTn id="37" dur="600" spd="-100000" fill="hold"/>
                                        <p:tgtEl>
                                          <p:spTgt spid="22"/>
                                        </p:tgtEl>
                                        <p:attrNameLst>
                                          <p:attrName>ppt_x</p:attrName>
                                          <p:attrName>ppt_y</p:attrName>
                                        </p:attrNameLst>
                                      </p:cBhvr>
                                      <p:rCtr x="19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14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ool" title="Icon of a skrewdriver and wrench">
            <a:extLst>
              <a:ext uri="{FF2B5EF4-FFF2-40B4-BE49-F238E27FC236}">
                <a16:creationId xmlns:a16="http://schemas.microsoft.com/office/drawing/2014/main" id="{08E1CB6D-D03F-4DEA-AFBB-1A140367838B}"/>
              </a:ext>
            </a:extLst>
          </p:cNvPr>
          <p:cNvSpPr>
            <a:spLocks noChangeAspect="1" noEditPoints="1"/>
          </p:cNvSpPr>
          <p:nvPr/>
        </p:nvSpPr>
        <p:spPr bwMode="auto">
          <a:xfrm>
            <a:off x="1419651" y="4888944"/>
            <a:ext cx="441756" cy="62225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ln w="19050">
            <a:solidFill>
              <a:schemeClr val="tx2"/>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5" name="Freeform 96" title="Icon of a gear with a wrench">
            <a:extLst>
              <a:ext uri="{FF2B5EF4-FFF2-40B4-BE49-F238E27FC236}">
                <a16:creationId xmlns:a16="http://schemas.microsoft.com/office/drawing/2014/main" id="{5665D98C-DDDC-429A-8052-14BD167C7399}"/>
              </a:ext>
            </a:extLst>
          </p:cNvPr>
          <p:cNvSpPr>
            <a:spLocks noChangeAspect="1" noEditPoints="1"/>
          </p:cNvSpPr>
          <p:nvPr/>
        </p:nvSpPr>
        <p:spPr bwMode="auto">
          <a:xfrm>
            <a:off x="8497635" y="4924082"/>
            <a:ext cx="599482" cy="5519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FFCA0AB6-EC52-4BA3-A8BD-D91E0BF62283}"/>
              </a:ext>
            </a:extLst>
          </p:cNvPr>
          <p:cNvGrpSpPr/>
          <p:nvPr/>
        </p:nvGrpSpPr>
        <p:grpSpPr>
          <a:xfrm>
            <a:off x="4818889" y="1341935"/>
            <a:ext cx="745801" cy="540159"/>
            <a:chOff x="4065004" y="1675315"/>
            <a:chExt cx="1084007" cy="785111"/>
          </a:xfrm>
        </p:grpSpPr>
        <p:sp>
          <p:nvSpPr>
            <p:cNvPr id="88" name="people_23" title="Icon of a person with a chat bubble above them">
              <a:extLst>
                <a:ext uri="{FF2B5EF4-FFF2-40B4-BE49-F238E27FC236}">
                  <a16:creationId xmlns:a16="http://schemas.microsoft.com/office/drawing/2014/main" id="{E92CCBB0-816E-450D-AF68-29A35E8D3C01}"/>
                </a:ext>
              </a:extLst>
            </p:cNvPr>
            <p:cNvSpPr>
              <a:spLocks noChangeAspect="1" noEditPoints="1"/>
            </p:cNvSpPr>
            <p:nvPr/>
          </p:nvSpPr>
          <p:spPr bwMode="auto">
            <a:xfrm>
              <a:off x="4637705" y="1954531"/>
              <a:ext cx="511306" cy="505895"/>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9" name="people_23" title="Icon of a person with a chat bubble above them">
              <a:extLst>
                <a:ext uri="{FF2B5EF4-FFF2-40B4-BE49-F238E27FC236}">
                  <a16:creationId xmlns:a16="http://schemas.microsoft.com/office/drawing/2014/main" id="{2BCA33F5-DE79-4DAB-A186-374B214CC9D6}"/>
                </a:ext>
              </a:extLst>
            </p:cNvPr>
            <p:cNvSpPr>
              <a:spLocks noChangeAspect="1" noEditPoints="1"/>
            </p:cNvSpPr>
            <p:nvPr/>
          </p:nvSpPr>
          <p:spPr bwMode="auto">
            <a:xfrm flipH="1">
              <a:off x="4065004" y="1675315"/>
              <a:ext cx="572701" cy="56664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91" name="DownloadMap_E826" title="Icon of a folded map with a download symbol in the lower right corner">
            <a:extLst>
              <a:ext uri="{FF2B5EF4-FFF2-40B4-BE49-F238E27FC236}">
                <a16:creationId xmlns:a16="http://schemas.microsoft.com/office/drawing/2014/main" id="{8840D64E-7D69-4EE5-9212-335FE70D970E}"/>
              </a:ext>
            </a:extLst>
          </p:cNvPr>
          <p:cNvSpPr>
            <a:spLocks noChangeAspect="1" noEditPoints="1"/>
          </p:cNvSpPr>
          <p:nvPr/>
        </p:nvSpPr>
        <p:spPr bwMode="auto">
          <a:xfrm>
            <a:off x="8410935" y="1352597"/>
            <a:ext cx="772880" cy="63217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E5B77D93-F5BC-4E60-BAD5-D820A73F2A08}"/>
              </a:ext>
            </a:extLst>
          </p:cNvPr>
          <p:cNvSpPr/>
          <p:nvPr/>
        </p:nvSpPr>
        <p:spPr>
          <a:xfrm>
            <a:off x="4622722" y="3496654"/>
            <a:ext cx="2946556" cy="830997"/>
          </a:xfrm>
          <a:prstGeom prst="rect">
            <a:avLst/>
          </a:prstGeom>
          <a:noFill/>
          <a:ln w="28575">
            <a:noFill/>
          </a:ln>
        </p:spPr>
        <p:txBody>
          <a:bodyPr wrap="square" lIns="0" tIns="0" rIns="0" bIns="0" anchor="t">
            <a:spAutoFit/>
          </a:bodyPr>
          <a:lstStyle/>
          <a:p>
            <a:pPr marL="0" marR="0" lvl="0" indent="0" algn="ctr" defTabSz="896042" rtl="0" eaLnBrk="1" fontAlgn="auto"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w="3175">
                  <a:noFill/>
                </a:ln>
                <a:solidFill>
                  <a:srgbClr val="0078D7"/>
                </a:solidFill>
                <a:effectLst/>
                <a:uLnTx/>
                <a:uFillTx/>
                <a:latin typeface="Segoe UI Semibold" panose="020B0702040204020203" pitchFamily="34" charset="0"/>
                <a:ea typeface="Segoe UI Light" charset="0"/>
                <a:cs typeface="Segoe UI Semibold" panose="020B0702040204020203" pitchFamily="34" charset="0"/>
              </a:rPr>
              <a:t>12 years average</a:t>
            </a:r>
            <a:br>
              <a:rPr kumimoji="0" lang="en-US" sz="2000" b="0" i="0" u="none" strike="noStrike" kern="0" cap="none" spc="0" normalizeH="0" baseline="0" noProof="0">
                <a:ln w="3175">
                  <a:noFill/>
                </a:ln>
                <a:solidFill>
                  <a:srgbClr val="0078D7"/>
                </a:solidFill>
                <a:effectLst/>
                <a:uLnTx/>
                <a:uFillTx/>
                <a:latin typeface="Segoe UI Semilight"/>
                <a:ea typeface="Segoe UI Light" charset="0"/>
                <a:cs typeface="Segoe UI Light" charset="0"/>
              </a:rPr>
            </a:br>
            <a:r>
              <a:rPr kumimoji="0" lang="en-US" sz="2000" b="0" i="0" u="none" strike="noStrike" kern="0" cap="none" spc="0" normalizeH="0" baseline="0" noProof="0">
                <a:ln w="3175">
                  <a:noFill/>
                </a:ln>
                <a:solidFill>
                  <a:srgbClr val="000000"/>
                </a:solidFill>
                <a:effectLst/>
                <a:uLnTx/>
                <a:uFillTx/>
                <a:latin typeface="Segoe UI" panose="020B0502040204020203" pitchFamily="34" charset="0"/>
                <a:ea typeface="Segoe UI Light" charset="0"/>
                <a:cs typeface="Segoe UI" panose="020B0502040204020203" pitchFamily="34" charset="0"/>
              </a:rPr>
              <a:t>age of S&amp;P 500 corporations by 2020</a:t>
            </a:r>
          </a:p>
        </p:txBody>
      </p:sp>
      <p:sp>
        <p:nvSpPr>
          <p:cNvPr id="93" name="Rectangle 92">
            <a:extLst>
              <a:ext uri="{FF2B5EF4-FFF2-40B4-BE49-F238E27FC236}">
                <a16:creationId xmlns:a16="http://schemas.microsoft.com/office/drawing/2014/main" id="{2FA40F31-C9F0-4371-8562-4F5AC2DB8CA8}"/>
              </a:ext>
            </a:extLst>
          </p:cNvPr>
          <p:cNvSpPr/>
          <p:nvPr/>
        </p:nvSpPr>
        <p:spPr>
          <a:xfrm>
            <a:off x="1125737" y="3496654"/>
            <a:ext cx="2774512" cy="830997"/>
          </a:xfrm>
          <a:prstGeom prst="rect">
            <a:avLst/>
          </a:prstGeom>
          <a:noFill/>
          <a:ln w="28575">
            <a:noFill/>
          </a:ln>
        </p:spPr>
        <p:txBody>
          <a:bodyPr wrap="square" lIns="0" tIns="0" rIns="0" bIns="0" anchor="t">
            <a:spAutoFit/>
          </a:bodyPr>
          <a:lstStyle/>
          <a:p>
            <a:pPr marL="0" marR="0" lvl="0" indent="0" algn="ctr" defTabSz="896042" rtl="0" eaLnBrk="1" fontAlgn="auto"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w="3175">
                  <a:noFill/>
                </a:ln>
                <a:solidFill>
                  <a:srgbClr val="0078D7"/>
                </a:solidFill>
                <a:effectLst/>
                <a:uLnTx/>
                <a:uFillTx/>
                <a:latin typeface="Segoe UI Semibold" panose="020B0702040204020203" pitchFamily="34" charset="0"/>
                <a:ea typeface="Segoe UI Light" charset="0"/>
                <a:cs typeface="Segoe UI Semibold" panose="020B0702040204020203" pitchFamily="34" charset="0"/>
              </a:rPr>
              <a:t>1 million/hour </a:t>
            </a:r>
          </a:p>
          <a:p>
            <a:pPr marL="0" marR="0" lvl="0" indent="0" algn="ctr" defTabSz="896042" rtl="0" eaLnBrk="1" fontAlgn="auto"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panose="020B0502040204020203" pitchFamily="34" charset="0"/>
                <a:ea typeface="Segoe UI Light" charset="0"/>
                <a:cs typeface="Segoe UI" panose="020B0502040204020203" pitchFamily="34" charset="0"/>
              </a:rPr>
              <a:t>new devices coming online by 2020</a:t>
            </a:r>
          </a:p>
        </p:txBody>
      </p:sp>
      <p:sp>
        <p:nvSpPr>
          <p:cNvPr id="94" name="Rectangle 93">
            <a:extLst>
              <a:ext uri="{FF2B5EF4-FFF2-40B4-BE49-F238E27FC236}">
                <a16:creationId xmlns:a16="http://schemas.microsoft.com/office/drawing/2014/main" id="{CDB96CCB-F32F-4FDD-85C6-425FACB0A731}"/>
              </a:ext>
            </a:extLst>
          </p:cNvPr>
          <p:cNvSpPr/>
          <p:nvPr/>
        </p:nvSpPr>
        <p:spPr>
          <a:xfrm>
            <a:off x="8291751" y="3501479"/>
            <a:ext cx="2668951" cy="830997"/>
          </a:xfrm>
          <a:prstGeom prst="rect">
            <a:avLst/>
          </a:prstGeom>
          <a:noFill/>
          <a:ln w="28575">
            <a:noFill/>
          </a:ln>
        </p:spPr>
        <p:txBody>
          <a:bodyPr wrap="square" lIns="0" tIns="0" rIns="0" bIns="0" anchor="t">
            <a:spAutoFit/>
          </a:bodyPr>
          <a:lstStyle/>
          <a:p>
            <a:pPr marL="0" marR="0" lvl="0" indent="0" algn="ctr" defTabSz="896042" rtl="0" eaLnBrk="1" fontAlgn="auto"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w="3175">
                  <a:noFill/>
                </a:ln>
                <a:solidFill>
                  <a:srgbClr val="0078D7"/>
                </a:solidFill>
                <a:effectLst/>
                <a:uLnTx/>
                <a:uFillTx/>
                <a:latin typeface="Segoe UI Semibold" panose="020B0702040204020203" pitchFamily="34" charset="0"/>
                <a:ea typeface="Segoe UI Light" charset="0"/>
                <a:cs typeface="Segoe UI Semibold" panose="020B0702040204020203" pitchFamily="34" charset="0"/>
              </a:rPr>
              <a:t>60% computing</a:t>
            </a:r>
          </a:p>
          <a:p>
            <a:pPr marL="0" marR="0" lvl="0" indent="0" algn="ctr" defTabSz="896042" rtl="0" eaLnBrk="1" fontAlgn="auto"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panose="020B0502040204020203" pitchFamily="34" charset="0"/>
                <a:ea typeface="Segoe UI Light" charset="0"/>
                <a:cs typeface="Segoe UI" panose="020B0502040204020203" pitchFamily="34" charset="0"/>
              </a:rPr>
              <a:t>in the public cloud by 2025</a:t>
            </a:r>
          </a:p>
        </p:txBody>
      </p:sp>
      <p:sp>
        <p:nvSpPr>
          <p:cNvPr id="95" name="Business Trans large">
            <a:extLst>
              <a:ext uri="{FF2B5EF4-FFF2-40B4-BE49-F238E27FC236}">
                <a16:creationId xmlns:a16="http://schemas.microsoft.com/office/drawing/2014/main" id="{6F438F39-F531-4364-A8BF-C52BDFEB4C46}"/>
              </a:ext>
            </a:extLst>
          </p:cNvPr>
          <p:cNvSpPr txBox="1"/>
          <p:nvPr/>
        </p:nvSpPr>
        <p:spPr>
          <a:xfrm>
            <a:off x="3263835" y="2307501"/>
            <a:ext cx="5664330" cy="1037849"/>
          </a:xfrm>
          <a:prstGeom prst="rect">
            <a:avLst/>
          </a:prstGeom>
          <a:noFill/>
          <a:ln w="28575">
            <a:noFill/>
            <a:miter lim="800000"/>
          </a:ln>
        </p:spPr>
        <p:txBody>
          <a:bodyPr wrap="square" lIns="0" tIns="0" rIns="0" bIns="0" rtlCol="0" anchor="ctr">
            <a:noAutofit/>
          </a:bodyPr>
          <a:lstStyle/>
          <a:p>
            <a:pPr marL="0" marR="0" lvl="0" indent="0" algn="ctr" defTabSz="896042" rtl="0" eaLnBrk="1" fontAlgn="auto" latinLnBrk="0" hangingPunct="1">
              <a:lnSpc>
                <a:spcPct val="90000"/>
              </a:lnSpc>
              <a:spcBef>
                <a:spcPts val="0"/>
              </a:spcBef>
              <a:spcAft>
                <a:spcPts val="0"/>
              </a:spcAft>
              <a:buClrTx/>
              <a:buSzTx/>
              <a:buFontTx/>
              <a:buNone/>
              <a:tabLst/>
              <a:defRPr/>
            </a:pPr>
            <a:r>
              <a:rPr kumimoji="0" lang="en-US" sz="4800" b="0" i="0" u="none" strike="noStrike" kern="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Going digital</a:t>
            </a:r>
          </a:p>
        </p:txBody>
      </p:sp>
      <p:sp>
        <p:nvSpPr>
          <p:cNvPr id="58" name="Freeform 13" title="Icon of a cloud">
            <a:extLst>
              <a:ext uri="{FF2B5EF4-FFF2-40B4-BE49-F238E27FC236}">
                <a16:creationId xmlns:a16="http://schemas.microsoft.com/office/drawing/2014/main" id="{25F6E305-765C-4752-A365-FC12D5085717}"/>
              </a:ext>
            </a:extLst>
          </p:cNvPr>
          <p:cNvSpPr>
            <a:spLocks noChangeAspect="1"/>
          </p:cNvSpPr>
          <p:nvPr/>
        </p:nvSpPr>
        <p:spPr bwMode="auto">
          <a:xfrm>
            <a:off x="4818890" y="4995515"/>
            <a:ext cx="745799" cy="40911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 name="money_2" title="Icon of a dollar sign with an arrow around it pointing clockwise">
            <a:extLst>
              <a:ext uri="{FF2B5EF4-FFF2-40B4-BE49-F238E27FC236}">
                <a16:creationId xmlns:a16="http://schemas.microsoft.com/office/drawing/2014/main" id="{84E82D2A-9CFB-4147-AE37-70AA6ACBB8BC}"/>
              </a:ext>
            </a:extLst>
          </p:cNvPr>
          <p:cNvSpPr>
            <a:spLocks noChangeAspect="1" noEditPoints="1"/>
          </p:cNvSpPr>
          <p:nvPr/>
        </p:nvSpPr>
        <p:spPr bwMode="auto">
          <a:xfrm>
            <a:off x="3087320" y="5717867"/>
            <a:ext cx="529185" cy="55796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ln w="19050">
            <a:solidFill>
              <a:schemeClr val="tx2"/>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Product_ECDC" title="Icon of a box">
            <a:extLst>
              <a:ext uri="{FF2B5EF4-FFF2-40B4-BE49-F238E27FC236}">
                <a16:creationId xmlns:a16="http://schemas.microsoft.com/office/drawing/2014/main" id="{E86B77A0-E366-43A5-BEF7-52C08CB58E34}"/>
              </a:ext>
            </a:extLst>
          </p:cNvPr>
          <p:cNvSpPr>
            <a:spLocks noChangeAspect="1" noEditPoints="1"/>
          </p:cNvSpPr>
          <p:nvPr/>
        </p:nvSpPr>
        <p:spPr bwMode="auto">
          <a:xfrm>
            <a:off x="6761603" y="5709813"/>
            <a:ext cx="510270" cy="57407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Commitments_EC4D" title="Icon of a handshake">
            <a:extLst>
              <a:ext uri="{FF2B5EF4-FFF2-40B4-BE49-F238E27FC236}">
                <a16:creationId xmlns:a16="http://schemas.microsoft.com/office/drawing/2014/main" id="{2336467F-A91F-4B10-A982-961E6B40E9D6}"/>
              </a:ext>
            </a:extLst>
          </p:cNvPr>
          <p:cNvSpPr>
            <a:spLocks noChangeAspect="1" noEditPoints="1"/>
          </p:cNvSpPr>
          <p:nvPr/>
        </p:nvSpPr>
        <p:spPr bwMode="auto">
          <a:xfrm>
            <a:off x="10286329" y="5717867"/>
            <a:ext cx="595079" cy="55796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0" name="server" title="Icon of a server tower">
            <a:extLst>
              <a:ext uri="{FF2B5EF4-FFF2-40B4-BE49-F238E27FC236}">
                <a16:creationId xmlns:a16="http://schemas.microsoft.com/office/drawing/2014/main" id="{2EDAC544-A00E-4F22-8080-0B3619834D95}"/>
              </a:ext>
            </a:extLst>
          </p:cNvPr>
          <p:cNvSpPr>
            <a:spLocks noChangeAspect="1" noEditPoints="1"/>
          </p:cNvSpPr>
          <p:nvPr/>
        </p:nvSpPr>
        <p:spPr bwMode="auto">
          <a:xfrm>
            <a:off x="1462256" y="1292650"/>
            <a:ext cx="356549" cy="67721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network" title="Icon of a device or computer network">
            <a:extLst>
              <a:ext uri="{FF2B5EF4-FFF2-40B4-BE49-F238E27FC236}">
                <a16:creationId xmlns:a16="http://schemas.microsoft.com/office/drawing/2014/main" id="{55686E58-463C-4BF9-9BCC-4D4F63C991D0}"/>
              </a:ext>
            </a:extLst>
          </p:cNvPr>
          <p:cNvSpPr>
            <a:spLocks noChangeAspect="1" noEditPoints="1"/>
          </p:cNvSpPr>
          <p:nvPr/>
        </p:nvSpPr>
        <p:spPr bwMode="auto">
          <a:xfrm>
            <a:off x="3090548" y="582172"/>
            <a:ext cx="522730" cy="54428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building_5" title="Icon of tall buildings">
            <a:extLst>
              <a:ext uri="{FF2B5EF4-FFF2-40B4-BE49-F238E27FC236}">
                <a16:creationId xmlns:a16="http://schemas.microsoft.com/office/drawing/2014/main" id="{B7BB4D57-E4A2-40D7-93E5-0BA18D4D76E4}"/>
              </a:ext>
            </a:extLst>
          </p:cNvPr>
          <p:cNvSpPr>
            <a:spLocks noChangeAspect="1" noEditPoints="1"/>
          </p:cNvSpPr>
          <p:nvPr/>
        </p:nvSpPr>
        <p:spPr bwMode="auto">
          <a:xfrm>
            <a:off x="6776947" y="601936"/>
            <a:ext cx="479583" cy="52086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monitor" title="Icon of a monitor">
            <a:extLst>
              <a:ext uri="{FF2B5EF4-FFF2-40B4-BE49-F238E27FC236}">
                <a16:creationId xmlns:a16="http://schemas.microsoft.com/office/drawing/2014/main" id="{28D55966-0636-41B0-87EB-7680B0170BCD}"/>
              </a:ext>
            </a:extLst>
          </p:cNvPr>
          <p:cNvSpPr>
            <a:spLocks noChangeAspect="1" noEditPoints="1"/>
          </p:cNvSpPr>
          <p:nvPr/>
        </p:nvSpPr>
        <p:spPr bwMode="auto">
          <a:xfrm>
            <a:off x="10272562" y="596619"/>
            <a:ext cx="622613" cy="4771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w="19050">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4015753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par>
                                <p:cTn id="11" presetID="42" presetClass="path" presetSubtype="0" decel="100000" fill="hold" grpId="1" nodeType="withEffect">
                                  <p:stCondLst>
                                    <p:cond delay="0"/>
                                  </p:stCondLst>
                                  <p:childTnLst>
                                    <p:animMotion origin="layout" path="M 4.98085E-6 3.60418E-6 L 4.98085E-6 0.17998 " pathEditMode="relative" rAng="0" ptsTypes="AA">
                                      <p:cBhvr>
                                        <p:cTn id="12" dur="1000" spd="-100000" fill="hold"/>
                                        <p:tgtEl>
                                          <p:spTgt spid="93"/>
                                        </p:tgtEl>
                                        <p:attrNameLst>
                                          <p:attrName>ppt_x</p:attrName>
                                          <p:attrName>ppt_y</p:attrName>
                                        </p:attrNameLst>
                                      </p:cBhvr>
                                      <p:rCtr x="0" y="8988"/>
                                    </p:animMotion>
                                  </p:childTnLst>
                                </p:cTn>
                              </p:par>
                              <p:par>
                                <p:cTn id="13" presetID="10" presetClass="entr" presetSubtype="0" fill="hold" grpId="0" nodeType="withEffect">
                                  <p:stCondLst>
                                    <p:cond delay="25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1000"/>
                                        <p:tgtEl>
                                          <p:spTgt spid="92"/>
                                        </p:tgtEl>
                                      </p:cBhvr>
                                    </p:animEffect>
                                  </p:childTnLst>
                                </p:cTn>
                              </p:par>
                              <p:par>
                                <p:cTn id="16" presetID="42" presetClass="path" presetSubtype="0" decel="100000" fill="hold" grpId="1" nodeType="withEffect">
                                  <p:stCondLst>
                                    <p:cond delay="250"/>
                                  </p:stCondLst>
                                  <p:childTnLst>
                                    <p:animMotion origin="layout" path="M 4.98085E-6 3.60418E-6 L 4.98085E-6 0.17998 " pathEditMode="relative" rAng="0" ptsTypes="AA">
                                      <p:cBhvr>
                                        <p:cTn id="17" dur="1000" spd="-100000" fill="hold"/>
                                        <p:tgtEl>
                                          <p:spTgt spid="92"/>
                                        </p:tgtEl>
                                        <p:attrNameLst>
                                          <p:attrName>ppt_x</p:attrName>
                                          <p:attrName>ppt_y</p:attrName>
                                        </p:attrNameLst>
                                      </p:cBhvr>
                                      <p:rCtr x="0" y="8988"/>
                                    </p:animMotion>
                                  </p:childTnLst>
                                </p:cTn>
                              </p:par>
                              <p:par>
                                <p:cTn id="18" presetID="10" presetClass="entr" presetSubtype="0" fill="hold" grpId="0" nodeType="withEffect">
                                  <p:stCondLst>
                                    <p:cond delay="50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1000"/>
                                        <p:tgtEl>
                                          <p:spTgt spid="94"/>
                                        </p:tgtEl>
                                      </p:cBhvr>
                                    </p:animEffect>
                                  </p:childTnLst>
                                </p:cTn>
                              </p:par>
                              <p:par>
                                <p:cTn id="21" presetID="42" presetClass="path" presetSubtype="0" decel="100000" fill="hold" grpId="1" nodeType="withEffect">
                                  <p:stCondLst>
                                    <p:cond delay="500"/>
                                  </p:stCondLst>
                                  <p:childTnLst>
                                    <p:animMotion origin="layout" path="M 4.98085E-6 3.60418E-6 L 4.98085E-6 0.17998 " pathEditMode="relative" rAng="0" ptsTypes="AA">
                                      <p:cBhvr>
                                        <p:cTn id="22" dur="1000" spd="-100000" fill="hold"/>
                                        <p:tgtEl>
                                          <p:spTgt spid="94"/>
                                        </p:tgtEl>
                                        <p:attrNameLst>
                                          <p:attrName>ppt_x</p:attrName>
                                          <p:attrName>ppt_y</p:attrName>
                                        </p:attrNameLst>
                                      </p:cBhvr>
                                      <p:rCtr x="0" y="8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3" grpId="0"/>
      <p:bldP spid="93" grpId="1"/>
      <p:bldP spid="94" grpId="0"/>
      <p:bldP spid="94" grpId="1"/>
      <p:bldP spid="9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8956881" y="4283198"/>
            <a:ext cx="2371204"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863915" y="4283198"/>
            <a:ext cx="2430417"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271155" y="4283198"/>
            <a:ext cx="2371204"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555936" y="4283198"/>
            <a:ext cx="2430417"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1995865" y="3692325"/>
            <a:ext cx="166517" cy="1665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356B447-D388-4785-B3F6-4488C99BB77B}"/>
              </a:ext>
            </a:extLst>
          </p:cNvPr>
          <p:cNvSpPr/>
          <p:nvPr/>
        </p:nvSpPr>
        <p:spPr bwMode="auto">
          <a:xfrm rot="16200000">
            <a:off x="4683652" y="3692326"/>
            <a:ext cx="166517" cy="1665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371438" y="3692326"/>
            <a:ext cx="166517" cy="1665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059224" y="3692327"/>
            <a:ext cx="166517" cy="1665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8" name="Straight Connector 27">
            <a:extLst>
              <a:ext uri="{FF2B5EF4-FFF2-40B4-BE49-F238E27FC236}">
                <a16:creationId xmlns:a16="http://schemas.microsoft.com/office/drawing/2014/main" id="{0E56090D-DF36-436E-BAD8-6044593294A5}"/>
              </a:ext>
            </a:extLst>
          </p:cNvPr>
          <p:cNvCxnSpPr>
            <a:cxnSpLocks/>
          </p:cNvCxnSpPr>
          <p:nvPr/>
        </p:nvCxnSpPr>
        <p:spPr>
          <a:xfrm>
            <a:off x="7645674" y="3778872"/>
            <a:ext cx="2305830"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03842" y="2313043"/>
            <a:ext cx="950566" cy="95056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54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Rectangle 30">
            <a:extLst>
              <a:ext uri="{FF2B5EF4-FFF2-40B4-BE49-F238E27FC236}">
                <a16:creationId xmlns:a16="http://schemas.microsoft.com/office/drawing/2014/main" id="{B3CFD5EC-43D5-4B04-B8AE-6E1A4076A14C}"/>
              </a:ext>
            </a:extLst>
          </p:cNvPr>
          <p:cNvSpPr/>
          <p:nvPr/>
        </p:nvSpPr>
        <p:spPr bwMode="auto">
          <a:xfrm>
            <a:off x="4588004" y="2361006"/>
            <a:ext cx="620639" cy="620630"/>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4333645" y="2595015"/>
            <a:ext cx="620639" cy="620630"/>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31326" y="2305171"/>
            <a:ext cx="650864" cy="9663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54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Freeform 33"/>
          <p:cNvSpPr>
            <a:spLocks noChangeArrowheads="1"/>
          </p:cNvSpPr>
          <p:nvPr/>
        </p:nvSpPr>
        <p:spPr bwMode="auto">
          <a:xfrm>
            <a:off x="9629645" y="2306740"/>
            <a:ext cx="1025678" cy="101490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540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6691E71A-9161-458D-AF5C-321AD29080B6}"/>
              </a:ext>
            </a:extLst>
          </p:cNvPr>
          <p:cNvCxnSpPr>
            <a:cxnSpLocks/>
          </p:cNvCxnSpPr>
          <p:nvPr/>
        </p:nvCxnSpPr>
        <p:spPr>
          <a:xfrm>
            <a:off x="4957888" y="3778872"/>
            <a:ext cx="2305830"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1F02C9-119F-48F3-928F-5FCD6D494CEE}"/>
              </a:ext>
            </a:extLst>
          </p:cNvPr>
          <p:cNvCxnSpPr>
            <a:cxnSpLocks/>
          </p:cNvCxnSpPr>
          <p:nvPr/>
        </p:nvCxnSpPr>
        <p:spPr>
          <a:xfrm>
            <a:off x="2270102" y="3778872"/>
            <a:ext cx="2305830"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4330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par>
                                <p:cTn id="14" presetID="23" presetClass="entr" presetSubtype="27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1000" fill="hold"/>
                                        <p:tgtEl>
                                          <p:spTgt spid="22"/>
                                        </p:tgtEl>
                                        <p:attrNameLst>
                                          <p:attrName>ppt_w</p:attrName>
                                        </p:attrNameLst>
                                      </p:cBhvr>
                                      <p:tavLst>
                                        <p:tav tm="0">
                                          <p:val>
                                            <p:strVal val="2/3*#ppt_w"/>
                                          </p:val>
                                        </p:tav>
                                        <p:tav tm="100000">
                                          <p:val>
                                            <p:strVal val="#ppt_w"/>
                                          </p:val>
                                        </p:tav>
                                      </p:tavLst>
                                    </p:anim>
                                    <p:anim calcmode="lin" valueType="num">
                                      <p:cBhvr>
                                        <p:cTn id="17" dur="1000" fill="hold"/>
                                        <p:tgtEl>
                                          <p:spTgt spid="22"/>
                                        </p:tgtEl>
                                        <p:attrNameLst>
                                          <p:attrName>ppt_h</p:attrName>
                                        </p:attrNameLst>
                                      </p:cBhvr>
                                      <p:tavLst>
                                        <p:tav tm="0">
                                          <p:val>
                                            <p:strVal val="2/3*#ppt_h"/>
                                          </p:val>
                                        </p:tav>
                                        <p:tav tm="100000">
                                          <p:val>
                                            <p:strVal val="#ppt_h"/>
                                          </p:val>
                                        </p:tav>
                                      </p:tavLst>
                                    </p:anim>
                                  </p:childTnLst>
                                </p:cTn>
                              </p:par>
                              <p:par>
                                <p:cTn id="18" presetID="23" presetClass="entr" presetSubtype="272"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1000" fill="hold"/>
                                        <p:tgtEl>
                                          <p:spTgt spid="24"/>
                                        </p:tgtEl>
                                        <p:attrNameLst>
                                          <p:attrName>ppt_w</p:attrName>
                                        </p:attrNameLst>
                                      </p:cBhvr>
                                      <p:tavLst>
                                        <p:tav tm="0">
                                          <p:val>
                                            <p:strVal val="2/3*#ppt_w"/>
                                          </p:val>
                                        </p:tav>
                                        <p:tav tm="100000">
                                          <p:val>
                                            <p:strVal val="#ppt_w"/>
                                          </p:val>
                                        </p:tav>
                                      </p:tavLst>
                                    </p:anim>
                                    <p:anim calcmode="lin" valueType="num">
                                      <p:cBhvr>
                                        <p:cTn id="21" dur="1000" fill="hold"/>
                                        <p:tgtEl>
                                          <p:spTgt spid="24"/>
                                        </p:tgtEl>
                                        <p:attrNameLst>
                                          <p:attrName>ppt_h</p:attrName>
                                        </p:attrNameLst>
                                      </p:cBhvr>
                                      <p:tavLst>
                                        <p:tav tm="0">
                                          <p:val>
                                            <p:strVal val="2/3*#ppt_h"/>
                                          </p:val>
                                        </p:tav>
                                        <p:tav tm="100000">
                                          <p:val>
                                            <p:strVal val="#ppt_h"/>
                                          </p:val>
                                        </p:tav>
                                      </p:tavLst>
                                    </p:anim>
                                  </p:childTnLst>
                                </p:cTn>
                              </p:par>
                              <p:par>
                                <p:cTn id="22" presetID="23" presetClass="entr" presetSubtype="272"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1000" fill="hold"/>
                                        <p:tgtEl>
                                          <p:spTgt spid="25"/>
                                        </p:tgtEl>
                                        <p:attrNameLst>
                                          <p:attrName>ppt_w</p:attrName>
                                        </p:attrNameLst>
                                      </p:cBhvr>
                                      <p:tavLst>
                                        <p:tav tm="0">
                                          <p:val>
                                            <p:strVal val="2/3*#ppt_w"/>
                                          </p:val>
                                        </p:tav>
                                        <p:tav tm="100000">
                                          <p:val>
                                            <p:strVal val="#ppt_w"/>
                                          </p:val>
                                        </p:tav>
                                      </p:tavLst>
                                    </p:anim>
                                    <p:anim calcmode="lin" valueType="num">
                                      <p:cBhvr>
                                        <p:cTn id="25" dur="1000" fill="hold"/>
                                        <p:tgtEl>
                                          <p:spTgt spid="25"/>
                                        </p:tgtEl>
                                        <p:attrNameLst>
                                          <p:attrName>ppt_h</p:attrName>
                                        </p:attrNameLst>
                                      </p:cBhvr>
                                      <p:tavLst>
                                        <p:tav tm="0">
                                          <p:val>
                                            <p:strVal val="2/3*#ppt_h"/>
                                          </p:val>
                                        </p:tav>
                                        <p:tav tm="100000">
                                          <p:val>
                                            <p:strVal val="#ppt_h"/>
                                          </p:val>
                                        </p:tav>
                                      </p:tavLst>
                                    </p:anim>
                                  </p:childTnLst>
                                </p:cTn>
                              </p:par>
                              <p:par>
                                <p:cTn id="26" presetID="23" presetClass="entr" presetSubtype="272"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strVal val="2/3*#ppt_w"/>
                                          </p:val>
                                        </p:tav>
                                        <p:tav tm="100000">
                                          <p:val>
                                            <p:strVal val="#ppt_w"/>
                                          </p:val>
                                        </p:tav>
                                      </p:tavLst>
                                    </p:anim>
                                    <p:anim calcmode="lin" valueType="num">
                                      <p:cBhvr>
                                        <p:cTn id="29" dur="1000" fill="hold"/>
                                        <p:tgtEl>
                                          <p:spTgt spid="26"/>
                                        </p:tgtEl>
                                        <p:attrNameLst>
                                          <p:attrName>ppt_h</p:attrName>
                                        </p:attrNameLst>
                                      </p:cBhvr>
                                      <p:tavLst>
                                        <p:tav tm="0">
                                          <p:val>
                                            <p:strVal val="2/3*#ppt_h"/>
                                          </p:val>
                                        </p:tav>
                                        <p:tav tm="100000">
                                          <p:val>
                                            <p:strVal val="#ppt_h"/>
                                          </p:val>
                                        </p:tav>
                                      </p:tavLst>
                                    </p:anim>
                                  </p:childTnLst>
                                </p:cTn>
                              </p:par>
                              <p:par>
                                <p:cTn id="30" presetID="16" presetClass="entr" presetSubtype="37"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arn(outVertical)">
                                      <p:cBhvr>
                                        <p:cTn id="32" dur="1000"/>
                                        <p:tgtEl>
                                          <p:spTgt spid="36"/>
                                        </p:tgtEl>
                                      </p:cBhvr>
                                    </p:animEffect>
                                  </p:childTnLst>
                                </p:cTn>
                              </p:par>
                              <p:par>
                                <p:cTn id="33" presetID="16" presetClass="entr" presetSubtype="37"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arn(outVertical)">
                                      <p:cBhvr>
                                        <p:cTn id="35" dur="1000"/>
                                        <p:tgtEl>
                                          <p:spTgt spid="35"/>
                                        </p:tgtEl>
                                      </p:cBhvr>
                                    </p:animEffect>
                                  </p:childTnLst>
                                </p:cTn>
                              </p:par>
                              <p:par>
                                <p:cTn id="36" presetID="16" presetClass="entr" presetSubtype="37"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outVertical)">
                                      <p:cBhvr>
                                        <p:cTn id="38" dur="1000"/>
                                        <p:tgtEl>
                                          <p:spTgt spid="28"/>
                                        </p:tgtEl>
                                      </p:cBhvr>
                                    </p:animEffect>
                                  </p:childTnLst>
                                </p:cTn>
                              </p:par>
                              <p:par>
                                <p:cTn id="39" presetID="47"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1"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65" y="2055668"/>
            <a:ext cx="12190271" cy="1144340"/>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214" rtl="0" eaLnBrk="1" fontAlgn="auto" latinLnBrk="0" hangingPunct="1">
              <a:lnSpc>
                <a:spcPct val="90000"/>
              </a:lnSpc>
              <a:spcBef>
                <a:spcPct val="0"/>
              </a:spcBef>
              <a:spcAft>
                <a:spcPts val="0"/>
              </a:spcAft>
              <a:buClrTx/>
              <a:buSzTx/>
              <a:buFontTx/>
              <a:buNone/>
              <a:tabLst/>
              <a:defRPr/>
            </a:pPr>
            <a:r>
              <a:rPr kumimoji="0" lang="en-US" sz="6470" b="0" i="0" u="none" strike="noStrike" kern="0" cap="none" spc="-10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a:t>
            </a:r>
            <a:r>
              <a:rPr kumimoji="0" lang="en-US" sz="6470" b="0" i="0" u="none" strike="noStrike" kern="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 cloud for all</a:t>
            </a:r>
          </a:p>
        </p:txBody>
      </p:sp>
      <p:sp>
        <p:nvSpPr>
          <p:cNvPr id="20" name="TextBox 10">
            <a:extLst>
              <a:ext uri="{FF2B5EF4-FFF2-40B4-BE49-F238E27FC236}">
                <a16:creationId xmlns:a16="http://schemas.microsoft.com/office/drawing/2014/main" id="{BEE0A914-84F8-41FE-9B90-13AA20D820E0}"/>
              </a:ext>
            </a:extLst>
          </p:cNvPr>
          <p:cNvSpPr txBox="1"/>
          <p:nvPr/>
        </p:nvSpPr>
        <p:spPr>
          <a:xfrm>
            <a:off x="8274014" y="4558289"/>
            <a:ext cx="1805219" cy="36207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Trusted</a:t>
            </a:r>
          </a:p>
        </p:txBody>
      </p:sp>
      <p:sp>
        <p:nvSpPr>
          <p:cNvPr id="21" name="TextBox 10">
            <a:extLst>
              <a:ext uri="{FF2B5EF4-FFF2-40B4-BE49-F238E27FC236}">
                <a16:creationId xmlns:a16="http://schemas.microsoft.com/office/drawing/2014/main" id="{8CA32756-4338-4BC9-9475-E69BFF53217A}"/>
              </a:ext>
            </a:extLst>
          </p:cNvPr>
          <p:cNvSpPr txBox="1"/>
          <p:nvPr/>
        </p:nvSpPr>
        <p:spPr>
          <a:xfrm>
            <a:off x="2112768" y="4558289"/>
            <a:ext cx="1850298" cy="36207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Productive</a:t>
            </a:r>
          </a:p>
        </p:txBody>
      </p:sp>
      <p:sp>
        <p:nvSpPr>
          <p:cNvPr id="22" name="TextBox 10">
            <a:extLst>
              <a:ext uri="{FF2B5EF4-FFF2-40B4-BE49-F238E27FC236}">
                <a16:creationId xmlns:a16="http://schemas.microsoft.com/office/drawing/2014/main" id="{E8EDB70C-3A26-4197-9835-EF02B11BF109}"/>
              </a:ext>
            </a:extLst>
          </p:cNvPr>
          <p:cNvSpPr txBox="1"/>
          <p:nvPr/>
        </p:nvSpPr>
        <p:spPr>
          <a:xfrm>
            <a:off x="6229347" y="4558290"/>
            <a:ext cx="1805219" cy="36207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Intelligent</a:t>
            </a:r>
          </a:p>
        </p:txBody>
      </p:sp>
      <p:sp>
        <p:nvSpPr>
          <p:cNvPr id="24" name="TextBox 10">
            <a:extLst>
              <a:ext uri="{FF2B5EF4-FFF2-40B4-BE49-F238E27FC236}">
                <a16:creationId xmlns:a16="http://schemas.microsoft.com/office/drawing/2014/main" id="{4DC1AA2A-BF2C-4FE2-8B5E-3770F0E7DBAA}"/>
              </a:ext>
            </a:extLst>
          </p:cNvPr>
          <p:cNvSpPr txBox="1"/>
          <p:nvPr/>
        </p:nvSpPr>
        <p:spPr>
          <a:xfrm>
            <a:off x="4162227" y="4558289"/>
            <a:ext cx="1850298" cy="36207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2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Hybrid</a:t>
            </a:r>
          </a:p>
        </p:txBody>
      </p:sp>
      <p:sp>
        <p:nvSpPr>
          <p:cNvPr id="28" name="Oval 27">
            <a:extLst>
              <a:ext uri="{FF2B5EF4-FFF2-40B4-BE49-F238E27FC236}">
                <a16:creationId xmlns:a16="http://schemas.microsoft.com/office/drawing/2014/main" id="{04819BB7-EEDC-4151-BC04-3D5909177ED1}"/>
              </a:ext>
            </a:extLst>
          </p:cNvPr>
          <p:cNvSpPr/>
          <p:nvPr/>
        </p:nvSpPr>
        <p:spPr bwMode="auto">
          <a:xfrm rot="16200000">
            <a:off x="2974532" y="4260988"/>
            <a:ext cx="126771" cy="12677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D5812CFE-EC75-4690-A9B8-F27DDAD98255}"/>
              </a:ext>
            </a:extLst>
          </p:cNvPr>
          <p:cNvSpPr/>
          <p:nvPr/>
        </p:nvSpPr>
        <p:spPr bwMode="auto">
          <a:xfrm rot="16200000">
            <a:off x="5020767" y="4260989"/>
            <a:ext cx="126771" cy="12677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661E7B94-C40C-4A2A-BD41-BC6A2F721273}"/>
              </a:ext>
            </a:extLst>
          </p:cNvPr>
          <p:cNvSpPr/>
          <p:nvPr/>
        </p:nvSpPr>
        <p:spPr bwMode="auto">
          <a:xfrm rot="16200000">
            <a:off x="7067003" y="4260989"/>
            <a:ext cx="126771" cy="12677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7AB97302-2F10-43A5-A388-731887181C34}"/>
              </a:ext>
            </a:extLst>
          </p:cNvPr>
          <p:cNvSpPr/>
          <p:nvPr/>
        </p:nvSpPr>
        <p:spPr bwMode="auto">
          <a:xfrm rot="16200000">
            <a:off x="9113238" y="4260990"/>
            <a:ext cx="126771" cy="12677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1" name="Straight Connector 40">
            <a:extLst>
              <a:ext uri="{FF2B5EF4-FFF2-40B4-BE49-F238E27FC236}">
                <a16:creationId xmlns:a16="http://schemas.microsoft.com/office/drawing/2014/main" id="{1A8A3219-1730-4A72-AB48-9EED2634CCD5}"/>
              </a:ext>
            </a:extLst>
          </p:cNvPr>
          <p:cNvCxnSpPr>
            <a:cxnSpLocks/>
          </p:cNvCxnSpPr>
          <p:nvPr/>
        </p:nvCxnSpPr>
        <p:spPr>
          <a:xfrm>
            <a:off x="7275780" y="4326878"/>
            <a:ext cx="1755449"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2" name="speedometer_2">
            <a:extLst>
              <a:ext uri="{FF2B5EF4-FFF2-40B4-BE49-F238E27FC236}">
                <a16:creationId xmlns:a16="http://schemas.microsoft.com/office/drawing/2014/main" id="{87363207-6F29-45C2-AD2E-AFDA2D3DDF42}"/>
              </a:ext>
            </a:extLst>
          </p:cNvPr>
          <p:cNvSpPr>
            <a:spLocks noChangeAspect="1" noEditPoints="1"/>
          </p:cNvSpPr>
          <p:nvPr/>
        </p:nvSpPr>
        <p:spPr bwMode="auto">
          <a:xfrm>
            <a:off x="2803531" y="3586125"/>
            <a:ext cx="468774" cy="46877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4" name="Rectangle 43">
            <a:extLst>
              <a:ext uri="{FF2B5EF4-FFF2-40B4-BE49-F238E27FC236}">
                <a16:creationId xmlns:a16="http://schemas.microsoft.com/office/drawing/2014/main" id="{F9AE48F8-8AAC-4EE7-A35E-306274A20977}"/>
              </a:ext>
            </a:extLst>
          </p:cNvPr>
          <p:cNvSpPr/>
          <p:nvPr/>
        </p:nvSpPr>
        <p:spPr bwMode="auto">
          <a:xfrm>
            <a:off x="5031161" y="3578404"/>
            <a:ext cx="306071" cy="30606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Rectangle 44">
            <a:extLst>
              <a:ext uri="{FF2B5EF4-FFF2-40B4-BE49-F238E27FC236}">
                <a16:creationId xmlns:a16="http://schemas.microsoft.com/office/drawing/2014/main" id="{9CE45213-112A-48B7-B428-668F1F87C4A0}"/>
              </a:ext>
            </a:extLst>
          </p:cNvPr>
          <p:cNvSpPr/>
          <p:nvPr/>
        </p:nvSpPr>
        <p:spPr bwMode="auto">
          <a:xfrm>
            <a:off x="4837515" y="3756561"/>
            <a:ext cx="306071" cy="30606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light">
            <a:extLst>
              <a:ext uri="{FF2B5EF4-FFF2-40B4-BE49-F238E27FC236}">
                <a16:creationId xmlns:a16="http://schemas.microsoft.com/office/drawing/2014/main" id="{334923AC-6B1C-43CF-85F2-796C9D88E596}"/>
              </a:ext>
            </a:extLst>
          </p:cNvPr>
          <p:cNvSpPr>
            <a:spLocks noChangeAspect="1" noEditPoints="1"/>
          </p:cNvSpPr>
          <p:nvPr/>
        </p:nvSpPr>
        <p:spPr bwMode="auto">
          <a:xfrm>
            <a:off x="6971469" y="3582241"/>
            <a:ext cx="320976" cy="4765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Freeform 33">
            <a:extLst>
              <a:ext uri="{FF2B5EF4-FFF2-40B4-BE49-F238E27FC236}">
                <a16:creationId xmlns:a16="http://schemas.microsoft.com/office/drawing/2014/main" id="{769290E2-393A-4FFA-B292-6EDC39CD2F4A}"/>
              </a:ext>
            </a:extLst>
          </p:cNvPr>
          <p:cNvSpPr>
            <a:spLocks noChangeArrowheads="1"/>
          </p:cNvSpPr>
          <p:nvPr/>
        </p:nvSpPr>
        <p:spPr bwMode="auto">
          <a:xfrm>
            <a:off x="8923715" y="3589952"/>
            <a:ext cx="505817" cy="5005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1905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D5148CF1-B481-4130-953A-CCC46B6B1FE0}"/>
              </a:ext>
            </a:extLst>
          </p:cNvPr>
          <p:cNvCxnSpPr>
            <a:cxnSpLocks/>
          </p:cNvCxnSpPr>
          <p:nvPr/>
        </p:nvCxnSpPr>
        <p:spPr>
          <a:xfrm>
            <a:off x="5229546" y="4326878"/>
            <a:ext cx="1755449"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5C9008-514E-4E96-A264-F845A3DDBA3A}"/>
              </a:ext>
            </a:extLst>
          </p:cNvPr>
          <p:cNvCxnSpPr>
            <a:cxnSpLocks/>
          </p:cNvCxnSpPr>
          <p:nvPr/>
        </p:nvCxnSpPr>
        <p:spPr>
          <a:xfrm>
            <a:off x="3183310" y="4326878"/>
            <a:ext cx="1755449"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46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0 -3.93554E-6 L 0 0.09624 " pathEditMode="relative" rAng="0" ptsTypes="AA">
                                      <p:cBhvr>
                                        <p:cTn id="9" dur="700" spd="-100000" fill="hold"/>
                                        <p:tgtEl>
                                          <p:spTgt spid="1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p:txBody>
          <a:bodyPr anchor="ctr"/>
          <a:lstStyle/>
          <a:p>
            <a:r>
              <a:rPr lang="en-US"/>
              <a:t>Productive</a:t>
            </a:r>
          </a:p>
        </p:txBody>
      </p:sp>
      <p:sp>
        <p:nvSpPr>
          <p:cNvPr id="4" name="speedometer_2">
            <a:extLst>
              <a:ext uri="{FF2B5EF4-FFF2-40B4-BE49-F238E27FC236}">
                <a16:creationId xmlns:a16="http://schemas.microsoft.com/office/drawing/2014/main" id="{4CD33AC0-E6A7-47C1-8EC2-E7381BA7E4F2}"/>
              </a:ext>
            </a:extLst>
          </p:cNvPr>
          <p:cNvSpPr>
            <a:spLocks noChangeAspect="1" noEditPoints="1"/>
          </p:cNvSpPr>
          <p:nvPr/>
        </p:nvSpPr>
        <p:spPr bwMode="auto">
          <a:xfrm>
            <a:off x="4019589" y="2514600"/>
            <a:ext cx="914403" cy="91440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54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61506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729468"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765563" y="3102914"/>
            <a:ext cx="842731" cy="333489"/>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951326"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840E4CD-B3CC-41AD-A838-A57FE913746E}"/>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Rectangle 101">
            <a:extLst>
              <a:ext uri="{FF2B5EF4-FFF2-40B4-BE49-F238E27FC236}">
                <a16:creationId xmlns:a16="http://schemas.microsoft.com/office/drawing/2014/main" id="{698FCEC8-52FF-464E-A563-A99A52D27BDA}"/>
              </a:ext>
            </a:extLst>
          </p:cNvPr>
          <p:cNvSpPr/>
          <p:nvPr/>
        </p:nvSpPr>
        <p:spPr>
          <a:xfrm>
            <a:off x="437112" y="1714684"/>
            <a:ext cx="1496242"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883527" y="991827"/>
            <a:ext cx="599992" cy="59999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8281" y="520537"/>
            <a:ext cx="8522609"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3200" b="0" i="0" u="none" strike="noStrike" kern="120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Unparalleled developer 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512" y="2533633"/>
            <a:ext cx="2947810" cy="867439"/>
          </a:xfrm>
          <a:prstGeom prst="rect">
            <a:avLst/>
          </a:prstGeom>
          <a:noFill/>
          <a:ln w="9525" cap="flat" cmpd="sng" algn="ctr">
            <a:noFill/>
            <a:prstDash val="solid"/>
          </a:ln>
          <a:effectLst/>
        </p:spPr>
        <p:txBody>
          <a:bodyPr wrap="none" rtlCol="0" anchor="t" anchorCtr="0"/>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Unified management</a:t>
            </a:r>
          </a:p>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Single cloud | Policy </a:t>
            </a:r>
            <a:b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Governance</a:t>
            </a:r>
          </a:p>
        </p:txBody>
      </p:sp>
      <p:sp>
        <p:nvSpPr>
          <p:cNvPr id="63" name="Rectangle 62">
            <a:extLst>
              <a:ext uri="{FF2B5EF4-FFF2-40B4-BE49-F238E27FC236}">
                <a16:creationId xmlns:a16="http://schemas.microsoft.com/office/drawing/2014/main" id="{37C39AD3-141D-469A-BE7A-9E5982A6B280}"/>
              </a:ext>
            </a:extLst>
          </p:cNvPr>
          <p:cNvSpPr/>
          <p:nvPr/>
        </p:nvSpPr>
        <p:spPr>
          <a:xfrm>
            <a:off x="5271993" y="2533633"/>
            <a:ext cx="3417235" cy="867439"/>
          </a:xfrm>
          <a:prstGeom prst="rect">
            <a:avLst/>
          </a:prstGeom>
          <a:noFill/>
          <a:ln w="9525" cap="flat" cmpd="sng" algn="ctr">
            <a:noFill/>
            <a:prstDash val="solid"/>
          </a:ln>
          <a:effectLst/>
        </p:spPr>
        <p:txBody>
          <a:bodyPr wrap="none" rtlCol="0" anchor="t" anchorCtr="0"/>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100+ services</a:t>
            </a:r>
          </a:p>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Functions</a:t>
            </a:r>
            <a:b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Kubernetes | Logic Apps</a:t>
            </a:r>
          </a:p>
        </p:txBody>
      </p:sp>
      <p:grpSp>
        <p:nvGrpSpPr>
          <p:cNvPr id="19" name="Group 18"/>
          <p:cNvGrpSpPr/>
          <p:nvPr/>
        </p:nvGrpSpPr>
        <p:grpSpPr>
          <a:xfrm>
            <a:off x="4029839" y="3578405"/>
            <a:ext cx="5712198" cy="28525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Deploy</a:t>
              </a:r>
            </a:p>
          </p:txBody>
        </p:sp>
      </p:grpSp>
      <p:sp>
        <p:nvSpPr>
          <p:cNvPr id="68" name="Rectangle 67">
            <a:extLst>
              <a:ext uri="{FF2B5EF4-FFF2-40B4-BE49-F238E27FC236}">
                <a16:creationId xmlns:a16="http://schemas.microsoft.com/office/drawing/2014/main" id="{9E236F5A-9F0E-42C7-84B6-FBBD8891BED0}"/>
              </a:ext>
            </a:extLst>
          </p:cNvPr>
          <p:cNvSpPr/>
          <p:nvPr/>
        </p:nvSpPr>
        <p:spPr>
          <a:xfrm>
            <a:off x="2030128" y="2533633"/>
            <a:ext cx="3417235" cy="867439"/>
          </a:xfrm>
          <a:prstGeom prst="rect">
            <a:avLst/>
          </a:prstGeom>
          <a:noFill/>
          <a:ln w="9525" cap="flat" cmpd="sng" algn="ctr">
            <a:noFill/>
            <a:prstDash val="solid"/>
          </a:ln>
          <a:effectLst/>
        </p:spPr>
        <p:txBody>
          <a:bodyPr wrap="none" rtlCol="0" anchor="t" anchorCtr="0"/>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Integrated tooling</a:t>
            </a:r>
          </a:p>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Visual Studio</a:t>
            </a:r>
            <a:b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third–parties | DevOps</a:t>
            </a:r>
          </a:p>
        </p:txBody>
      </p:sp>
      <p:sp>
        <p:nvSpPr>
          <p:cNvPr id="65" name="tool" title="Icon of a skrewdriver and wrench">
            <a:extLst>
              <a:ext uri="{FF2B5EF4-FFF2-40B4-BE49-F238E27FC236}">
                <a16:creationId xmlns:a16="http://schemas.microsoft.com/office/drawing/2014/main" id="{2130C67C-ABD3-4F08-8218-9AC0850518F5}"/>
              </a:ext>
            </a:extLst>
          </p:cNvPr>
          <p:cNvSpPr>
            <a:spLocks noChangeAspect="1" noEditPoints="1"/>
          </p:cNvSpPr>
          <p:nvPr/>
        </p:nvSpPr>
        <p:spPr bwMode="auto">
          <a:xfrm>
            <a:off x="3493383" y="1607891"/>
            <a:ext cx="490726" cy="69123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ln w="19050">
            <a:solidFill>
              <a:schemeClr val="tx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Touchscreen" title="Icon of a closed hand with one finger touching a screen">
            <a:extLst>
              <a:ext uri="{FF2B5EF4-FFF2-40B4-BE49-F238E27FC236}">
                <a16:creationId xmlns:a16="http://schemas.microsoft.com/office/drawing/2014/main" id="{419520FF-95E6-4EA6-80AA-63DA0140F4B4}"/>
              </a:ext>
            </a:extLst>
          </p:cNvPr>
          <p:cNvSpPr>
            <a:spLocks noChangeAspect="1" noEditPoints="1"/>
          </p:cNvSpPr>
          <p:nvPr/>
        </p:nvSpPr>
        <p:spPr bwMode="auto">
          <a:xfrm>
            <a:off x="6543017" y="1593038"/>
            <a:ext cx="768925" cy="72094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0" name="cloud_2" title="Icon of a cloud made of two arrows pointing towards eachother">
            <a:extLst>
              <a:ext uri="{FF2B5EF4-FFF2-40B4-BE49-F238E27FC236}">
                <a16:creationId xmlns:a16="http://schemas.microsoft.com/office/drawing/2014/main" id="{F3FB6D5D-D6F9-46F1-BE82-A589E7C1287D}"/>
              </a:ext>
            </a:extLst>
          </p:cNvPr>
          <p:cNvSpPr>
            <a:spLocks noChangeAspect="1" noEditPoints="1"/>
          </p:cNvSpPr>
          <p:nvPr/>
        </p:nvSpPr>
        <p:spPr bwMode="auto">
          <a:xfrm>
            <a:off x="9582162" y="1642895"/>
            <a:ext cx="1076510" cy="621227"/>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208727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10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childTnLst>
                                </p:cTn>
                              </p:par>
                              <p:par>
                                <p:cTn id="13" presetID="42" presetClass="path" presetSubtype="0" decel="100000" fill="hold" grpId="1" nodeType="withEffect">
                                  <p:stCondLst>
                                    <p:cond delay="500"/>
                                  </p:stCondLst>
                                  <p:childTnLst>
                                    <p:animMotion origin="layout" path="M -4.16667E-7 1.11111E-6 L -4.16667E-7 0.1338 " pathEditMode="relative" rAng="0" ptsTypes="AA">
                                      <p:cBhvr>
                                        <p:cTn id="14" dur="10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childTnLst>
                                </p:cTn>
                              </p:par>
                              <p:par>
                                <p:cTn id="18" presetID="42" presetClass="path" presetSubtype="0" decel="100000" fill="hold" grpId="1" nodeType="withEffect">
                                  <p:stCondLst>
                                    <p:cond delay="500"/>
                                  </p:stCondLst>
                                  <p:childTnLst>
                                    <p:animMotion origin="layout" path="M -4.16667E-7 1.11111E-6 L -4.16667E-7 0.1338 " pathEditMode="relative" rAng="0" ptsTypes="AA">
                                      <p:cBhvr>
                                        <p:cTn id="19" dur="10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5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childTnLst>
                                </p:cTn>
                              </p:par>
                              <p:par>
                                <p:cTn id="23" presetID="42" presetClass="path" presetSubtype="0" decel="100000" fill="hold" grpId="1" nodeType="withEffect">
                                  <p:stCondLst>
                                    <p:cond delay="500"/>
                                  </p:stCondLst>
                                  <p:childTnLst>
                                    <p:animMotion origin="layout" path="M -4.16667E-7 1.11111E-6 L -4.16667E-7 0.1338 " pathEditMode="relative" rAng="0" ptsTypes="AA">
                                      <p:cBhvr>
                                        <p:cTn id="24" dur="1000" spd="-100000" fill="hold"/>
                                        <p:tgtEl>
                                          <p:spTgt spid="62"/>
                                        </p:tgtEl>
                                        <p:attrNameLst>
                                          <p:attrName>ppt_x</p:attrName>
                                          <p:attrName>ppt_y</p:attrName>
                                        </p:attrNameLst>
                                      </p:cBhvr>
                                      <p:rCtr x="0" y="6690"/>
                                    </p:animMotion>
                                  </p:childTnLst>
                                </p:cTn>
                              </p:par>
                              <p:par>
                                <p:cTn id="25" presetID="10" presetClass="entr" presetSubtype="0" fill="hold" grpId="0" nodeType="withEffect">
                                  <p:stCondLst>
                                    <p:cond delay="25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00"/>
                                        <p:tgtEl>
                                          <p:spTgt spid="66"/>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childTnLst>
                                </p:cTn>
                              </p:par>
                              <p:par>
                                <p:cTn id="34" presetID="16" presetClass="entr" presetSubtype="37" fill="hold" nodeType="withEffect">
                                  <p:stCondLst>
                                    <p:cond delay="750"/>
                                  </p:stCondLst>
                                  <p:childTnLst>
                                    <p:set>
                                      <p:cBhvr>
                                        <p:cTn id="35" dur="1" fill="hold">
                                          <p:stCondLst>
                                            <p:cond delay="0"/>
                                          </p:stCondLst>
                                        </p:cTn>
                                        <p:tgtEl>
                                          <p:spTgt spid="19"/>
                                        </p:tgtEl>
                                        <p:attrNameLst>
                                          <p:attrName>style.visibility</p:attrName>
                                        </p:attrNameLst>
                                      </p:cBhvr>
                                      <p:to>
                                        <p:strVal val="visible"/>
                                      </p:to>
                                    </p:set>
                                    <p:animEffect transition="in" filter="barn(outVertical)">
                                      <p:cBhvr>
                                        <p:cTn id="3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62" grpId="0"/>
      <p:bldP spid="62" grpId="1"/>
      <p:bldP spid="63" grpId="0"/>
      <p:bldP spid="63" grpId="1"/>
      <p:bldP spid="68" grpId="0"/>
      <p:bldP spid="68" grpId="1"/>
      <p:bldP spid="65" grpId="0" animBg="1"/>
      <p:bldP spid="66"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605016" y="1096611"/>
            <a:ext cx="4862552" cy="4862550"/>
          </a:xfrm>
          <a:prstGeom prst="ellipse">
            <a:avLst/>
          </a:pr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45CAA896-892F-4A18-A868-7E1D9D17DD80}"/>
              </a:ext>
            </a:extLst>
          </p:cNvPr>
          <p:cNvSpPr/>
          <p:nvPr/>
        </p:nvSpPr>
        <p:spPr bwMode="auto">
          <a:xfrm>
            <a:off x="6131970" y="5828053"/>
            <a:ext cx="1717728" cy="307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D35AD9D5-C353-41D2-BCB5-006CA959A25E}"/>
              </a:ext>
            </a:extLst>
          </p:cNvPr>
          <p:cNvSpPr/>
          <p:nvPr/>
        </p:nvSpPr>
        <p:spPr bwMode="auto">
          <a:xfrm>
            <a:off x="2611635" y="4010633"/>
            <a:ext cx="2426919" cy="106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064324C4-98DB-4227-8C4F-7B160B0752D0}"/>
              </a:ext>
            </a:extLst>
          </p:cNvPr>
          <p:cNvSpPr/>
          <p:nvPr/>
        </p:nvSpPr>
        <p:spPr bwMode="auto">
          <a:xfrm>
            <a:off x="2692373" y="1798697"/>
            <a:ext cx="2426919" cy="106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9D13EB06-244D-4301-9C57-A0415D3C811E}"/>
              </a:ext>
            </a:extLst>
          </p:cNvPr>
          <p:cNvSpPr/>
          <p:nvPr/>
        </p:nvSpPr>
        <p:spPr bwMode="auto">
          <a:xfrm>
            <a:off x="9144670" y="4010633"/>
            <a:ext cx="2426919" cy="106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D43075AB-2D72-49FB-AD8F-17F0FFF8B7AC}"/>
              </a:ext>
            </a:extLst>
          </p:cNvPr>
          <p:cNvSpPr/>
          <p:nvPr/>
        </p:nvSpPr>
        <p:spPr bwMode="auto">
          <a:xfrm>
            <a:off x="9101760" y="1821964"/>
            <a:ext cx="2426919" cy="106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5543002" y="2063730"/>
            <a:ext cx="2951104" cy="2951103"/>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p:cNvGrpSpPr/>
          <p:nvPr/>
        </p:nvGrpSpPr>
        <p:grpSpPr>
          <a:xfrm>
            <a:off x="9176646" y="1821963"/>
            <a:ext cx="1992043" cy="970327"/>
            <a:chOff x="9177083" y="1848716"/>
            <a:chExt cx="1992326" cy="970465"/>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17226" cy="51126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49"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92326" cy="695409"/>
            </a:xfrm>
            <a:prstGeom prst="rect">
              <a:avLst/>
            </a:prstGeom>
            <a:noFill/>
          </p:spPr>
          <p:txBody>
            <a:bodyPr wrap="none" lIns="179259" tIns="143407" rIns="179259" bIns="143407" rtlCol="0">
              <a:spAutoFit/>
            </a:bodyPr>
            <a:lstStyle/>
            <a:p>
              <a:pPr marL="0" marR="0" lvl="0" indent="0" algn="l"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Security management</a:t>
              </a:r>
            </a:p>
            <a:p>
              <a:pPr marL="0" marR="0" lvl="0" indent="0" algn="l"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Threat protection</a:t>
              </a:r>
            </a:p>
          </p:txBody>
        </p:sp>
      </p:grpSp>
      <p:grpSp>
        <p:nvGrpSpPr>
          <p:cNvPr id="8" name="Group 7"/>
          <p:cNvGrpSpPr/>
          <p:nvPr/>
        </p:nvGrpSpPr>
        <p:grpSpPr>
          <a:xfrm>
            <a:off x="3041051" y="1821963"/>
            <a:ext cx="1840773" cy="970327"/>
            <a:chOff x="3040617" y="1848716"/>
            <a:chExt cx="1841034" cy="970465"/>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10799" y="1848716"/>
              <a:ext cx="1070852" cy="51126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49"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40617" y="2123772"/>
              <a:ext cx="1830551" cy="695409"/>
            </a:xfrm>
            <a:prstGeom prst="rect">
              <a:avLst/>
            </a:prstGeom>
            <a:noFill/>
          </p:spPr>
          <p:txBody>
            <a:bodyPr wrap="none" lIns="179259" tIns="143407" rIns="179259" bIns="143407" rtlCol="0">
              <a:spAutoFit/>
            </a:bodyPr>
            <a:lstStyle/>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Policy management</a:t>
              </a:r>
            </a:p>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Cost management</a:t>
              </a:r>
            </a:p>
          </p:txBody>
        </p:sp>
      </p:grpSp>
      <p:grpSp>
        <p:nvGrpSpPr>
          <p:cNvPr id="27" name="Group 26">
            <a:extLst>
              <a:ext uri="{FF2B5EF4-FFF2-40B4-BE49-F238E27FC236}">
                <a16:creationId xmlns:a16="http://schemas.microsoft.com/office/drawing/2014/main" id="{CBF4707C-D978-46A8-9384-64BC502A7B85}"/>
              </a:ext>
            </a:extLst>
          </p:cNvPr>
          <p:cNvGrpSpPr/>
          <p:nvPr/>
        </p:nvGrpSpPr>
        <p:grpSpPr>
          <a:xfrm>
            <a:off x="8151818" y="3740178"/>
            <a:ext cx="691302" cy="695725"/>
            <a:chOff x="543027" y="3837093"/>
            <a:chExt cx="509065" cy="56355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3"/>
              <a:ext cx="509065" cy="5635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40015" y="2015385"/>
            <a:ext cx="688220" cy="688220"/>
            <a:chOff x="544162" y="3038124"/>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4"/>
              <a:ext cx="506795" cy="5067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746" y="2357166"/>
            <a:ext cx="675262" cy="2329"/>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835" y="5291235"/>
            <a:ext cx="487" cy="47755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4957" y="2017056"/>
            <a:ext cx="684880" cy="684880"/>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274" y="4733505"/>
            <a:ext cx="753310" cy="557730"/>
            <a:chOff x="5944128" y="4932798"/>
            <a:chExt cx="55472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554727" cy="4107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p:cNvGrpSpPr/>
          <p:nvPr/>
        </p:nvGrpSpPr>
        <p:grpSpPr>
          <a:xfrm>
            <a:off x="2979644" y="5708835"/>
            <a:ext cx="8022379" cy="765385"/>
            <a:chOff x="2998800" y="5814912"/>
            <a:chExt cx="8023517" cy="765495"/>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29747" y="5814912"/>
              <a:ext cx="1162452" cy="511268"/>
            </a:xfrm>
            <a:prstGeom prst="rect">
              <a:avLst/>
            </a:prstGeom>
            <a:noFill/>
          </p:spPr>
          <p:txBody>
            <a:bodyPr wrap="squar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49"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2998800" y="6110695"/>
              <a:ext cx="8023517" cy="469712"/>
            </a:xfrm>
            <a:prstGeom prst="rect">
              <a:avLst/>
            </a:prstGeom>
            <a:noFill/>
          </p:spPr>
          <p:txBody>
            <a:bodyPr wrap="square" lIns="179259" tIns="143407" rIns="179259" bIns="143407" rtlCol="0">
              <a:spAutoFit/>
            </a:bodyPr>
            <a:lstStyle/>
            <a:p>
              <a:pPr marL="0" marR="0" lvl="0" indent="0" algn="ct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App, infrastructure and network monitoring log analytics and diagnostics</a:t>
              </a:r>
            </a:p>
          </p:txBody>
        </p:sp>
      </p:grp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58604" y="4181327"/>
            <a:ext cx="302847" cy="19507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259" y="4181327"/>
            <a:ext cx="2542372" cy="767257"/>
            <a:chOff x="9239704" y="4208415"/>
            <a:chExt cx="2542733" cy="76736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56844" y="4208415"/>
              <a:ext cx="1072612" cy="51126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49"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542733" cy="473297"/>
            </a:xfrm>
            <a:prstGeom prst="rect">
              <a:avLst/>
            </a:prstGeom>
            <a:noFill/>
          </p:spPr>
          <p:txBody>
            <a:bodyPr wrap="none" lIns="179259" tIns="143407" rIns="179259" bIns="143407" rtlCol="0">
              <a:spAutoFit/>
            </a:bodyPr>
            <a:lstStyle/>
            <a:p>
              <a:pPr marL="0" marR="0" lvl="0" indent="0" algn="l"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960" y="4181327"/>
            <a:ext cx="2687864" cy="989338"/>
            <a:chOff x="2208407" y="4208415"/>
            <a:chExt cx="2688245" cy="989478"/>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56277" y="4208415"/>
              <a:ext cx="1337855" cy="51126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49"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95409"/>
            </a:xfrm>
            <a:prstGeom prst="rect">
              <a:avLst/>
            </a:prstGeom>
            <a:noFill/>
          </p:spPr>
          <p:txBody>
            <a:bodyPr wrap="square" lIns="179259" tIns="143407" rIns="179259" bIns="143407" rtlCol="0">
              <a:spAutoFit/>
            </a:bodyPr>
            <a:lstStyle/>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70425" y="380282"/>
            <a:ext cx="9440819" cy="583550"/>
          </a:xfrm>
          <a:prstGeom prst="rect">
            <a:avLst/>
          </a:prstGeom>
        </p:spPr>
        <p:txBody>
          <a:bodyPr vert="horz" wrap="square" lIns="143407" tIns="89630" rIns="143407" bIns="89630" rtlCol="0" anchor="t">
            <a:noAutofit/>
          </a:bodyPr>
          <a:lstStyle>
            <a:defPPr>
              <a:defRPr lang="en-US"/>
            </a:defPPr>
            <a:lvl1pPr algn="ctr" defTabSz="914192">
              <a:lnSpc>
                <a:spcPct val="90000"/>
              </a:lnSpc>
              <a:spcBef>
                <a:spcPct val="0"/>
              </a:spcBef>
              <a:spcAft>
                <a:spcPts val="588"/>
              </a:spcAft>
              <a:buNone/>
              <a:defRPr sz="3200" b="0" cap="none" spc="-100" baseline="0">
                <a:ln w="3175">
                  <a:noFill/>
                </a:ln>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3200" b="0" i="0" u="none" strike="noStrike" kern="1200" cap="none" spc="-10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59829" y="2357166"/>
            <a:ext cx="675262" cy="2329"/>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09803" y="2439269"/>
            <a:ext cx="2207254" cy="2192205"/>
            <a:chOff x="5909775" y="2466109"/>
            <a:chExt cx="220756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5983" y="2470043"/>
              <a:ext cx="2191358"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09775" y="3131183"/>
              <a:ext cx="2193536" cy="866301"/>
            </a:xfrm>
            <a:prstGeom prst="rect">
              <a:avLst/>
            </a:prstGeom>
          </p:spPr>
          <p:txBody>
            <a:bodyPr vert="horz" wrap="square" lIns="143407" tIns="89630" rIns="143407" bIns="89630"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214" rtl="0" eaLnBrk="1" fontAlgn="auto" latinLnBrk="0" hangingPunct="1">
                <a:lnSpc>
                  <a:spcPct val="90000"/>
                </a:lnSpc>
                <a:spcBef>
                  <a:spcPct val="0"/>
                </a:spcBef>
                <a:spcAft>
                  <a:spcPts val="0"/>
                </a:spcAft>
                <a:buClrTx/>
                <a:buSzTx/>
                <a:buFontTx/>
                <a:buNone/>
                <a:tabLst/>
                <a:defRPr/>
              </a:pPr>
              <a: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portal</a:t>
              </a:r>
            </a:p>
          </p:txBody>
        </p:sp>
      </p:grpSp>
      <p:cxnSp>
        <p:nvCxnSpPr>
          <p:cNvPr id="61" name="Straight Connector 60">
            <a:extLst>
              <a:ext uri="{FF2B5EF4-FFF2-40B4-BE49-F238E27FC236}">
                <a16:creationId xmlns:a16="http://schemas.microsoft.com/office/drawing/2014/main" id="{20CCEF80-E3E2-44A4-806B-7CECB7C57A14}"/>
              </a:ext>
            </a:extLst>
          </p:cNvPr>
          <p:cNvCxnSpPr>
            <a:cxnSpLocks/>
          </p:cNvCxnSpPr>
          <p:nvPr/>
        </p:nvCxnSpPr>
        <p:spPr>
          <a:xfrm>
            <a:off x="2211492" y="974"/>
            <a:ext cx="0" cy="6856541"/>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0" name="Rectangle 79">
            <a:extLst>
              <a:ext uri="{FF2B5EF4-FFF2-40B4-BE49-F238E27FC236}">
                <a16:creationId xmlns:a16="http://schemas.microsoft.com/office/drawing/2014/main" id="{2E262FF3-E6E9-4A84-8C94-062A3880140B}"/>
              </a:ext>
            </a:extLst>
          </p:cNvPr>
          <p:cNvSpPr/>
          <p:nvPr/>
        </p:nvSpPr>
        <p:spPr>
          <a:xfrm>
            <a:off x="729468" y="5744633"/>
            <a:ext cx="91492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Trusted</a:t>
            </a:r>
          </a:p>
        </p:txBody>
      </p:sp>
      <p:sp>
        <p:nvSpPr>
          <p:cNvPr id="81" name="Rectangle 80">
            <a:extLst>
              <a:ext uri="{FF2B5EF4-FFF2-40B4-BE49-F238E27FC236}">
                <a16:creationId xmlns:a16="http://schemas.microsoft.com/office/drawing/2014/main" id="{6286CB39-D94C-4595-9D92-C1ECFC16A49D}"/>
              </a:ext>
            </a:extLst>
          </p:cNvPr>
          <p:cNvSpPr/>
          <p:nvPr/>
        </p:nvSpPr>
        <p:spPr>
          <a:xfrm>
            <a:off x="765563" y="3102914"/>
            <a:ext cx="842731" cy="333489"/>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Hybrid</a:t>
            </a:r>
          </a:p>
        </p:txBody>
      </p:sp>
      <p:sp>
        <p:nvSpPr>
          <p:cNvPr id="82" name="Rectangle 81">
            <a:extLst>
              <a:ext uri="{FF2B5EF4-FFF2-40B4-BE49-F238E27FC236}">
                <a16:creationId xmlns:a16="http://schemas.microsoft.com/office/drawing/2014/main" id="{B609351A-19B9-479E-9EB9-88B7B0AB12B4}"/>
              </a:ext>
            </a:extLst>
          </p:cNvPr>
          <p:cNvSpPr/>
          <p:nvPr/>
        </p:nvSpPr>
        <p:spPr>
          <a:xfrm>
            <a:off x="597462" y="4360569"/>
            <a:ext cx="1178933" cy="331773"/>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Intelligent</a:t>
            </a:r>
          </a:p>
        </p:txBody>
      </p:sp>
      <p:sp>
        <p:nvSpPr>
          <p:cNvPr id="83" name="light">
            <a:extLst>
              <a:ext uri="{FF2B5EF4-FFF2-40B4-BE49-F238E27FC236}">
                <a16:creationId xmlns:a16="http://schemas.microsoft.com/office/drawing/2014/main" id="{9569BBB4-A339-4383-BB22-5965C6803E8A}"/>
              </a:ext>
            </a:extLst>
          </p:cNvPr>
          <p:cNvSpPr>
            <a:spLocks noChangeAspect="1" noEditPoints="1"/>
          </p:cNvSpPr>
          <p:nvPr/>
        </p:nvSpPr>
        <p:spPr bwMode="auto">
          <a:xfrm>
            <a:off x="1044073" y="3769019"/>
            <a:ext cx="285710" cy="42417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 name="Freeform 60">
            <a:extLst>
              <a:ext uri="{FF2B5EF4-FFF2-40B4-BE49-F238E27FC236}">
                <a16:creationId xmlns:a16="http://schemas.microsoft.com/office/drawing/2014/main" id="{66FA64CF-5E75-491C-8587-B9D91197CDF1}"/>
              </a:ext>
            </a:extLst>
          </p:cNvPr>
          <p:cNvSpPr>
            <a:spLocks noChangeArrowheads="1"/>
          </p:cNvSpPr>
          <p:nvPr/>
        </p:nvSpPr>
        <p:spPr bwMode="auto">
          <a:xfrm>
            <a:off x="951326" y="5128175"/>
            <a:ext cx="471206" cy="4662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CF9AE605-F8EE-4A16-BCAE-E660DD5E3346}"/>
              </a:ext>
            </a:extLst>
          </p:cNvPr>
          <p:cNvSpPr/>
          <p:nvPr/>
        </p:nvSpPr>
        <p:spPr bwMode="auto">
          <a:xfrm>
            <a:off x="1078519" y="2522357"/>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7" name="Rectangle 86">
            <a:extLst>
              <a:ext uri="{FF2B5EF4-FFF2-40B4-BE49-F238E27FC236}">
                <a16:creationId xmlns:a16="http://schemas.microsoft.com/office/drawing/2014/main" id="{88D447F2-5C2E-4197-B7BC-D9650B85AE60}"/>
              </a:ext>
            </a:extLst>
          </p:cNvPr>
          <p:cNvSpPr/>
          <p:nvPr/>
        </p:nvSpPr>
        <p:spPr bwMode="auto">
          <a:xfrm>
            <a:off x="947357" y="2643024"/>
            <a:ext cx="320035" cy="320031"/>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 name="Group 5">
            <a:extLst>
              <a:ext uri="{FF2B5EF4-FFF2-40B4-BE49-F238E27FC236}">
                <a16:creationId xmlns:a16="http://schemas.microsoft.com/office/drawing/2014/main" id="{03C62B0A-354A-4676-B71D-96AB8B99A773}"/>
              </a:ext>
            </a:extLst>
          </p:cNvPr>
          <p:cNvGrpSpPr/>
          <p:nvPr/>
        </p:nvGrpSpPr>
        <p:grpSpPr>
          <a:xfrm>
            <a:off x="5367098" y="3768982"/>
            <a:ext cx="646942" cy="646942"/>
            <a:chOff x="5504716" y="3874058"/>
            <a:chExt cx="599922" cy="599922"/>
          </a:xfrm>
        </p:grpSpPr>
        <p:sp>
          <p:nvSpPr>
            <p:cNvPr id="45" name="Oval 44">
              <a:extLst>
                <a:ext uri="{FF2B5EF4-FFF2-40B4-BE49-F238E27FC236}">
                  <a16:creationId xmlns:a16="http://schemas.microsoft.com/office/drawing/2014/main" id="{3CFDDF8B-5104-4988-8546-B50E8A7FEB25}"/>
                </a:ext>
              </a:extLst>
            </p:cNvPr>
            <p:cNvSpPr/>
            <p:nvPr/>
          </p:nvSpPr>
          <p:spPr bwMode="auto">
            <a:xfrm>
              <a:off x="5504716" y="3874058"/>
              <a:ext cx="599922" cy="599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96" title="Icon of a gear with a wrench">
              <a:extLst>
                <a:ext uri="{FF2B5EF4-FFF2-40B4-BE49-F238E27FC236}">
                  <a16:creationId xmlns:a16="http://schemas.microsoft.com/office/drawing/2014/main" id="{2419C3BA-ED82-484A-AABA-AF37FAEB9A2E}"/>
                </a:ext>
              </a:extLst>
            </p:cNvPr>
            <p:cNvSpPr>
              <a:spLocks noChangeAspect="1" noEditPoints="1"/>
            </p:cNvSpPr>
            <p:nvPr/>
          </p:nvSpPr>
          <p:spPr bwMode="auto">
            <a:xfrm>
              <a:off x="5606059" y="399113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cxnSp>
        <p:nvCxnSpPr>
          <p:cNvPr id="66" name="Straight Connector 65">
            <a:extLst>
              <a:ext uri="{FF2B5EF4-FFF2-40B4-BE49-F238E27FC236}">
                <a16:creationId xmlns:a16="http://schemas.microsoft.com/office/drawing/2014/main" id="{94D5FC08-6351-4B6A-8C0B-7EDEEC5EB12E}"/>
              </a:ext>
            </a:extLst>
          </p:cNvPr>
          <p:cNvCxnSpPr>
            <a:cxnSpLocks/>
          </p:cNvCxnSpPr>
          <p:nvPr/>
        </p:nvCxnSpPr>
        <p:spPr>
          <a:xfrm flipH="1">
            <a:off x="4997684" y="4181327"/>
            <a:ext cx="302847" cy="19507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5E74B15D-3F10-4B56-A075-41BE2FBC7A20}"/>
              </a:ext>
            </a:extLst>
          </p:cNvPr>
          <p:cNvSpPr/>
          <p:nvPr/>
        </p:nvSpPr>
        <p:spPr>
          <a:xfrm>
            <a:off x="437112" y="1714684"/>
            <a:ext cx="1496242" cy="400110"/>
          </a:xfrm>
          <a:prstGeom prst="rect">
            <a:avLst/>
          </a:prstGeom>
        </p:spPr>
        <p:txBody>
          <a:bodyPr wrap="none">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Productive</a:t>
            </a:r>
          </a:p>
        </p:txBody>
      </p:sp>
      <p:sp>
        <p:nvSpPr>
          <p:cNvPr id="67" name="speedometer_2">
            <a:extLst>
              <a:ext uri="{FF2B5EF4-FFF2-40B4-BE49-F238E27FC236}">
                <a16:creationId xmlns:a16="http://schemas.microsoft.com/office/drawing/2014/main" id="{A1D43C11-A9CE-44D1-B670-4BA7C474903A}"/>
              </a:ext>
            </a:extLst>
          </p:cNvPr>
          <p:cNvSpPr>
            <a:spLocks noChangeAspect="1" noEditPoints="1"/>
          </p:cNvSpPr>
          <p:nvPr/>
        </p:nvSpPr>
        <p:spPr bwMode="auto">
          <a:xfrm>
            <a:off x="883527" y="991827"/>
            <a:ext cx="599992" cy="59999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9791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1.99132E-6 -1.15297E-6 L 1.99132E-6 0.04585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1" presetClass="entr" presetSubtype="8"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heel(8)">
                                      <p:cBhvr>
                                        <p:cTn id="36" dur="500"/>
                                        <p:tgtEl>
                                          <p:spTgt spid="71"/>
                                        </p:tgtEl>
                                      </p:cBhvr>
                                    </p:animEffect>
                                  </p:childTnLst>
                                </p:cTn>
                              </p:par>
                              <p:par>
                                <p:cTn id="37" presetID="23" presetClass="entr" presetSubtype="272"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strVal val="2/3*#ppt_w"/>
                                          </p:val>
                                        </p:tav>
                                        <p:tav tm="100000">
                                          <p:val>
                                            <p:strVal val="#ppt_w"/>
                                          </p:val>
                                        </p:tav>
                                      </p:tavLst>
                                    </p:anim>
                                    <p:anim calcmode="lin" valueType="num">
                                      <p:cBhvr>
                                        <p:cTn id="40" dur="500" fill="hold"/>
                                        <p:tgtEl>
                                          <p:spTgt spid="11"/>
                                        </p:tgtEl>
                                        <p:attrNameLst>
                                          <p:attrName>ppt_h</p:attrName>
                                        </p:attrNameLst>
                                      </p:cBhvr>
                                      <p:tavLst>
                                        <p:tav tm="0">
                                          <p:val>
                                            <p:strVal val="2/3*#ppt_h"/>
                                          </p:val>
                                        </p:tav>
                                        <p:tav tm="100000">
                                          <p:val>
                                            <p:strVal val="#ppt_h"/>
                                          </p:val>
                                        </p:tav>
                                      </p:tavLst>
                                    </p:anim>
                                  </p:childTnLst>
                                </p:cTn>
                              </p:par>
                              <p:par>
                                <p:cTn id="41" presetID="23" presetClass="entr" presetSubtype="27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strVal val="2/3*#ppt_w"/>
                                          </p:val>
                                        </p:tav>
                                        <p:tav tm="100000">
                                          <p:val>
                                            <p:strVal val="#ppt_w"/>
                                          </p:val>
                                        </p:tav>
                                      </p:tavLst>
                                    </p:anim>
                                    <p:anim calcmode="lin" valueType="num">
                                      <p:cBhvr>
                                        <p:cTn id="44" dur="500" fill="hold"/>
                                        <p:tgtEl>
                                          <p:spTgt spid="8"/>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2/3*#ppt_w"/>
                                          </p:val>
                                        </p:tav>
                                        <p:tav tm="100000">
                                          <p:val>
                                            <p:strVal val="#ppt_w"/>
                                          </p:val>
                                        </p:tav>
                                      </p:tavLst>
                                    </p:anim>
                                    <p:anim calcmode="lin" valueType="num">
                                      <p:cBhvr>
                                        <p:cTn id="48" dur="500" fill="hold"/>
                                        <p:tgtEl>
                                          <p:spTgt spid="9"/>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strVal val="2/3*#ppt_w"/>
                                          </p:val>
                                        </p:tav>
                                        <p:tav tm="100000">
                                          <p:val>
                                            <p:strVal val="#ppt_w"/>
                                          </p:val>
                                        </p:tav>
                                      </p:tavLst>
                                    </p:anim>
                                    <p:anim calcmode="lin" valueType="num">
                                      <p:cBhvr>
                                        <p:cTn id="52" dur="500" fill="hold"/>
                                        <p:tgtEl>
                                          <p:spTgt spid="10"/>
                                        </p:tgtEl>
                                        <p:attrNameLst>
                                          <p:attrName>ppt_h</p:attrName>
                                        </p:attrNameLst>
                                      </p:cBhvr>
                                      <p:tavLst>
                                        <p:tav tm="0">
                                          <p:val>
                                            <p:strVal val="2/3*#ppt_h"/>
                                          </p:val>
                                        </p:tav>
                                        <p:tav tm="100000">
                                          <p:val>
                                            <p:strVal val="#ppt_h"/>
                                          </p:val>
                                        </p:tav>
                                      </p:tavLst>
                                    </p:anim>
                                  </p:childTnLst>
                                </p:cTn>
                              </p:par>
                              <p:par>
                                <p:cTn id="53" presetID="22" presetClass="entr" presetSubtype="2"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right)">
                                      <p:cBhvr>
                                        <p:cTn id="55" dur="500"/>
                                        <p:tgtEl>
                                          <p:spTgt spid="53"/>
                                        </p:tgtEl>
                                      </p:cBhvr>
                                    </p:animEffect>
                                  </p:childTnLst>
                                </p:cTn>
                              </p:par>
                              <p:par>
                                <p:cTn id="56" presetID="22" presetClass="entr" presetSubtype="8"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left)">
                                      <p:cBhvr>
                                        <p:cTn id="58" dur="500"/>
                                        <p:tgtEl>
                                          <p:spTgt spid="51"/>
                                        </p:tgtEl>
                                      </p:cBhvr>
                                    </p:animEffect>
                                  </p:childTnLst>
                                </p:cTn>
                              </p:par>
                              <p:par>
                                <p:cTn id="59" presetID="22" presetClass="entr" presetSubtype="8"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wipe(left)">
                                      <p:cBhvr>
                                        <p:cTn id="61" dur="500"/>
                                        <p:tgtEl>
                                          <p:spTgt spid="75"/>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23" presetClass="entr" presetSubtype="27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strVal val="2/3*#ppt_w"/>
                                          </p:val>
                                        </p:tav>
                                        <p:tav tm="100000">
                                          <p:val>
                                            <p:strVal val="#ppt_w"/>
                                          </p:val>
                                        </p:tav>
                                      </p:tavLst>
                                    </p:anim>
                                    <p:anim calcmode="lin" valueType="num">
                                      <p:cBhvr>
                                        <p:cTn id="68" dur="500" fill="hold"/>
                                        <p:tgtEl>
                                          <p:spTgt spid="7"/>
                                        </p:tgtEl>
                                        <p:attrNameLst>
                                          <p:attrName>ppt_h</p:attrName>
                                        </p:attrNameLst>
                                      </p:cBhvr>
                                      <p:tavLst>
                                        <p:tav tm="0">
                                          <p:val>
                                            <p:strVal val="2/3*#ppt_h"/>
                                          </p:val>
                                        </p:tav>
                                        <p:tav tm="100000">
                                          <p:val>
                                            <p:strVal val="#ppt_h"/>
                                          </p:val>
                                        </p:tav>
                                      </p:tavLst>
                                    </p:anim>
                                  </p:childTnLst>
                                </p:cTn>
                              </p:par>
                              <p:par>
                                <p:cTn id="69" presetID="23" presetClass="entr" presetSubtype="272"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2/3*#ppt_w"/>
                                          </p:val>
                                        </p:tav>
                                        <p:tav tm="100000">
                                          <p:val>
                                            <p:strVal val="#ppt_w"/>
                                          </p:val>
                                        </p:tav>
                                      </p:tavLst>
                                    </p:anim>
                                    <p:anim calcmode="lin" valueType="num">
                                      <p:cBhvr>
                                        <p:cTn id="72" dur="500" fill="hold"/>
                                        <p:tgtEl>
                                          <p:spTgt spid="6"/>
                                        </p:tgtEl>
                                        <p:attrNameLst>
                                          <p:attrName>ppt_h</p:attrName>
                                        </p:attrNameLst>
                                      </p:cBhvr>
                                      <p:tavLst>
                                        <p:tav tm="0">
                                          <p:val>
                                            <p:strVal val="2/3*#ppt_h"/>
                                          </p:val>
                                        </p:tav>
                                        <p:tav tm="100000">
                                          <p:val>
                                            <p:strVal val="#ppt_h"/>
                                          </p:val>
                                        </p:tav>
                                      </p:tavLst>
                                    </p:anim>
                                  </p:childTnLst>
                                </p:cTn>
                              </p:par>
                              <p:par>
                                <p:cTn id="73" presetID="22" presetClass="entr" presetSubtype="8"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4.xml><?xml version="1.0" encoding="utf-8"?>
<a:theme xmlns:a="http://schemas.openxmlformats.org/drawingml/2006/main" name="5-50156_Government_Cloud_Forum_2017_Template">
  <a:themeElements>
    <a:clrScheme name="Government Cloud Forum">
      <a:dk1>
        <a:srgbClr val="353535"/>
      </a:dk1>
      <a:lt1>
        <a:srgbClr val="FFFFFF"/>
      </a:lt1>
      <a:dk2>
        <a:srgbClr val="0078D7"/>
      </a:dk2>
      <a:lt2>
        <a:srgbClr val="E6E6E6"/>
      </a:lt2>
      <a:accent1>
        <a:srgbClr val="002050"/>
      </a:accent1>
      <a:accent2>
        <a:srgbClr val="0078D7"/>
      </a:accent2>
      <a:accent3>
        <a:srgbClr val="5C2D91"/>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rkRuss Keynote Government Cloud Forum 2017" id="{37C66327-35D5-4D09-AB45-C645F815E2F0}" vid="{7A5F1048-AF07-4CC8-8480-D2C322D1D45E}"/>
    </a:ext>
  </a:extLst>
</a:theme>
</file>

<file path=ppt/theme/theme5.xml><?xml version="1.0" encoding="utf-8"?>
<a:theme xmlns:a="http://schemas.openxmlformats.org/drawingml/2006/main" name="CloudOS">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6.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7.xml><?xml version="1.0" encoding="utf-8"?>
<a:theme xmlns:a="http://schemas.openxmlformats.org/drawingml/2006/main" name="2_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3" ma:contentTypeDescription="" ma:contentTypeScope="" ma:versionID="2fc1b078e643b62677a52b3fa9b3b7f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38fb6fa003060de269855910c299e5c"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Present to Business Decision Makers and IT Managers to show and demonstrate the all-up Azure story and key differentiators. The deck &amp; supporting demo cover cloud platform strategy.​</DocumentDescription>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product information</TermName>
          <TermId xmlns="http://schemas.microsoft.com/office/infopath/2007/PartnerControls">a62e948d-5e4b-4b97-9627-6d1d79eb3f6c</TermId>
        </TermInfo>
        <TermInfo xmlns="http://schemas.microsoft.com/office/infopath/2007/PartnerControls">
          <TermName xmlns="http://schemas.microsoft.com/office/infopath/2007/PartnerControls">roadmaps</TermName>
          <TermId xmlns="http://schemas.microsoft.com/office/infopath/2007/PartnerControls">c99892a3-eeec-40d2-88dd-575a460bdc61</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Evelyn Ozzie</DisplayName>
        <AccountId>3069</AccountId>
        <AccountType/>
      </UserInfo>
    </Owner>
    <PublishDate xmlns="230E9DF3-BE65-4C73-A93B-D1236EBD677E">2018-06-15T07:00:00+00:00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2019-12-31T08:00:00+00:00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Field Ops</TermName>
          <TermId xmlns="http://schemas.microsoft.com/office/infopath/2007/PartnerControls">f1cd087f-0a86-42c4-ae90-3b88090b1cfd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Info xmlns="http://schemas.microsoft.com/office/infopath/2007/PartnerControls">
          <TermName xmlns="http://schemas.microsoft.com/office/infopath/2007/PartnerControls">Demonstrations Domain</TermName>
          <TermId xmlns="http://schemas.microsoft.com/office/infopath/2007/PartnerControls">ace27c3b-cb70-4e97-b22d-11bf78e968cd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Learning Domains</TermName>
          <TermId xmlns="http://schemas.microsoft.com/office/infopath/2007/PartnerControls">9678eb1a-6c1f-48c6-8e30-ca995f3f2455</TermId>
        </TermInfo>
        <TermInfo xmlns="http://schemas.microsoft.com/office/infopath/2007/PartnerControls">
          <TermName xmlns="http://schemas.microsoft.com/office/infopath/2007/PartnerControls">Roadmaps Domain</TermName>
          <TermId xmlns="http://schemas.microsoft.com/office/infopath/2007/PartnerControls">5a232ce2-818e-43aa-ab02-8effa5c759fd</TermId>
        </TermInfo>
        <TermInfo xmlns="http://schemas.microsoft.com/office/infopath/2007/PartnerControls">
          <TermName xmlns="http://schemas.microsoft.com/office/infopath/2007/PartnerControls">Cloud ＆ Enterprise Conversations Domain</TermName>
          <TermId xmlns="http://schemas.microsoft.com/office/infopath/2007/PartnerControls">ab3ceaba-e38a-46cd-ac14-3fcc9aa094c0</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i:0#.f|membership|v-danaja@microsoft.com</DisplayName>
        <AccountId>176</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s>
    </b60f8d2dbb984f349d80d8196897f4d3>
    <Thumbnail1 xmlns="230e9df3-be65-4c73-a93b-d1236ebd677e">
      <Url>https://microsoft.sharepoint.com/sites/Infopedia_G01KC/Media/Thumbnails/G01KC-1-1425/azureroadmap-new.png</Url>
      <Description>/sites/Infopedia_G01KC/Media/Thumbnails/G01KC-1-1425/azureroadmap-new.png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Product Planning</TermName>
          <TermId xmlns="http://schemas.microsoft.com/office/infopath/2007/PartnerControls">e0990174-ec7c-4864-b57e-9a66492a182a</TermId>
        </TermInfo>
        <TermInfo xmlns="http://schemas.microsoft.com/office/infopath/2007/PartnerControls">
          <TermName xmlns="http://schemas.microsoft.com/office/infopath/2007/PartnerControls">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b4224c12c78d42ea9b214de0badf8358>
    <TaxCatchAll xmlns="230e9df3-be65-4c73-a93b-d1236ebd677e">
      <Value>31</Value>
      <Value>80</Value>
      <Value>434</Value>
      <Value>343</Value>
      <Value>341</Value>
      <Value>1886</Value>
      <Value>159</Value>
      <Value>603</Value>
      <Value>324</Value>
      <Value>580</Value>
      <Value>1104</Value>
      <Value>578</Value>
      <Value>221</Value>
      <Value>42</Value>
      <Value>34</Value>
      <Value>128</Value>
      <Value>37</Value>
      <Value>36</Value>
      <Value>212</Value>
      <Value>32</Value>
      <Value>21</Value>
      <Value>561</Value>
      <Value>26</Value>
      <Value>23</Value>
      <Value>466</Value>
      <Value>465</Value>
      <Value>17</Value>
      <Value>20</Value>
      <Value>635</Value>
      <Value>222</Value>
      <Value>5</Value>
      <Value>1517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G01KC-1-33942</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Info xmlns="http://schemas.microsoft.com/office/infopath/2007/PartnerControls">
          <TermName xmlns="http://schemas.microsoft.com/office/infopath/2007/PartnerControls">roadmaps</TermName>
          <TermId xmlns="http://schemas.microsoft.com/office/infopath/2007/PartnerControls">c99892a3-eeec-40d2-88dd-575a460bdc61</TermId>
        </TermInfo>
      </Terms>
    </m6c7b4717b6346e6a075a59dd47eac69>
    <_dlc_ExpireDateSaved xmlns="http://schemas.microsoft.com/sharepoint/v3" xsi:nil="true"/>
    <_dlc_ExpireDate xmlns="http://schemas.microsoft.com/sharepoint/v3">2019-12-31T08:00:00+00:00</_dlc_ExpireDate>
    <AverageRating xmlns="http://schemas.microsoft.com/sharepoint/v3" xsi:nil="true"/>
    <_dlc_DocIdUrl xmlns="230e9df3-be65-4c73-a93b-d1236ebd677e">
      <Url>https://microsoft.sharepoint.com/sites/Infopedia_G01KC/_layouts/15/DocIdRedir.aspx?ID=G01KC-99682991-1425</Url>
      <Description>G01KC-99682991-1425</Description>
    </_dlc_DocIdUrl>
    <RatingCount xmlns="http://schemas.microsoft.com/sharepoint/v3" xsi:nil="true"/>
    <_dlc_DocId xmlns="230e9df3-be65-4c73-a93b-d1236ebd677e">G01KC-99682991-1425</_dlc_DocId>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42C2F937-1FB9-4BDA-B5EC-6B15A6EC63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2AA6E8-8E0B-4EC7-B35A-9B6E93DEDD71}">
  <ds:schemaRefs>
    <ds:schemaRef ds:uri="Microsoft.SharePoint.Taxonomy.ContentTypeSync"/>
  </ds:schemaRefs>
</ds:datastoreItem>
</file>

<file path=customXml/itemProps3.xml><?xml version="1.0" encoding="utf-8"?>
<ds:datastoreItem xmlns:ds="http://schemas.openxmlformats.org/officeDocument/2006/customXml" ds:itemID="{DE40EAE5-353A-4A4B-848A-53580354D3A3}">
  <ds:schemaRefs>
    <ds:schemaRef ds:uri="http://schemas.microsoft.com/sharepoint/v3/contenttype/forms"/>
  </ds:schemaRefs>
</ds:datastoreItem>
</file>

<file path=customXml/itemProps4.xml><?xml version="1.0" encoding="utf-8"?>
<ds:datastoreItem xmlns:ds="http://schemas.openxmlformats.org/officeDocument/2006/customXml" ds:itemID="{6134ECB2-0EBE-4905-8175-5540C711D2EF}">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FAA23FCA-EA6B-4963-9BC4-9831A7334241}">
  <ds:schemaRefs>
    <ds:schemaRef ds:uri="http://schemas.microsoft.com/sharepoint/events"/>
  </ds:schemaRefs>
</ds:datastoreItem>
</file>

<file path=customXml/itemProps6.xml><?xml version="1.0" encoding="utf-8"?>
<ds:datastoreItem xmlns:ds="http://schemas.openxmlformats.org/officeDocument/2006/customXml" ds:itemID="{3751C5C6-C4A0-4603-B317-AE41B7751CE7}">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91</TotalTime>
  <Words>7008</Words>
  <Application>Microsoft Office PowerPoint</Application>
  <PresentationFormat>Widescreen</PresentationFormat>
  <Paragraphs>941</Paragraphs>
  <Slides>37</Slides>
  <Notes>37</Notes>
  <HiddenSlides>1</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37</vt:i4>
      </vt:variant>
    </vt:vector>
  </HeadingPairs>
  <TitlesOfParts>
    <vt:vector size="59" baseType="lpstr">
      <vt:lpstr>ＭＳ Ｐゴシック</vt:lpstr>
      <vt:lpstr>Arial</vt:lpstr>
      <vt:lpstr>Calibri</vt:lpstr>
      <vt:lpstr>Calibri Light</vt:lpstr>
      <vt:lpstr>Consolas</vt:lpstr>
      <vt:lpstr>Segoe UI</vt:lpstr>
      <vt:lpstr>Segoe UI Black</vt:lpstr>
      <vt:lpstr>Segoe UI Light</vt:lpstr>
      <vt:lpstr>Segoe UI Semibold</vt:lpstr>
      <vt:lpstr>Segoe UI Semilight</vt:lpstr>
      <vt:lpstr>Wingdings</vt:lpstr>
      <vt:lpstr>Wingdings 2</vt:lpstr>
      <vt:lpstr>6-30537_Envision 2016 Keynote Template</vt:lpstr>
      <vt:lpstr>2_EBC_2017</vt:lpstr>
      <vt:lpstr>1_6-30537_Envision 2016 Keynote Template</vt:lpstr>
      <vt:lpstr>5-50156_Government_Cloud_Forum_2017_Template</vt:lpstr>
      <vt:lpstr>CloudOS</vt:lpstr>
      <vt:lpstr>5-50155_Microsoft_Tech_Summit_Light_Template</vt:lpstr>
      <vt:lpstr>2_6-30537_Envision 2016 Keynote Template</vt:lpstr>
      <vt:lpstr>WHITE TEMPLATE</vt:lpstr>
      <vt:lpstr>Azure PPT Template - 2018</vt:lpstr>
      <vt:lpstr>think-cell Slide</vt:lpstr>
      <vt:lpstr>Azure Overview</vt:lpstr>
      <vt:lpstr>Azure Roadmap Taxonomy</vt:lpstr>
      <vt:lpstr>PowerPoint Presentation</vt:lpstr>
      <vt:lpstr>PowerPoint Presentation</vt:lpstr>
      <vt:lpstr>PowerPoint Presentation</vt:lpstr>
      <vt:lpstr>PowerPoint Presentation</vt:lpstr>
      <vt:lpstr>Productive</vt:lpstr>
      <vt:lpstr>PowerPoint Presentation</vt:lpstr>
      <vt:lpstr>PowerPoint Presentation</vt:lpstr>
      <vt:lpstr>Leverage a secure and well-managed infrastructure</vt:lpstr>
      <vt:lpstr>DevOps framework</vt:lpstr>
      <vt:lpstr>Open source support</vt:lpstr>
      <vt:lpstr>Hybrid</vt:lpstr>
      <vt:lpstr>PowerPoint Presentation</vt:lpstr>
      <vt:lpstr>Azure Stack | an extension of Azure</vt:lpstr>
      <vt:lpstr>Intelligent</vt:lpstr>
      <vt:lpstr>PowerPoint Presentation</vt:lpstr>
      <vt:lpstr>PowerPoint Presentation</vt:lpstr>
      <vt:lpstr>Build with a platform designed for future growth</vt:lpstr>
      <vt:lpstr>Intelligent algorithms to see, hear, speak, understand and interpret your user needs in more natural ways </vt:lpstr>
      <vt:lpstr>Simplify IoT with preconfigured solutions</vt:lpstr>
      <vt:lpstr>Trusted</vt:lpstr>
      <vt:lpstr>PowerPoint Presentation</vt:lpstr>
      <vt:lpstr>PowerPoint Presentation</vt:lpstr>
      <vt:lpstr>Azure covers 74 compliance offerings </vt:lpstr>
      <vt:lpstr>Most comprehensive resiliency and best SLA</vt:lpstr>
      <vt:lpstr>Microsoft Azure Government Roadmap</vt:lpstr>
      <vt:lpstr>Announcing June</vt:lpstr>
      <vt:lpstr>Announcing May</vt:lpstr>
      <vt:lpstr>Azure government regions</vt:lpstr>
      <vt:lpstr>The most trusted and compliant cloud</vt:lpstr>
      <vt:lpstr>PowerPoint Presentation</vt:lpstr>
      <vt:lpstr>ATO Blueprint Program</vt:lpstr>
      <vt:lpstr>Azure Security &amp; Compliance Blueprint Program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Roadmap</dc:title>
  <dc:creator>Theresa Skora</dc:creator>
  <cp:lastModifiedBy>Dan Rey</cp:lastModifiedBy>
  <cp:revision>21</cp:revision>
  <dcterms:modified xsi:type="dcterms:W3CDTF">2018-07-02T18:47:01Z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v-kiweat@microsoft.com</vt:lpwstr>
  </property>
  <property fmtid="{D5CDD505-2E9C-101B-9397-08002B2CF9AE}" pid="6" name="MSIP_Label_f42aa342-8706-4288-bd11-ebb85995028c_SetDate">
    <vt:lpwstr>2017-10-06T10:44:39.4882194-07:00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skeinert@microsoft.com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Update Parent Child Relation">
    <vt:lpwstr>, </vt:lpwstr>
  </property>
  <property fmtid="{D5CDD505-2E9C-101B-9397-08002B2CF9AE}" pid="18" name="MSProducts">
    <vt:lpwstr/>
  </property>
  <property fmtid="{D5CDD505-2E9C-101B-9397-08002B2CF9AE}" pid="19" name="Industries">
    <vt:lpwstr/>
  </property>
  <property fmtid="{D5CDD505-2E9C-101B-9397-08002B2CF9AE}" pid="20" name="ExperienceContentType">
    <vt:lpwstr/>
  </property>
  <property fmtid="{D5CDD505-2E9C-101B-9397-08002B2CF9AE}" pid="21" name="Audience">
    <vt:lpwstr/>
  </property>
  <property fmtid="{D5CDD505-2E9C-101B-9397-08002B2CF9AE}" pid="22" name="Competitors">
    <vt:lpwstr/>
  </property>
  <property fmtid="{D5CDD505-2E9C-101B-9397-08002B2CF9AE}" pid="23" name="SMSGDomain">
    <vt:lpwstr>20;#Microsoft Azure Domain|d600a391-d529-4311-892b-2c05c1ab2538;#21;#Cloud and Enterprise|adc2fe87-c79a-4ded-a449-3f86b954069d;#37;#Sales, Marketing, Services Group|ecda8836-afa0-40aa-878e-630e18c8fc5c;#465;#Telesales Domain|04a5111f-c67b-4a6e-bf36-057147</vt:lpwstr>
  </property>
  <property fmtid="{D5CDD505-2E9C-101B-9397-08002B2CF9AE}" pid="24" name="Update Parent Child Relation(1)1">
    <vt:lpwstr>, </vt:lpwstr>
  </property>
  <property fmtid="{D5CDD505-2E9C-101B-9397-08002B2CF9AE}" pid="25" name="LastSharedByTime">
    <vt:filetime>2018-06-14T13:01:13Z</vt:filetime>
  </property>
  <property fmtid="{D5CDD505-2E9C-101B-9397-08002B2CF9AE}" pid="26" name="BusinessArchitecture">
    <vt:lpwstr>32;#Cloud Platform (sales theme)|ec248454-62d9-485e-995d-0cfad61f7f4c</vt:lpwstr>
  </property>
  <property fmtid="{D5CDD505-2E9C-101B-9397-08002B2CF9AE}" pid="27" name="Blogallday">
    <vt:bool>false</vt:bool>
  </property>
  <property fmtid="{D5CDD505-2E9C-101B-9397-08002B2CF9AE}" pid="28" name="Products">
    <vt:lpwstr>80;#Azure platform|df6aaec2-d07c-4319-b510-15a691aea35b;#26;#Azure|669a3112-5edf-444b-a003-630063601f07</vt:lpwstr>
  </property>
  <property fmtid="{D5CDD505-2E9C-101B-9397-08002B2CF9AE}" pid="29" name="FeaturedNews">
    <vt:bool>false</vt:bool>
  </property>
  <property fmtid="{D5CDD505-2E9C-101B-9397-08002B2CF9AE}" pid="30" name="ODSWF2">
    <vt:lpwstr>, </vt:lpwstr>
  </property>
  <property fmtid="{D5CDD505-2E9C-101B-9397-08002B2CF9AE}" pid="31" name="ODSWF(1)1">
    <vt:lpwstr>, </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Private">
    <vt:bool>false</vt:bool>
  </property>
  <property fmtid="{D5CDD505-2E9C-101B-9397-08002B2CF9AE}" pid="36" name="_docset_NoMedatataSyncRequired">
    <vt:lpwstr>False</vt:lpwstr>
  </property>
  <property fmtid="{D5CDD505-2E9C-101B-9397-08002B2CF9AE}" pid="37" name="e8080b0481964c759b2c36ae49591b31">
    <vt:lpwstr/>
  </property>
  <property fmtid="{D5CDD505-2E9C-101B-9397-08002B2CF9AE}" pid="38" name="TechnicalLevel">
    <vt:lpwstr>1104;#100|7d022d07-ff67-4af8-910d-8ea6b46b5908</vt:lpwstr>
  </property>
  <property fmtid="{D5CDD505-2E9C-101B-9397-08002B2CF9AE}" pid="39" name="SMSGTagsTaxHTField0">
    <vt:lpwstr/>
  </property>
  <property fmtid="{D5CDD505-2E9C-101B-9397-08002B2CF9AE}" pid="40" name="Audiences">
    <vt:lpwstr/>
  </property>
  <property fmtid="{D5CDD505-2E9C-101B-9397-08002B2CF9AE}" pid="41" name="MSIP_Label_f42aa342-8706-4288-bd11-ebb85995028c_SetBy">
    <vt:lpwstr>rajraj@microsoft.com</vt:lpwstr>
  </property>
  <property fmtid="{D5CDD505-2E9C-101B-9397-08002B2CF9AE}" pid="42" name="ldac8aee9d1f469e8cd8c3f8d6a615f2">
    <vt:lpwstr/>
  </property>
  <property fmtid="{D5CDD505-2E9C-101B-9397-08002B2CF9AE}" pid="43" name="OAWF">
    <vt:lpwstr>, </vt:lpwstr>
  </property>
  <property fmtid="{D5CDD505-2E9C-101B-9397-08002B2CF9AE}" pid="44" name="EmployeeRole">
    <vt:lpwstr/>
  </property>
  <property fmtid="{D5CDD505-2E9C-101B-9397-08002B2CF9AE}" pid="45" name="NewsTopic">
    <vt:lpwstr/>
  </property>
  <property fmtid="{D5CDD505-2E9C-101B-9397-08002B2CF9AE}" pid="46" name="SharedWithUsers">
    <vt:lpwstr>10946;#Aloke Baidya;#15198;#Hasnain Rizvi;#17731;#Rodney Campbell;#7082;#John Clisham;#33565;#Donia Achatou;#24294;#Bruno Branco;#9914;#André Cigarro Matos;#8816;#Paulo Silva;#35253;#Annita McDonald;#26242;#Scott Miller;#15710;#Romeo Bolibol;#23981;#Kurt </vt:lpwstr>
  </property>
  <property fmtid="{D5CDD505-2E9C-101B-9397-08002B2CF9AE}" pid="47" name="Update Parent Child Relation(1)">
    <vt:lpwstr>, </vt:lpwstr>
  </property>
  <property fmtid="{D5CDD505-2E9C-101B-9397-08002B2CF9AE}" pid="48" name="Product">
    <vt:lpwstr/>
  </property>
  <property fmtid="{D5CDD505-2E9C-101B-9397-08002B2CF9AE}" pid="49" name="Roles">
    <vt:lpwstr>578;#Telesales Solution Specialist|a293ec10-2fac-46ec-98ae-6149da09be06;#221;#Solution Sales|170353c6-5135-48bf-b60a-c3b55ac67d1c</vt:lpwstr>
  </property>
  <property fmtid="{D5CDD505-2E9C-101B-9397-08002B2CF9AE}" pid="50" name="Event Location">
    <vt:lpwstr>308;#Redmond|c18f3657-b811-49ee-9b08-ce77b3e7702b</vt:lpwstr>
  </property>
  <property fmtid="{D5CDD505-2E9C-101B-9397-08002B2CF9AE}" pid="51" name="ODSWF2(1)">
    <vt:lpwstr>, </vt:lpwstr>
  </property>
  <property fmtid="{D5CDD505-2E9C-101B-9397-08002B2CF9AE}" pid="5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3" name="NewsSource">
    <vt:lpwstr/>
  </property>
  <property fmtid="{D5CDD505-2E9C-101B-9397-08002B2CF9AE}" pid="54" name="Event1">
    <vt:lpwstr>605;#BUILD|58542b36-5bf5-46a6-a53f-a41fb7a73785</vt:lpwstr>
  </property>
  <property fmtid="{D5CDD505-2E9C-101B-9397-08002B2CF9AE}" pid="55" name="SMSGTags">
    <vt:lpwstr/>
  </property>
  <property fmtid="{D5CDD505-2E9C-101B-9397-08002B2CF9AE}" pid="56" name="ODSWF2(1)0">
    <vt:lpwstr>, </vt:lpwstr>
  </property>
  <property fmtid="{D5CDD505-2E9C-101B-9397-08002B2CF9AE}" pid="57" name="_dlc_DocIdItemGuid">
    <vt:lpwstr>f27d0c27-e5f3-49da-9264-19639e6c9cfe</vt:lpwstr>
  </property>
  <property fmtid="{D5CDD505-2E9C-101B-9397-08002B2CF9AE}" pid="58" name="MSPhysicalGeography">
    <vt:lpwstr/>
  </property>
  <property fmtid="{D5CDD505-2E9C-101B-9397-08002B2CF9AE}" pid="59" name="KMWF">
    <vt:lpwstr>, </vt:lpwstr>
  </property>
  <property fmtid="{D5CDD505-2E9C-101B-9397-08002B2CF9AE}" pid="60" name="EnterpriseDomainTags">
    <vt:lpwstr>34;#Worldwide Readiness|c6595b84-b463-470a-bb46-2a47364645be;#42;#Cloud and Enterprise Marketing Group|4f75e184-e5aa-4234-a07f-b032d60df254;#31;#Microsoft Azure Marketing|0958c357-5252-473f-8b4e-42f27525a99d</vt:lpwstr>
  </property>
  <property fmtid="{D5CDD505-2E9C-101B-9397-08002B2CF9AE}" pid="61" name="j3562c58ee414e028925bc902cfc01a1">
    <vt:lpwstr/>
  </property>
  <property fmtid="{D5CDD505-2E9C-101B-9397-08002B2CF9AE}" pid="62" name="Hide Page Title">
    <vt:bool>true</vt:bool>
  </property>
  <property fmtid="{D5CDD505-2E9C-101B-9397-08002B2CF9AE}" pid="63" name="Campaign">
    <vt:lpwstr/>
  </property>
  <property fmtid="{D5CDD505-2E9C-101B-9397-08002B2CF9AE}" pid="64" name="ActivitiesAndPrograms">
    <vt:lpwstr>580;#Executive Briefing Center|f6f45d27-6c93-466a-8cd5-2846af886eb9;#603;#Worldwide Inside Sales Readiness|3a4e01ea-907e-4f11-9b1b-2424e207e8d1;#434;#demonstrations|9d7e8b48-4bca-4e36-b42f-43a31858d57a;#635;#Product Planning|e0990174-ec7c-4864-b57e-9a6649</vt:lpwstr>
  </property>
  <property fmtid="{D5CDD505-2E9C-101B-9397-08002B2CF9AE}" pid="65" name="Segments">
    <vt:lpwstr/>
  </property>
  <property fmtid="{D5CDD505-2E9C-101B-9397-08002B2CF9AE}" pid="66" name="Partners">
    <vt:lpwstr/>
  </property>
  <property fmtid="{D5CDD505-2E9C-101B-9397-08002B2CF9AE}" pid="67" name="la4444b61d19467597d63190b69ac227">
    <vt:lpwstr/>
  </property>
  <property fmtid="{D5CDD505-2E9C-101B-9397-08002B2CF9AE}" pid="68" name="ODSWF(1)">
    <vt:lpwstr>, </vt:lpwstr>
  </property>
  <property fmtid="{D5CDD505-2E9C-101B-9397-08002B2CF9AE}" pid="69" name="Topics">
    <vt:lpwstr>222;#readiness|0bad9107-5243-4424-8599-de9537dda9af;#466;#inside sales|7c476b68-6f84-4a80-9930-2286afc962a8;#343;#roadmaps|c99892a3-eeec-40d2-88dd-575a460bdc61</vt:lpwstr>
  </property>
  <property fmtid="{D5CDD505-2E9C-101B-9397-08002B2CF9AE}" pid="70" name="Groups">
    <vt:lpwstr>31;#Microsoft Azure Marketing|0958c357-5252-473f-8b4e-42f27525a99d;#34;#Worldwide Readiness|c6595b84-b463-470a-bb46-2a47364645be;#42;#Cloud and Enterprise Marketing Group|4f75e184-e5aa-4234-a07f-b032d60df254;#561;#Field Ops|f1cd087f-0a86-42c4-ae90-3b88090</vt:lpwstr>
  </property>
  <property fmtid="{D5CDD505-2E9C-101B-9397-08002B2CF9AE}" pid="71" name="Languages">
    <vt:lpwstr>23;#English|cb91f272-ce4d-4a7e-9bbf-78b58e3d188d</vt:lpwstr>
  </property>
  <property fmtid="{D5CDD505-2E9C-101B-9397-08002B2CF9AE}" pid="72" name="messageframeworktype">
    <vt:lpwstr/>
  </property>
  <property fmtid="{D5CDD505-2E9C-101B-9397-08002B2CF9AE}" pid="73" name="LastUpdatedByBatchTagging">
    <vt:bool>true</vt:bool>
  </property>
  <property fmtid="{D5CDD505-2E9C-101B-9397-08002B2CF9AE}" pid="74" name="Event Venue">
    <vt:lpwstr>309;#Microsoft Conference Center|9ee5e79d-18a6-44c6-bfde-7021198eb4fc</vt:lpwstr>
  </property>
  <property fmtid="{D5CDD505-2E9C-101B-9397-08002B2CF9AE}" pid="75" name="Track">
    <vt:lpwstr/>
  </property>
  <property fmtid="{D5CDD505-2E9C-101B-9397-08002B2CF9AE}" pid="76" name="Support">
    <vt:lpwstr/>
  </property>
  <property fmtid="{D5CDD505-2E9C-101B-9397-08002B2CF9AE}" pid="77" name="of67e5d4b76f4a9db8769983fda9cec0">
    <vt:lpwstr/>
  </property>
  <property fmtid="{D5CDD505-2E9C-101B-9397-08002B2CF9AE}" pid="78" name="Order">
    <vt:r8>20110500</vt:r8>
  </property>
  <property fmtid="{D5CDD505-2E9C-101B-9397-08002B2CF9AE}" pid="79" name="Update Parent Child Relation(1)0">
    <vt:lpwstr>, </vt:lpwstr>
  </property>
  <property fmtid="{D5CDD505-2E9C-101B-9397-08002B2CF9AE}" pid="80" name="ItemType">
    <vt:lpwstr>128;#product information|a62e948d-5e4b-4b97-9627-6d1d79eb3f6c;#17;#roadmaps|c99892a3-eeec-40d2-88dd-575a460bdc61;#212;#readiness|0bad9107-5243-4424-8599-de9537dda9af</vt:lpwstr>
  </property>
  <property fmtid="{D5CDD505-2E9C-101B-9397-08002B2CF9AE}" pid="81" name="CreatedBy">
    <vt:lpwstr/>
  </property>
  <property fmtid="{D5CDD505-2E9C-101B-9397-08002B2CF9AE}" pid="82" name="ODSWF1">
    <vt:lpwstr>, </vt:lpwstr>
  </property>
  <property fmtid="{D5CDD505-2E9C-101B-9397-08002B2CF9AE}" pid="83" name="ContentTypeId">
    <vt:lpwstr>0x0101000E4CB7077FEE4FF7AE86D4A500EEC780030016C849C62B10EB41ACA8C7EEDEF40BB20099ECF64382448D48A56095091C66B1A9</vt:lpwstr>
  </property>
  <property fmtid="{D5CDD505-2E9C-101B-9397-08002B2CF9AE}" pid="84" name="ODSWF(1)0">
    <vt:lpwstr>, </vt:lpwstr>
  </property>
</Properties>
</file>